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3" r:id="rId1"/>
  </p:sldMasterIdLst>
  <p:notesMasterIdLst>
    <p:notesMasterId r:id="rId19"/>
  </p:notesMasterIdLst>
  <p:handoutMasterIdLst>
    <p:handoutMasterId r:id="rId20"/>
  </p:handoutMasterIdLst>
  <p:sldIdLst>
    <p:sldId id="11657" r:id="rId2"/>
    <p:sldId id="1697" r:id="rId3"/>
    <p:sldId id="11660" r:id="rId4"/>
    <p:sldId id="11661" r:id="rId5"/>
    <p:sldId id="11659" r:id="rId6"/>
    <p:sldId id="11662" r:id="rId7"/>
    <p:sldId id="619" r:id="rId8"/>
    <p:sldId id="727" r:id="rId9"/>
    <p:sldId id="11658" r:id="rId10"/>
    <p:sldId id="1662" r:id="rId11"/>
    <p:sldId id="318" r:id="rId12"/>
    <p:sldId id="261" r:id="rId13"/>
    <p:sldId id="298" r:id="rId14"/>
    <p:sldId id="293" r:id="rId15"/>
    <p:sldId id="1682" r:id="rId16"/>
    <p:sldId id="1696" r:id="rId17"/>
    <p:sldId id="504" r:id="rId18"/>
  </p:sldIdLst>
  <p:sldSz cx="12192000" cy="6858000"/>
  <p:notesSz cx="6805613" cy="9939338"/>
  <p:embeddedFontLst>
    <p:embeddedFont>
      <p:font typeface="Consolas" panose="020B0609020204030204" pitchFamily="49"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Semibold" panose="020B0702040204020203" pitchFamily="34" charset="0"/>
      <p:bold r:id="rId29"/>
      <p:boldItalic r:id="rId30"/>
    </p:embeddedFont>
    <p:embeddedFont>
      <p:font typeface="Wingdings 2" panose="05020102010507070707" pitchFamily="18" charset="2"/>
      <p:regular r:id="rId31"/>
    </p:embeddedFont>
    <p:embeddedFont>
      <p:font typeface="Yu Gothic UI" panose="020B0500000000000000" pitchFamily="50" charset="-128"/>
      <p:regular r:id="rId32"/>
      <p:bold r:id="rId33"/>
    </p:embeddedFont>
    <p:embeddedFont>
      <p:font typeface="Yu Gothic UI Semibold" panose="020B0700000000000000" pitchFamily="50" charset="-128"/>
      <p:bold r:id="rId34"/>
    </p:embeddedFont>
  </p:embeddedFontLst>
  <p:defaultTextStyle>
    <a:defPPr>
      <a:defRPr lang="en-US"/>
    </a:defPPr>
    <a:lvl1pPr algn="l" rtl="0" eaLnBrk="0" fontAlgn="base" hangingPunct="0">
      <a:lnSpc>
        <a:spcPct val="90000"/>
      </a:lnSpc>
      <a:spcBef>
        <a:spcPct val="50000"/>
      </a:spcBef>
      <a:spcAft>
        <a:spcPct val="0"/>
      </a:spcAft>
      <a:defRPr sz="2400" b="1" kern="1200">
        <a:solidFill>
          <a:schemeClr val="bg1"/>
        </a:solidFill>
        <a:latin typeface="Segoe" pitchFamily="2" charset="0"/>
        <a:ea typeface="ＭＳ Ｐゴシック" panose="020B0600070205080204" pitchFamily="50" charset="-128"/>
        <a:cs typeface="+mn-cs"/>
      </a:defRPr>
    </a:lvl1pPr>
    <a:lvl2pPr marL="457200" algn="l" rtl="0" eaLnBrk="0" fontAlgn="base" hangingPunct="0">
      <a:lnSpc>
        <a:spcPct val="90000"/>
      </a:lnSpc>
      <a:spcBef>
        <a:spcPct val="50000"/>
      </a:spcBef>
      <a:spcAft>
        <a:spcPct val="0"/>
      </a:spcAft>
      <a:defRPr sz="2400" b="1" kern="1200">
        <a:solidFill>
          <a:schemeClr val="bg1"/>
        </a:solidFill>
        <a:latin typeface="Segoe" pitchFamily="2" charset="0"/>
        <a:ea typeface="ＭＳ Ｐゴシック" panose="020B0600070205080204" pitchFamily="50" charset="-128"/>
        <a:cs typeface="+mn-cs"/>
      </a:defRPr>
    </a:lvl2pPr>
    <a:lvl3pPr marL="914400" algn="l" rtl="0" eaLnBrk="0" fontAlgn="base" hangingPunct="0">
      <a:lnSpc>
        <a:spcPct val="90000"/>
      </a:lnSpc>
      <a:spcBef>
        <a:spcPct val="50000"/>
      </a:spcBef>
      <a:spcAft>
        <a:spcPct val="0"/>
      </a:spcAft>
      <a:defRPr sz="2400" b="1" kern="1200">
        <a:solidFill>
          <a:schemeClr val="bg1"/>
        </a:solidFill>
        <a:latin typeface="Segoe" pitchFamily="2" charset="0"/>
        <a:ea typeface="ＭＳ Ｐゴシック" panose="020B0600070205080204" pitchFamily="50" charset="-128"/>
        <a:cs typeface="+mn-cs"/>
      </a:defRPr>
    </a:lvl3pPr>
    <a:lvl4pPr marL="1371600" algn="l" rtl="0" eaLnBrk="0" fontAlgn="base" hangingPunct="0">
      <a:lnSpc>
        <a:spcPct val="90000"/>
      </a:lnSpc>
      <a:spcBef>
        <a:spcPct val="50000"/>
      </a:spcBef>
      <a:spcAft>
        <a:spcPct val="0"/>
      </a:spcAft>
      <a:defRPr sz="2400" b="1" kern="1200">
        <a:solidFill>
          <a:schemeClr val="bg1"/>
        </a:solidFill>
        <a:latin typeface="Segoe" pitchFamily="2" charset="0"/>
        <a:ea typeface="ＭＳ Ｐゴシック" panose="020B0600070205080204" pitchFamily="50" charset="-128"/>
        <a:cs typeface="+mn-cs"/>
      </a:defRPr>
    </a:lvl4pPr>
    <a:lvl5pPr marL="1828800" algn="l" rtl="0" eaLnBrk="0" fontAlgn="base" hangingPunct="0">
      <a:lnSpc>
        <a:spcPct val="90000"/>
      </a:lnSpc>
      <a:spcBef>
        <a:spcPct val="50000"/>
      </a:spcBef>
      <a:spcAft>
        <a:spcPct val="0"/>
      </a:spcAft>
      <a:defRPr sz="2400" b="1" kern="1200">
        <a:solidFill>
          <a:schemeClr val="bg1"/>
        </a:solidFill>
        <a:latin typeface="Segoe" pitchFamily="2" charset="0"/>
        <a:ea typeface="ＭＳ Ｐゴシック" panose="020B0600070205080204" pitchFamily="50" charset="-128"/>
        <a:cs typeface="+mn-cs"/>
      </a:defRPr>
    </a:lvl5pPr>
    <a:lvl6pPr marL="2286000" algn="l" defTabSz="914400" rtl="0" eaLnBrk="1" latinLnBrk="0" hangingPunct="1">
      <a:defRPr sz="2400" b="1" kern="1200">
        <a:solidFill>
          <a:schemeClr val="bg1"/>
        </a:solidFill>
        <a:latin typeface="Segoe" pitchFamily="2" charset="0"/>
        <a:ea typeface="ＭＳ Ｐゴシック" panose="020B0600070205080204" pitchFamily="50" charset="-128"/>
        <a:cs typeface="+mn-cs"/>
      </a:defRPr>
    </a:lvl6pPr>
    <a:lvl7pPr marL="2743200" algn="l" defTabSz="914400" rtl="0" eaLnBrk="1" latinLnBrk="0" hangingPunct="1">
      <a:defRPr sz="2400" b="1" kern="1200">
        <a:solidFill>
          <a:schemeClr val="bg1"/>
        </a:solidFill>
        <a:latin typeface="Segoe" pitchFamily="2" charset="0"/>
        <a:ea typeface="ＭＳ Ｐゴシック" panose="020B0600070205080204" pitchFamily="50" charset="-128"/>
        <a:cs typeface="+mn-cs"/>
      </a:defRPr>
    </a:lvl7pPr>
    <a:lvl8pPr marL="3200400" algn="l" defTabSz="914400" rtl="0" eaLnBrk="1" latinLnBrk="0" hangingPunct="1">
      <a:defRPr sz="2400" b="1" kern="1200">
        <a:solidFill>
          <a:schemeClr val="bg1"/>
        </a:solidFill>
        <a:latin typeface="Segoe" pitchFamily="2" charset="0"/>
        <a:ea typeface="ＭＳ Ｐゴシック" panose="020B0600070205080204" pitchFamily="50" charset="-128"/>
        <a:cs typeface="+mn-cs"/>
      </a:defRPr>
    </a:lvl8pPr>
    <a:lvl9pPr marL="3657600" algn="l" defTabSz="914400" rtl="0" eaLnBrk="1" latinLnBrk="0" hangingPunct="1">
      <a:defRPr sz="2400" b="1" kern="1200">
        <a:solidFill>
          <a:schemeClr val="bg1"/>
        </a:solidFill>
        <a:latin typeface="Segoe" pitchFamily="2" charset="0"/>
        <a:ea typeface="ＭＳ Ｐゴシック" panose="020B0600070205080204" pitchFamily="50" charset="-128"/>
        <a:cs typeface="+mn-cs"/>
      </a:defRPr>
    </a:lvl9pPr>
  </p:defaultTextStyle>
  <p:extLst>
    <p:ext uri="{521415D9-36F7-43E2-AB2F-B90AF26B5E84}">
      <p14:sectionLst xmlns:p14="http://schemas.microsoft.com/office/powerpoint/2010/main">
        <p14:section name="Title" id="{73F1C653-EA59-4C4C-8635-4BE5A2FFD824}">
          <p14:sldIdLst>
            <p14:sldId id="11657"/>
          </p14:sldIdLst>
        </p14:section>
        <p14:section name="What is the Web" id="{038A70A6-F15D-4E31-9AF1-48551C86626F}">
          <p14:sldIdLst>
            <p14:sldId id="1697"/>
            <p14:sldId id="11660"/>
            <p14:sldId id="11661"/>
            <p14:sldId id="11659"/>
            <p14:sldId id="11662"/>
            <p14:sldId id="619"/>
            <p14:sldId id="727"/>
          </p14:sldIdLst>
        </p14:section>
        <p14:section name="IIS6" id="{2A846E97-C5D7-47E2-BAAC-298500C37C8C}">
          <p14:sldIdLst>
            <p14:sldId id="11658"/>
            <p14:sldId id="1662"/>
            <p14:sldId id="318"/>
            <p14:sldId id="261"/>
            <p14:sldId id="298"/>
            <p14:sldId id="293"/>
            <p14:sldId id="1682"/>
            <p14:sldId id="1696"/>
            <p14:sldId id="5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fj"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clrMru>
    <a:srgbClr val="000000"/>
    <a:srgbClr val="FF3300"/>
    <a:srgbClr val="FFCC00"/>
    <a:srgbClr val="000066"/>
    <a:srgbClr val="000099"/>
    <a:srgbClr val="FF0000"/>
    <a:srgbClr val="FF6600"/>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EDE820-91FC-433D-8727-1C7F4F4630EF}" v="9" dt="2019-10-08T10:32:40.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28" autoAdjust="0"/>
    <p:restoredTop sz="83240" autoAdjust="0"/>
  </p:normalViewPr>
  <p:slideViewPr>
    <p:cSldViewPr snapToGrid="0" showGuides="1">
      <p:cViewPr varScale="1">
        <p:scale>
          <a:sx n="104" d="100"/>
          <a:sy n="104" d="100"/>
        </p:scale>
        <p:origin x="84" y="15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52" d="100"/>
          <a:sy n="52" d="100"/>
        </p:scale>
        <p:origin x="-1338" y="-84"/>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iyu Hatakeyama" userId="a17981e2-c416-4ec6-9324-aba521a2e18b" providerId="ADAL" clId="{11EDE820-91FC-433D-8727-1C7F4F4630EF}"/>
    <pc:docChg chg="undo custSel mod addSld modSld modSection">
      <pc:chgData name="Daiyu Hatakeyama" userId="a17981e2-c416-4ec6-9324-aba521a2e18b" providerId="ADAL" clId="{11EDE820-91FC-433D-8727-1C7F4F4630EF}" dt="2019-10-08T10:32:40.502" v="517"/>
      <pc:docMkLst>
        <pc:docMk/>
      </pc:docMkLst>
      <pc:sldChg chg="addSp delSp modSp new mod modClrScheme chgLayout">
        <pc:chgData name="Daiyu Hatakeyama" userId="a17981e2-c416-4ec6-9324-aba521a2e18b" providerId="ADAL" clId="{11EDE820-91FC-433D-8727-1C7F4F4630EF}" dt="2019-10-08T10:32:40.502" v="517"/>
        <pc:sldMkLst>
          <pc:docMk/>
          <pc:sldMk cId="824790193" sldId="11660"/>
        </pc:sldMkLst>
        <pc:spChg chg="del mod ord">
          <ac:chgData name="Daiyu Hatakeyama" userId="a17981e2-c416-4ec6-9324-aba521a2e18b" providerId="ADAL" clId="{11EDE820-91FC-433D-8727-1C7F4F4630EF}" dt="2019-10-08T10:19:44.314" v="1" actId="700"/>
          <ac:spMkLst>
            <pc:docMk/>
            <pc:sldMk cId="824790193" sldId="11660"/>
            <ac:spMk id="2" creationId="{845691C3-B45C-4243-B557-8585C308990A}"/>
          </ac:spMkLst>
        </pc:spChg>
        <pc:spChg chg="add mod ord">
          <ac:chgData name="Daiyu Hatakeyama" userId="a17981e2-c416-4ec6-9324-aba521a2e18b" providerId="ADAL" clId="{11EDE820-91FC-433D-8727-1C7F4F4630EF}" dt="2019-10-08T10:26:37.536" v="479" actId="700"/>
          <ac:spMkLst>
            <pc:docMk/>
            <pc:sldMk cId="824790193" sldId="11660"/>
            <ac:spMk id="3" creationId="{74698804-4989-40C9-92C5-FBD63F614A98}"/>
          </ac:spMkLst>
        </pc:spChg>
        <pc:spChg chg="add mod ord">
          <ac:chgData name="Daiyu Hatakeyama" userId="a17981e2-c416-4ec6-9324-aba521a2e18b" providerId="ADAL" clId="{11EDE820-91FC-433D-8727-1C7F4F4630EF}" dt="2019-10-08T10:30:18.058" v="509" actId="14100"/>
          <ac:spMkLst>
            <pc:docMk/>
            <pc:sldMk cId="824790193" sldId="11660"/>
            <ac:spMk id="4" creationId="{2023D2B4-BF21-4887-A488-5B41DAC3009C}"/>
          </ac:spMkLst>
        </pc:spChg>
        <pc:spChg chg="add mod">
          <ac:chgData name="Daiyu Hatakeyama" userId="a17981e2-c416-4ec6-9324-aba521a2e18b" providerId="ADAL" clId="{11EDE820-91FC-433D-8727-1C7F4F4630EF}" dt="2019-10-08T10:32:40.502" v="517"/>
          <ac:spMkLst>
            <pc:docMk/>
            <pc:sldMk cId="824790193" sldId="11660"/>
            <ac:spMk id="5" creationId="{0A44F590-2D1D-4091-A38C-82AC1AFF0823}"/>
          </ac:spMkLst>
        </pc:spChg>
      </pc:sldChg>
      <pc:sldChg chg="addSp delSp modSp new mod modClrScheme chgLayout">
        <pc:chgData name="Daiyu Hatakeyama" userId="a17981e2-c416-4ec6-9324-aba521a2e18b" providerId="ADAL" clId="{11EDE820-91FC-433D-8727-1C7F4F4630EF}" dt="2019-10-08T10:24:35.239" v="478" actId="20577"/>
        <pc:sldMkLst>
          <pc:docMk/>
          <pc:sldMk cId="3722131495" sldId="11661"/>
        </pc:sldMkLst>
        <pc:spChg chg="del mod ord">
          <ac:chgData name="Daiyu Hatakeyama" userId="a17981e2-c416-4ec6-9324-aba521a2e18b" providerId="ADAL" clId="{11EDE820-91FC-433D-8727-1C7F4F4630EF}" dt="2019-10-08T10:20:31.393" v="52" actId="700"/>
          <ac:spMkLst>
            <pc:docMk/>
            <pc:sldMk cId="3722131495" sldId="11661"/>
            <ac:spMk id="2" creationId="{382AC523-7380-40B7-9D10-039E52FA0AB7}"/>
          </ac:spMkLst>
        </pc:spChg>
        <pc:spChg chg="add mod ord">
          <ac:chgData name="Daiyu Hatakeyama" userId="a17981e2-c416-4ec6-9324-aba521a2e18b" providerId="ADAL" clId="{11EDE820-91FC-433D-8727-1C7F4F4630EF}" dt="2019-10-08T10:21:55.494" v="216" actId="179"/>
          <ac:spMkLst>
            <pc:docMk/>
            <pc:sldMk cId="3722131495" sldId="11661"/>
            <ac:spMk id="3" creationId="{19FB9E94-E98A-4982-B5A8-A0C7CEF1FA46}"/>
          </ac:spMkLst>
        </pc:spChg>
        <pc:spChg chg="add mod ord">
          <ac:chgData name="Daiyu Hatakeyama" userId="a17981e2-c416-4ec6-9324-aba521a2e18b" providerId="ADAL" clId="{11EDE820-91FC-433D-8727-1C7F4F4630EF}" dt="2019-10-08T10:24:35.239" v="478" actId="20577"/>
          <ac:spMkLst>
            <pc:docMk/>
            <pc:sldMk cId="3722131495" sldId="11661"/>
            <ac:spMk id="4" creationId="{576F232F-CC5A-40E5-927B-6F3A9F1D2D93}"/>
          </ac:spMkLst>
        </pc:spChg>
        <pc:spChg chg="add mod">
          <ac:chgData name="Daiyu Hatakeyama" userId="a17981e2-c416-4ec6-9324-aba521a2e18b" providerId="ADAL" clId="{11EDE820-91FC-433D-8727-1C7F4F4630EF}" dt="2019-10-08T10:24:10.071" v="423" actId="255"/>
          <ac:spMkLst>
            <pc:docMk/>
            <pc:sldMk cId="3722131495" sldId="11661"/>
            <ac:spMk id="5" creationId="{F98A04E3-6242-406A-A666-1E4A2C0A80A5}"/>
          </ac:spMkLst>
        </pc:spChg>
      </pc:sldChg>
      <pc:sldChg chg="addSp delSp modSp new mod setBg modClrScheme chgLayout">
        <pc:chgData name="Daiyu Hatakeyama" userId="a17981e2-c416-4ec6-9324-aba521a2e18b" providerId="ADAL" clId="{11EDE820-91FC-433D-8727-1C7F4F4630EF}" dt="2019-10-08T10:23:12.350" v="350" actId="26606"/>
        <pc:sldMkLst>
          <pc:docMk/>
          <pc:sldMk cId="1510260973" sldId="11662"/>
        </pc:sldMkLst>
        <pc:spChg chg="del mod ord">
          <ac:chgData name="Daiyu Hatakeyama" userId="a17981e2-c416-4ec6-9324-aba521a2e18b" providerId="ADAL" clId="{11EDE820-91FC-433D-8727-1C7F4F4630EF}" dt="2019-10-08T10:22:37.425" v="259" actId="700"/>
          <ac:spMkLst>
            <pc:docMk/>
            <pc:sldMk cId="1510260973" sldId="11662"/>
            <ac:spMk id="2" creationId="{482A208D-0E59-47AD-8E43-480B71DFA722}"/>
          </ac:spMkLst>
        </pc:spChg>
        <pc:spChg chg="add mod ord">
          <ac:chgData name="Daiyu Hatakeyama" userId="a17981e2-c416-4ec6-9324-aba521a2e18b" providerId="ADAL" clId="{11EDE820-91FC-433D-8727-1C7F4F4630EF}" dt="2019-10-08T10:23:12.350" v="350" actId="26606"/>
          <ac:spMkLst>
            <pc:docMk/>
            <pc:sldMk cId="1510260973" sldId="11662"/>
            <ac:spMk id="3" creationId="{680849B6-4E35-41AF-83F2-365A7DC9E539}"/>
          </ac:spMkLst>
        </pc:spChg>
        <pc:spChg chg="add del mod ord">
          <ac:chgData name="Daiyu Hatakeyama" userId="a17981e2-c416-4ec6-9324-aba521a2e18b" providerId="ADAL" clId="{11EDE820-91FC-433D-8727-1C7F4F4630EF}" dt="2019-10-08T10:23:12.350" v="350" actId="26606"/>
          <ac:spMkLst>
            <pc:docMk/>
            <pc:sldMk cId="1510260973" sldId="11662"/>
            <ac:spMk id="4" creationId="{F7A6BE43-D93C-4A6E-B79F-A979425191FD}"/>
          </ac:spMkLst>
        </pc:spChg>
        <pc:graphicFrameChg chg="add">
          <ac:chgData name="Daiyu Hatakeyama" userId="a17981e2-c416-4ec6-9324-aba521a2e18b" providerId="ADAL" clId="{11EDE820-91FC-433D-8727-1C7F4F4630EF}" dt="2019-10-08T10:23:12.350" v="350" actId="26606"/>
          <ac:graphicFrameMkLst>
            <pc:docMk/>
            <pc:sldMk cId="1510260973" sldId="11662"/>
            <ac:graphicFrameMk id="6" creationId="{95AF3AF2-38C3-4EC3-A3DC-6B2B9EA9AEA5}"/>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svg"/><Relationship Id="rId1"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0312D-4614-44FD-8CDB-BDAE4477589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9E87C3-82FA-427D-8262-474D60FA3898}">
      <dgm:prSet/>
      <dgm:spPr/>
      <dgm:t>
        <a:bodyPr/>
        <a:lstStyle/>
        <a:p>
          <a:r>
            <a:rPr kumimoji="1" lang="en-US" baseline="0"/>
            <a:t>Adobe Flash, Microsoft Silverlight</a:t>
          </a:r>
          <a:endParaRPr lang="en-US"/>
        </a:p>
      </dgm:t>
    </dgm:pt>
    <dgm:pt modelId="{02D648BC-321F-42B4-8E5B-343627279BBE}" type="parTrans" cxnId="{24324438-A41F-4E07-B0D8-B74E8C9CAD05}">
      <dgm:prSet/>
      <dgm:spPr/>
      <dgm:t>
        <a:bodyPr/>
        <a:lstStyle/>
        <a:p>
          <a:endParaRPr lang="en-US"/>
        </a:p>
      </dgm:t>
    </dgm:pt>
    <dgm:pt modelId="{DECA5CC9-6040-4D66-A55B-2CA02290C3B5}" type="sibTrans" cxnId="{24324438-A41F-4E07-B0D8-B74E8C9CAD05}">
      <dgm:prSet/>
      <dgm:spPr/>
      <dgm:t>
        <a:bodyPr/>
        <a:lstStyle/>
        <a:p>
          <a:endParaRPr lang="en-US"/>
        </a:p>
      </dgm:t>
    </dgm:pt>
    <dgm:pt modelId="{573A615F-B2D4-4D4D-9E9A-FAA3DAC5FE55}">
      <dgm:prSet/>
      <dgm:spPr/>
      <dgm:t>
        <a:bodyPr/>
        <a:lstStyle/>
        <a:p>
          <a:r>
            <a:rPr kumimoji="1" lang="en-US" baseline="0"/>
            <a:t>HTML5</a:t>
          </a:r>
          <a:endParaRPr lang="en-US"/>
        </a:p>
      </dgm:t>
    </dgm:pt>
    <dgm:pt modelId="{D037C3D9-66CB-4FC1-BB9F-8BB9BB313DFE}" type="parTrans" cxnId="{52600594-1D13-4C20-AB95-789CBA8381E8}">
      <dgm:prSet/>
      <dgm:spPr/>
      <dgm:t>
        <a:bodyPr/>
        <a:lstStyle/>
        <a:p>
          <a:endParaRPr lang="en-US"/>
        </a:p>
      </dgm:t>
    </dgm:pt>
    <dgm:pt modelId="{39EA1FC9-913F-470C-B426-5187A14F7502}" type="sibTrans" cxnId="{52600594-1D13-4C20-AB95-789CBA8381E8}">
      <dgm:prSet/>
      <dgm:spPr/>
      <dgm:t>
        <a:bodyPr/>
        <a:lstStyle/>
        <a:p>
          <a:endParaRPr lang="en-US"/>
        </a:p>
      </dgm:t>
    </dgm:pt>
    <dgm:pt modelId="{AB565650-B981-456F-9B35-138DEA6780F1}" type="pres">
      <dgm:prSet presAssocID="{32B0312D-4614-44FD-8CDB-BDAE44775893}" presName="root" presStyleCnt="0">
        <dgm:presLayoutVars>
          <dgm:dir/>
          <dgm:resizeHandles val="exact"/>
        </dgm:presLayoutVars>
      </dgm:prSet>
      <dgm:spPr/>
    </dgm:pt>
    <dgm:pt modelId="{F4022426-FDA2-46B8-9B96-05955E58DE75}" type="pres">
      <dgm:prSet presAssocID="{FC9E87C3-82FA-427D-8262-474D60FA3898}" presName="compNode" presStyleCnt="0"/>
      <dgm:spPr/>
    </dgm:pt>
    <dgm:pt modelId="{ECE49E12-089C-4718-AB58-B4FA1843CB43}" type="pres">
      <dgm:prSet presAssocID="{FC9E87C3-82FA-427D-8262-474D60FA3898}" presName="bgRect" presStyleLbl="bgShp" presStyleIdx="0" presStyleCnt="2"/>
      <dgm:spPr/>
    </dgm:pt>
    <dgm:pt modelId="{FBBBEE5E-994C-4914-A22E-EA4A84D34961}" type="pres">
      <dgm:prSet presAssocID="{FC9E87C3-82FA-427D-8262-474D60FA389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C282F8A5-CCC2-4A88-880A-A4500D7D6D02}" type="pres">
      <dgm:prSet presAssocID="{FC9E87C3-82FA-427D-8262-474D60FA3898}" presName="spaceRect" presStyleCnt="0"/>
      <dgm:spPr/>
    </dgm:pt>
    <dgm:pt modelId="{B0E35AD9-2F37-4469-BC95-59C744CAF912}" type="pres">
      <dgm:prSet presAssocID="{FC9E87C3-82FA-427D-8262-474D60FA3898}" presName="parTx" presStyleLbl="revTx" presStyleIdx="0" presStyleCnt="2">
        <dgm:presLayoutVars>
          <dgm:chMax val="0"/>
          <dgm:chPref val="0"/>
        </dgm:presLayoutVars>
      </dgm:prSet>
      <dgm:spPr/>
    </dgm:pt>
    <dgm:pt modelId="{F859494A-1660-4985-AD3B-1E020DEA0D96}" type="pres">
      <dgm:prSet presAssocID="{DECA5CC9-6040-4D66-A55B-2CA02290C3B5}" presName="sibTrans" presStyleCnt="0"/>
      <dgm:spPr/>
    </dgm:pt>
    <dgm:pt modelId="{57624351-9026-428C-A50D-19863BE8F37C}" type="pres">
      <dgm:prSet presAssocID="{573A615F-B2D4-4D4D-9E9A-FAA3DAC5FE55}" presName="compNode" presStyleCnt="0"/>
      <dgm:spPr/>
    </dgm:pt>
    <dgm:pt modelId="{ED308F9C-7418-4098-B248-07E2E0AD64FF}" type="pres">
      <dgm:prSet presAssocID="{573A615F-B2D4-4D4D-9E9A-FAA3DAC5FE55}" presName="bgRect" presStyleLbl="bgShp" presStyleIdx="1" presStyleCnt="2"/>
      <dgm:spPr/>
    </dgm:pt>
    <dgm:pt modelId="{796F089A-10A3-48B0-A3BF-39CA69A70A9C}" type="pres">
      <dgm:prSet presAssocID="{573A615F-B2D4-4D4D-9E9A-FAA3DAC5FE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60A1C7C7-E489-4710-984C-3C2C512D9D5B}" type="pres">
      <dgm:prSet presAssocID="{573A615F-B2D4-4D4D-9E9A-FAA3DAC5FE55}" presName="spaceRect" presStyleCnt="0"/>
      <dgm:spPr/>
    </dgm:pt>
    <dgm:pt modelId="{E8690260-50D5-454D-97C8-2D1CE0C537B8}" type="pres">
      <dgm:prSet presAssocID="{573A615F-B2D4-4D4D-9E9A-FAA3DAC5FE55}" presName="parTx" presStyleLbl="revTx" presStyleIdx="1" presStyleCnt="2">
        <dgm:presLayoutVars>
          <dgm:chMax val="0"/>
          <dgm:chPref val="0"/>
        </dgm:presLayoutVars>
      </dgm:prSet>
      <dgm:spPr/>
    </dgm:pt>
  </dgm:ptLst>
  <dgm:cxnLst>
    <dgm:cxn modelId="{319E9D06-2CCC-4189-BA7E-F7FACD746748}" type="presOf" srcId="{FC9E87C3-82FA-427D-8262-474D60FA3898}" destId="{B0E35AD9-2F37-4469-BC95-59C744CAF912}" srcOrd="0" destOrd="0" presId="urn:microsoft.com/office/officeart/2018/2/layout/IconVerticalSolidList"/>
    <dgm:cxn modelId="{24324438-A41F-4E07-B0D8-B74E8C9CAD05}" srcId="{32B0312D-4614-44FD-8CDB-BDAE44775893}" destId="{FC9E87C3-82FA-427D-8262-474D60FA3898}" srcOrd="0" destOrd="0" parTransId="{02D648BC-321F-42B4-8E5B-343627279BBE}" sibTransId="{DECA5CC9-6040-4D66-A55B-2CA02290C3B5}"/>
    <dgm:cxn modelId="{52600594-1D13-4C20-AB95-789CBA8381E8}" srcId="{32B0312D-4614-44FD-8CDB-BDAE44775893}" destId="{573A615F-B2D4-4D4D-9E9A-FAA3DAC5FE55}" srcOrd="1" destOrd="0" parTransId="{D037C3D9-66CB-4FC1-BB9F-8BB9BB313DFE}" sibTransId="{39EA1FC9-913F-470C-B426-5187A14F7502}"/>
    <dgm:cxn modelId="{8F46A4BA-9B06-4541-B5A4-1D1A86AB0637}" type="presOf" srcId="{573A615F-B2D4-4D4D-9E9A-FAA3DAC5FE55}" destId="{E8690260-50D5-454D-97C8-2D1CE0C537B8}" srcOrd="0" destOrd="0" presId="urn:microsoft.com/office/officeart/2018/2/layout/IconVerticalSolidList"/>
    <dgm:cxn modelId="{D3607EBF-FB09-4623-B1FF-10A7926848E9}" type="presOf" srcId="{32B0312D-4614-44FD-8CDB-BDAE44775893}" destId="{AB565650-B981-456F-9B35-138DEA6780F1}" srcOrd="0" destOrd="0" presId="urn:microsoft.com/office/officeart/2018/2/layout/IconVerticalSolidList"/>
    <dgm:cxn modelId="{E86459C2-7DA8-4387-8973-B1BA1CAEC0A8}" type="presParOf" srcId="{AB565650-B981-456F-9B35-138DEA6780F1}" destId="{F4022426-FDA2-46B8-9B96-05955E58DE75}" srcOrd="0" destOrd="0" presId="urn:microsoft.com/office/officeart/2018/2/layout/IconVerticalSolidList"/>
    <dgm:cxn modelId="{9A6C1E5E-A7DB-44B9-BCDD-AF9E8F0E0237}" type="presParOf" srcId="{F4022426-FDA2-46B8-9B96-05955E58DE75}" destId="{ECE49E12-089C-4718-AB58-B4FA1843CB43}" srcOrd="0" destOrd="0" presId="urn:microsoft.com/office/officeart/2018/2/layout/IconVerticalSolidList"/>
    <dgm:cxn modelId="{54729670-3DF6-458A-882D-CFB83525EF56}" type="presParOf" srcId="{F4022426-FDA2-46B8-9B96-05955E58DE75}" destId="{FBBBEE5E-994C-4914-A22E-EA4A84D34961}" srcOrd="1" destOrd="0" presId="urn:microsoft.com/office/officeart/2018/2/layout/IconVerticalSolidList"/>
    <dgm:cxn modelId="{F31EA6C7-5D7D-4706-8718-A72C2E4808AB}" type="presParOf" srcId="{F4022426-FDA2-46B8-9B96-05955E58DE75}" destId="{C282F8A5-CCC2-4A88-880A-A4500D7D6D02}" srcOrd="2" destOrd="0" presId="urn:microsoft.com/office/officeart/2018/2/layout/IconVerticalSolidList"/>
    <dgm:cxn modelId="{B2F47B3E-8536-4822-A968-D221304FC9B1}" type="presParOf" srcId="{F4022426-FDA2-46B8-9B96-05955E58DE75}" destId="{B0E35AD9-2F37-4469-BC95-59C744CAF912}" srcOrd="3" destOrd="0" presId="urn:microsoft.com/office/officeart/2018/2/layout/IconVerticalSolidList"/>
    <dgm:cxn modelId="{34DA881B-A891-422A-9AB8-764F5D1C13BD}" type="presParOf" srcId="{AB565650-B981-456F-9B35-138DEA6780F1}" destId="{F859494A-1660-4985-AD3B-1E020DEA0D96}" srcOrd="1" destOrd="0" presId="urn:microsoft.com/office/officeart/2018/2/layout/IconVerticalSolidList"/>
    <dgm:cxn modelId="{E5137172-A587-4E2C-A9D4-8555D1D2356B}" type="presParOf" srcId="{AB565650-B981-456F-9B35-138DEA6780F1}" destId="{57624351-9026-428C-A50D-19863BE8F37C}" srcOrd="2" destOrd="0" presId="urn:microsoft.com/office/officeart/2018/2/layout/IconVerticalSolidList"/>
    <dgm:cxn modelId="{B5176629-4303-49CC-B4A3-9A4A2DF595AF}" type="presParOf" srcId="{57624351-9026-428C-A50D-19863BE8F37C}" destId="{ED308F9C-7418-4098-B248-07E2E0AD64FF}" srcOrd="0" destOrd="0" presId="urn:microsoft.com/office/officeart/2018/2/layout/IconVerticalSolidList"/>
    <dgm:cxn modelId="{94AA29CB-B83A-49BD-B6A7-2957A053A8ED}" type="presParOf" srcId="{57624351-9026-428C-A50D-19863BE8F37C}" destId="{796F089A-10A3-48B0-A3BF-39CA69A70A9C}" srcOrd="1" destOrd="0" presId="urn:microsoft.com/office/officeart/2018/2/layout/IconVerticalSolidList"/>
    <dgm:cxn modelId="{2B74B526-A55E-4D0E-A4EC-B4D4F8328EE2}" type="presParOf" srcId="{57624351-9026-428C-A50D-19863BE8F37C}" destId="{60A1C7C7-E489-4710-984C-3C2C512D9D5B}" srcOrd="2" destOrd="0" presId="urn:microsoft.com/office/officeart/2018/2/layout/IconVerticalSolidList"/>
    <dgm:cxn modelId="{1E3227C9-4B06-41A0-B8D6-6FF5391D4F8A}" type="presParOf" srcId="{57624351-9026-428C-A50D-19863BE8F37C}" destId="{E8690260-50D5-454D-97C8-2D1CE0C537B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9E12-089C-4718-AB58-B4FA1843CB43}">
      <dsp:nvSpPr>
        <dsp:cNvPr id="0" name=""/>
        <dsp:cNvSpPr/>
      </dsp:nvSpPr>
      <dsp:spPr>
        <a:xfrm>
          <a:off x="0" y="784451"/>
          <a:ext cx="11158587" cy="14482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BEE5E-994C-4914-A22E-EA4A84D34961}">
      <dsp:nvSpPr>
        <dsp:cNvPr id="0" name=""/>
        <dsp:cNvSpPr/>
      </dsp:nvSpPr>
      <dsp:spPr>
        <a:xfrm>
          <a:off x="438086" y="1110301"/>
          <a:ext cx="796520" cy="796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E35AD9-2F37-4469-BC95-59C744CAF912}">
      <dsp:nvSpPr>
        <dsp:cNvPr id="0" name=""/>
        <dsp:cNvSpPr/>
      </dsp:nvSpPr>
      <dsp:spPr>
        <a:xfrm>
          <a:off x="1672692" y="784451"/>
          <a:ext cx="9485894" cy="1448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270" tIns="153270" rIns="153270" bIns="153270" numCol="1" spcCol="1270" anchor="ctr" anchorCtr="0">
          <a:noAutofit/>
        </a:bodyPr>
        <a:lstStyle/>
        <a:p>
          <a:pPr marL="0" lvl="0" indent="0" algn="l" defTabSz="1111250">
            <a:lnSpc>
              <a:spcPct val="90000"/>
            </a:lnSpc>
            <a:spcBef>
              <a:spcPct val="0"/>
            </a:spcBef>
            <a:spcAft>
              <a:spcPct val="35000"/>
            </a:spcAft>
            <a:buNone/>
          </a:pPr>
          <a:r>
            <a:rPr kumimoji="1" lang="en-US" sz="2500" kern="1200" baseline="0"/>
            <a:t>Adobe Flash, Microsoft Silverlight</a:t>
          </a:r>
          <a:endParaRPr lang="en-US" sz="2500" kern="1200"/>
        </a:p>
      </dsp:txBody>
      <dsp:txXfrm>
        <a:off x="1672692" y="784451"/>
        <a:ext cx="9485894" cy="1448218"/>
      </dsp:txXfrm>
    </dsp:sp>
    <dsp:sp modelId="{ED308F9C-7418-4098-B248-07E2E0AD64FF}">
      <dsp:nvSpPr>
        <dsp:cNvPr id="0" name=""/>
        <dsp:cNvSpPr/>
      </dsp:nvSpPr>
      <dsp:spPr>
        <a:xfrm>
          <a:off x="0" y="2594725"/>
          <a:ext cx="11158587" cy="14482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F089A-10A3-48B0-A3BF-39CA69A70A9C}">
      <dsp:nvSpPr>
        <dsp:cNvPr id="0" name=""/>
        <dsp:cNvSpPr/>
      </dsp:nvSpPr>
      <dsp:spPr>
        <a:xfrm>
          <a:off x="438086" y="2920574"/>
          <a:ext cx="796520" cy="796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690260-50D5-454D-97C8-2D1CE0C537B8}">
      <dsp:nvSpPr>
        <dsp:cNvPr id="0" name=""/>
        <dsp:cNvSpPr/>
      </dsp:nvSpPr>
      <dsp:spPr>
        <a:xfrm>
          <a:off x="1672692" y="2594725"/>
          <a:ext cx="9485894" cy="1448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270" tIns="153270" rIns="153270" bIns="153270" numCol="1" spcCol="1270" anchor="ctr" anchorCtr="0">
          <a:noAutofit/>
        </a:bodyPr>
        <a:lstStyle/>
        <a:p>
          <a:pPr marL="0" lvl="0" indent="0" algn="l" defTabSz="1111250">
            <a:lnSpc>
              <a:spcPct val="90000"/>
            </a:lnSpc>
            <a:spcBef>
              <a:spcPct val="0"/>
            </a:spcBef>
            <a:spcAft>
              <a:spcPct val="35000"/>
            </a:spcAft>
            <a:buNone/>
          </a:pPr>
          <a:r>
            <a:rPr kumimoji="1" lang="en-US" sz="2500" kern="1200" baseline="0"/>
            <a:t>HTML5</a:t>
          </a:r>
          <a:endParaRPr lang="en-US" sz="2500" kern="1200"/>
        </a:p>
      </dsp:txBody>
      <dsp:txXfrm>
        <a:off x="1672692" y="2594725"/>
        <a:ext cx="9485894" cy="14482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4"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783BD940-A042-4B43-AF1E-0C1703327780}"/>
              </a:ext>
            </a:extLst>
          </p:cNvPr>
          <p:cNvSpPr>
            <a:spLocks noGrp="1" noChangeArrowheads="1"/>
          </p:cNvSpPr>
          <p:nvPr>
            <p:ph type="hdr" sz="quarter"/>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t" anchorCtr="0" compatLnSpc="1">
            <a:prstTxWarp prst="textNoShape">
              <a:avLst/>
            </a:prstTxWarp>
          </a:bodyPr>
          <a:lstStyle>
            <a:lvl1pPr defTabSz="930275" eaLnBrk="1" hangingPunct="1">
              <a:lnSpc>
                <a:spcPct val="100000"/>
              </a:lnSpc>
              <a:spcBef>
                <a:spcPct val="0"/>
              </a:spcBef>
              <a:defRPr sz="1200">
                <a:solidFill>
                  <a:schemeClr val="tx1"/>
                </a:solidFill>
              </a:defRPr>
            </a:lvl1pPr>
          </a:lstStyle>
          <a:p>
            <a:endParaRPr lang="en-US" altLang="ja-JP"/>
          </a:p>
        </p:txBody>
      </p:sp>
      <p:sp>
        <p:nvSpPr>
          <p:cNvPr id="19459" name="Rectangle 3">
            <a:extLst>
              <a:ext uri="{FF2B5EF4-FFF2-40B4-BE49-F238E27FC236}">
                <a16:creationId xmlns:a16="http://schemas.microsoft.com/office/drawing/2014/main" id="{43EE98AD-1E00-480D-9B49-28DEE794B66E}"/>
              </a:ext>
            </a:extLst>
          </p:cNvPr>
          <p:cNvSpPr>
            <a:spLocks noGrp="1" noChangeArrowheads="1"/>
          </p:cNvSpPr>
          <p:nvPr>
            <p:ph type="dt" sz="quarter" idx="1"/>
          </p:nvPr>
        </p:nvSpPr>
        <p:spPr bwMode="auto">
          <a:xfrm>
            <a:off x="3856038"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t" anchorCtr="0" compatLnSpc="1">
            <a:prstTxWarp prst="textNoShape">
              <a:avLst/>
            </a:prstTxWarp>
          </a:bodyPr>
          <a:lstStyle>
            <a:lvl1pPr algn="r" defTabSz="930275" eaLnBrk="1" hangingPunct="1">
              <a:lnSpc>
                <a:spcPct val="100000"/>
              </a:lnSpc>
              <a:spcBef>
                <a:spcPct val="0"/>
              </a:spcBef>
              <a:defRPr sz="1200">
                <a:solidFill>
                  <a:schemeClr val="tx1"/>
                </a:solidFill>
              </a:defRPr>
            </a:lvl1pPr>
          </a:lstStyle>
          <a:p>
            <a:endParaRPr lang="en-US" altLang="ja-JP"/>
          </a:p>
        </p:txBody>
      </p:sp>
      <p:sp>
        <p:nvSpPr>
          <p:cNvPr id="19460" name="Rectangle 4">
            <a:extLst>
              <a:ext uri="{FF2B5EF4-FFF2-40B4-BE49-F238E27FC236}">
                <a16:creationId xmlns:a16="http://schemas.microsoft.com/office/drawing/2014/main" id="{81E958EF-2638-4A76-85CE-BEA86E225440}"/>
              </a:ext>
            </a:extLst>
          </p:cNvPr>
          <p:cNvSpPr>
            <a:spLocks noGrp="1" noChangeArrowheads="1"/>
          </p:cNvSpPr>
          <p:nvPr>
            <p:ph type="ftr" sz="quarter" idx="2"/>
          </p:nvPr>
        </p:nvSpPr>
        <p:spPr bwMode="auto">
          <a:xfrm>
            <a:off x="0" y="9442450"/>
            <a:ext cx="61388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b" anchorCtr="0" compatLnSpc="1">
            <a:prstTxWarp prst="textNoShape">
              <a:avLst/>
            </a:prstTxWarp>
          </a:bodyPr>
          <a:lstStyle>
            <a:lvl1pPr defTabSz="930275" eaLnBrk="1" hangingPunct="1">
              <a:lnSpc>
                <a:spcPct val="100000"/>
              </a:lnSpc>
              <a:spcBef>
                <a:spcPct val="0"/>
              </a:spcBef>
              <a:defRPr sz="800" b="0">
                <a:solidFill>
                  <a:schemeClr val="tx1"/>
                </a:solidFill>
              </a:defRPr>
            </a:lvl1pPr>
          </a:lstStyle>
          <a:p>
            <a:r>
              <a:rPr lang="en-US" altLang="ja-JP"/>
              <a:t>© 2003 Microsoft Corporation. All rights reserved.</a:t>
            </a:r>
          </a:p>
          <a:p>
            <a:pPr eaLnBrk="0" hangingPunct="0"/>
            <a:r>
              <a:rPr lang="en-US" altLang="ja-JP"/>
              <a:t>This presentation is for informational purposes only. Microsoft makes no warranties, express or implied, in this summary.</a:t>
            </a:r>
          </a:p>
        </p:txBody>
      </p:sp>
      <p:sp>
        <p:nvSpPr>
          <p:cNvPr id="19461" name="Rectangle 5">
            <a:extLst>
              <a:ext uri="{FF2B5EF4-FFF2-40B4-BE49-F238E27FC236}">
                <a16:creationId xmlns:a16="http://schemas.microsoft.com/office/drawing/2014/main" id="{51BFD896-A0AE-49AC-9888-3BAC84BB6E08}"/>
              </a:ext>
            </a:extLst>
          </p:cNvPr>
          <p:cNvSpPr>
            <a:spLocks noGrp="1" noChangeArrowheads="1"/>
          </p:cNvSpPr>
          <p:nvPr>
            <p:ph type="sldNum" sz="quarter" idx="3"/>
          </p:nvPr>
        </p:nvSpPr>
        <p:spPr bwMode="auto">
          <a:xfrm>
            <a:off x="6199188" y="9442450"/>
            <a:ext cx="6064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b" anchorCtr="0" compatLnSpc="1">
            <a:prstTxWarp prst="textNoShape">
              <a:avLst/>
            </a:prstTxWarp>
          </a:bodyPr>
          <a:lstStyle>
            <a:lvl1pPr algn="r" defTabSz="930275" eaLnBrk="1" hangingPunct="1">
              <a:lnSpc>
                <a:spcPct val="100000"/>
              </a:lnSpc>
              <a:spcBef>
                <a:spcPct val="0"/>
              </a:spcBef>
              <a:defRPr sz="1200">
                <a:solidFill>
                  <a:schemeClr val="tx1"/>
                </a:solidFill>
              </a:defRPr>
            </a:lvl1pPr>
          </a:lstStyle>
          <a:p>
            <a:fld id="{57B21798-8512-4727-9C50-72FCE99C6F64}" type="slidenum">
              <a:rPr lang="ja-JP" altLang="en-US"/>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BC77E61-B2D1-4F9F-9C5B-35570AE4AA70}"/>
              </a:ext>
            </a:extLst>
          </p:cNvPr>
          <p:cNvSpPr>
            <a:spLocks noGrp="1" noChangeArrowheads="1"/>
          </p:cNvSpPr>
          <p:nvPr>
            <p:ph type="hdr" sz="quarter"/>
          </p:nvPr>
        </p:nvSpPr>
        <p:spPr bwMode="auto">
          <a:xfrm>
            <a:off x="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t" anchorCtr="0" compatLnSpc="1">
            <a:prstTxWarp prst="textNoShape">
              <a:avLst/>
            </a:prstTxWarp>
          </a:bodyPr>
          <a:lstStyle>
            <a:lvl1pPr defTabSz="930275" eaLnBrk="1" hangingPunct="1">
              <a:lnSpc>
                <a:spcPct val="100000"/>
              </a:lnSpc>
              <a:spcBef>
                <a:spcPct val="0"/>
              </a:spcBef>
              <a:defRPr sz="1200">
                <a:solidFill>
                  <a:schemeClr val="tx1"/>
                </a:solidFill>
              </a:defRPr>
            </a:lvl1pPr>
          </a:lstStyle>
          <a:p>
            <a:endParaRPr lang="en-US" altLang="ja-JP"/>
          </a:p>
        </p:txBody>
      </p:sp>
      <p:sp>
        <p:nvSpPr>
          <p:cNvPr id="29699" name="Rectangle 3">
            <a:extLst>
              <a:ext uri="{FF2B5EF4-FFF2-40B4-BE49-F238E27FC236}">
                <a16:creationId xmlns:a16="http://schemas.microsoft.com/office/drawing/2014/main" id="{33D4BD63-0A95-432E-929F-116B50289448}"/>
              </a:ext>
            </a:extLst>
          </p:cNvPr>
          <p:cNvSpPr>
            <a:spLocks noGrp="1" noChangeArrowheads="1"/>
          </p:cNvSpPr>
          <p:nvPr>
            <p:ph type="dt" idx="1"/>
          </p:nvPr>
        </p:nvSpPr>
        <p:spPr bwMode="auto">
          <a:xfrm>
            <a:off x="3854450" y="0"/>
            <a:ext cx="294957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t" anchorCtr="0" compatLnSpc="1">
            <a:prstTxWarp prst="textNoShape">
              <a:avLst/>
            </a:prstTxWarp>
          </a:bodyPr>
          <a:lstStyle>
            <a:lvl1pPr algn="r" defTabSz="930275" eaLnBrk="1" hangingPunct="1">
              <a:lnSpc>
                <a:spcPct val="100000"/>
              </a:lnSpc>
              <a:spcBef>
                <a:spcPct val="0"/>
              </a:spcBef>
              <a:defRPr sz="1200">
                <a:solidFill>
                  <a:schemeClr val="tx1"/>
                </a:solidFill>
              </a:defRPr>
            </a:lvl1pPr>
          </a:lstStyle>
          <a:p>
            <a:endParaRPr lang="en-US" altLang="ja-JP"/>
          </a:p>
        </p:txBody>
      </p:sp>
      <p:sp>
        <p:nvSpPr>
          <p:cNvPr id="29700" name="Rectangle 4">
            <a:extLst>
              <a:ext uri="{FF2B5EF4-FFF2-40B4-BE49-F238E27FC236}">
                <a16:creationId xmlns:a16="http://schemas.microsoft.com/office/drawing/2014/main" id="{183EF07F-2B3E-402E-B87D-53B7680A6CE2}"/>
              </a:ext>
            </a:extLst>
          </p:cNvPr>
          <p:cNvSpPr>
            <a:spLocks noGrp="1" noRot="1" noChangeAspect="1" noChangeArrowheads="1" noTextEdit="1"/>
          </p:cNvSpPr>
          <p:nvPr>
            <p:ph type="sldImg" idx="2"/>
          </p:nvPr>
        </p:nvSpPr>
        <p:spPr bwMode="auto">
          <a:xfrm>
            <a:off x="90488" y="746125"/>
            <a:ext cx="6624637" cy="3727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a:extLst>
              <a:ext uri="{FF2B5EF4-FFF2-40B4-BE49-F238E27FC236}">
                <a16:creationId xmlns:a16="http://schemas.microsoft.com/office/drawing/2014/main" id="{E6841235-948B-4BF5-BD1A-25636479D5C0}"/>
              </a:ext>
            </a:extLst>
          </p:cNvPr>
          <p:cNvSpPr>
            <a:spLocks noGrp="1" noChangeArrowheads="1"/>
          </p:cNvSpPr>
          <p:nvPr>
            <p:ph type="body" sz="quarter" idx="3"/>
          </p:nvPr>
        </p:nvSpPr>
        <p:spPr bwMode="auto">
          <a:xfrm>
            <a:off x="681038" y="4721225"/>
            <a:ext cx="5443537" cy="44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
        <p:nvSpPr>
          <p:cNvPr id="29702" name="Rectangle 6">
            <a:extLst>
              <a:ext uri="{FF2B5EF4-FFF2-40B4-BE49-F238E27FC236}">
                <a16:creationId xmlns:a16="http://schemas.microsoft.com/office/drawing/2014/main" id="{FA508F2C-F263-48E3-AA60-1BA5D51ECE35}"/>
              </a:ext>
            </a:extLst>
          </p:cNvPr>
          <p:cNvSpPr>
            <a:spLocks noGrp="1" noChangeArrowheads="1"/>
          </p:cNvSpPr>
          <p:nvPr>
            <p:ph type="ftr" sz="quarter" idx="4"/>
          </p:nvPr>
        </p:nvSpPr>
        <p:spPr bwMode="auto">
          <a:xfrm>
            <a:off x="0" y="9440863"/>
            <a:ext cx="603091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b" anchorCtr="0" compatLnSpc="1">
            <a:prstTxWarp prst="textNoShape">
              <a:avLst/>
            </a:prstTxWarp>
          </a:bodyPr>
          <a:lstStyle>
            <a:lvl1pPr defTabSz="930275" eaLnBrk="1" hangingPunct="1">
              <a:lnSpc>
                <a:spcPct val="100000"/>
              </a:lnSpc>
              <a:spcBef>
                <a:spcPct val="0"/>
              </a:spcBef>
              <a:defRPr sz="800" b="0">
                <a:solidFill>
                  <a:schemeClr val="tx1"/>
                </a:solidFill>
              </a:defRPr>
            </a:lvl1pPr>
          </a:lstStyle>
          <a:p>
            <a:r>
              <a:rPr lang="en-US" altLang="ja-JP"/>
              <a:t>© 2003 Microsoft Corporation. All rights reserved.</a:t>
            </a:r>
          </a:p>
          <a:p>
            <a:pPr eaLnBrk="0" hangingPunct="0"/>
            <a:r>
              <a:rPr lang="en-US" altLang="ja-JP"/>
              <a:t>This presentation is for informational purposes only. Microsoft makes no warranties, express or implied, in this summary.</a:t>
            </a:r>
            <a:endParaRPr lang="en-US" altLang="ja-JP" sz="1200" b="1"/>
          </a:p>
        </p:txBody>
      </p:sp>
      <p:sp>
        <p:nvSpPr>
          <p:cNvPr id="29703" name="Rectangle 7">
            <a:extLst>
              <a:ext uri="{FF2B5EF4-FFF2-40B4-BE49-F238E27FC236}">
                <a16:creationId xmlns:a16="http://schemas.microsoft.com/office/drawing/2014/main" id="{A6A68916-A46B-4AF6-8641-9472837434A3}"/>
              </a:ext>
            </a:extLst>
          </p:cNvPr>
          <p:cNvSpPr>
            <a:spLocks noGrp="1" noChangeArrowheads="1"/>
          </p:cNvSpPr>
          <p:nvPr>
            <p:ph type="sldNum" sz="quarter" idx="5"/>
          </p:nvPr>
        </p:nvSpPr>
        <p:spPr bwMode="auto">
          <a:xfrm>
            <a:off x="6167438" y="9440863"/>
            <a:ext cx="636587"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94" tIns="46547" rIns="93094" bIns="46547" numCol="1" anchor="b" anchorCtr="0" compatLnSpc="1">
            <a:prstTxWarp prst="textNoShape">
              <a:avLst/>
            </a:prstTxWarp>
          </a:bodyPr>
          <a:lstStyle>
            <a:lvl1pPr algn="r" defTabSz="930275" eaLnBrk="1" hangingPunct="1">
              <a:lnSpc>
                <a:spcPct val="100000"/>
              </a:lnSpc>
              <a:spcBef>
                <a:spcPct val="0"/>
              </a:spcBef>
              <a:defRPr sz="1200">
                <a:solidFill>
                  <a:schemeClr val="tx1"/>
                </a:solidFill>
              </a:defRPr>
            </a:lvl1pPr>
          </a:lstStyle>
          <a:p>
            <a:fld id="{97C65BFB-ECF6-4446-B5D6-30AD228E5BFF}" type="slidenum">
              <a:rPr lang="ja-JP" altLang="en-US"/>
              <a:pPr/>
              <a:t>‹#›</a:t>
            </a:fld>
            <a:endParaRPr lang="en-US" altLang="ja-JP"/>
          </a:p>
        </p:txBody>
      </p:sp>
    </p:spTree>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b="1" kern="1200">
        <a:solidFill>
          <a:schemeClr val="tx1"/>
        </a:solidFill>
        <a:latin typeface="Segoe" pitchFamily="2" charset="0"/>
        <a:ea typeface="ＭＳ Ｐゴシック" panose="020B0600070205080204" pitchFamily="50" charset="-128"/>
        <a:cs typeface="+mn-cs"/>
      </a:defRPr>
    </a:lvl1pPr>
    <a:lvl2pPr marL="457200" algn="l" rtl="0" fontAlgn="base">
      <a:spcBef>
        <a:spcPct val="30000"/>
      </a:spcBef>
      <a:spcAft>
        <a:spcPct val="0"/>
      </a:spcAft>
      <a:defRPr kumimoji="1" sz="1200" b="1" kern="1200">
        <a:solidFill>
          <a:schemeClr val="tx1"/>
        </a:solidFill>
        <a:latin typeface="Segoe" pitchFamily="2" charset="0"/>
        <a:ea typeface="ＭＳ Ｐゴシック" panose="020B0600070205080204" pitchFamily="50" charset="-128"/>
        <a:cs typeface="+mn-cs"/>
      </a:defRPr>
    </a:lvl2pPr>
    <a:lvl3pPr marL="914400" algn="l" rtl="0" fontAlgn="base">
      <a:spcBef>
        <a:spcPct val="30000"/>
      </a:spcBef>
      <a:spcAft>
        <a:spcPct val="0"/>
      </a:spcAft>
      <a:defRPr kumimoji="1" sz="1200" b="1" kern="1200">
        <a:solidFill>
          <a:schemeClr val="tx1"/>
        </a:solidFill>
        <a:latin typeface="Segoe" pitchFamily="2" charset="0"/>
        <a:ea typeface="ＭＳ Ｐゴシック" panose="020B0600070205080204" pitchFamily="50" charset="-128"/>
        <a:cs typeface="+mn-cs"/>
      </a:defRPr>
    </a:lvl3pPr>
    <a:lvl4pPr marL="1371600" algn="l" rtl="0" fontAlgn="base">
      <a:spcBef>
        <a:spcPct val="30000"/>
      </a:spcBef>
      <a:spcAft>
        <a:spcPct val="0"/>
      </a:spcAft>
      <a:defRPr kumimoji="1" sz="1200" b="1" kern="1200">
        <a:solidFill>
          <a:schemeClr val="tx1"/>
        </a:solidFill>
        <a:latin typeface="Segoe" pitchFamily="2" charset="0"/>
        <a:ea typeface="ＭＳ Ｐゴシック" panose="020B0600070205080204" pitchFamily="50" charset="-128"/>
        <a:cs typeface="+mn-cs"/>
      </a:defRPr>
    </a:lvl4pPr>
    <a:lvl5pPr marL="1828800" algn="l" rtl="0" fontAlgn="base">
      <a:spcBef>
        <a:spcPct val="30000"/>
      </a:spcBef>
      <a:spcAft>
        <a:spcPct val="0"/>
      </a:spcAft>
      <a:defRPr kumimoji="1" sz="1200" b="1" kern="1200">
        <a:solidFill>
          <a:schemeClr val="tx1"/>
        </a:solidFill>
        <a:latin typeface="Segoe" pitchFamily="2" charset="0"/>
        <a:ea typeface="ＭＳ Ｐゴシック" panose="020B060007020508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E4374F9-B0D3-4CEB-A2C5-42D6ADB91E71}"/>
              </a:ext>
            </a:extLst>
          </p:cNvPr>
          <p:cNvSpPr>
            <a:spLocks noGrp="1" noChangeArrowheads="1"/>
          </p:cNvSpPr>
          <p:nvPr>
            <p:ph type="sldNum" sz="quarter" idx="5"/>
          </p:nvPr>
        </p:nvSpPr>
        <p:spPr>
          <a:ln/>
        </p:spPr>
        <p:txBody>
          <a:bodyPr/>
          <a:lstStyle/>
          <a:p>
            <a:fld id="{6CE97D01-FFBE-408E-A18E-C4B33EA54DCD}" type="slidenum">
              <a:rPr lang="en-US" altLang="ja-JP"/>
              <a:pPr/>
              <a:t>7</a:t>
            </a:fld>
            <a:endParaRPr lang="en-US" altLang="ja-JP"/>
          </a:p>
        </p:txBody>
      </p:sp>
      <p:sp>
        <p:nvSpPr>
          <p:cNvPr id="847874" name="Rectangle 2">
            <a:extLst>
              <a:ext uri="{FF2B5EF4-FFF2-40B4-BE49-F238E27FC236}">
                <a16:creationId xmlns:a16="http://schemas.microsoft.com/office/drawing/2014/main" id="{592D5B93-F6B3-4472-93FB-931BB97E24E5}"/>
              </a:ext>
            </a:extLst>
          </p:cNvPr>
          <p:cNvSpPr>
            <a:spLocks noGrp="1" noRot="1" noChangeAspect="1" noChangeArrowheads="1" noTextEdit="1"/>
          </p:cNvSpPr>
          <p:nvPr>
            <p:ph type="sldImg"/>
          </p:nvPr>
        </p:nvSpPr>
        <p:spPr>
          <a:xfrm>
            <a:off x="1885950" y="606425"/>
            <a:ext cx="3278188" cy="1844675"/>
          </a:xfrm>
          <a:ln/>
        </p:spPr>
      </p:sp>
      <p:sp>
        <p:nvSpPr>
          <p:cNvPr id="847875" name="Rectangle 3">
            <a:extLst>
              <a:ext uri="{FF2B5EF4-FFF2-40B4-BE49-F238E27FC236}">
                <a16:creationId xmlns:a16="http://schemas.microsoft.com/office/drawing/2014/main" id="{D125A216-B08C-4CAA-AF2C-BA7C9E695911}"/>
              </a:ext>
            </a:extLst>
          </p:cNvPr>
          <p:cNvSpPr>
            <a:spLocks noGrp="1" noChangeArrowheads="1"/>
          </p:cNvSpPr>
          <p:nvPr>
            <p:ph type="body" idx="1"/>
          </p:nvPr>
        </p:nvSpPr>
        <p:spPr>
          <a:xfrm>
            <a:off x="228600" y="2624138"/>
            <a:ext cx="6577013" cy="6008687"/>
          </a:xfrm>
        </p:spPr>
        <p:txBody>
          <a:bodyPr/>
          <a:lstStyle/>
          <a:p>
            <a:endParaRPr lang="ja-JP" altLang="ja-J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3CF9F8-2334-43FC-B95A-E93C71CF339E}"/>
              </a:ext>
            </a:extLst>
          </p:cNvPr>
          <p:cNvSpPr>
            <a:spLocks noGrp="1" noChangeArrowheads="1"/>
          </p:cNvSpPr>
          <p:nvPr>
            <p:ph type="sldNum" sz="quarter" idx="5"/>
          </p:nvPr>
        </p:nvSpPr>
        <p:spPr>
          <a:ln/>
        </p:spPr>
        <p:txBody>
          <a:bodyPr/>
          <a:lstStyle/>
          <a:p>
            <a:fld id="{319D2EB1-22DC-42B4-B287-ACB20704C074}" type="slidenum">
              <a:rPr lang="en-US" altLang="ja-JP"/>
              <a:pPr/>
              <a:t>8</a:t>
            </a:fld>
            <a:endParaRPr lang="en-US" altLang="ja-JP"/>
          </a:p>
        </p:txBody>
      </p:sp>
      <p:sp>
        <p:nvSpPr>
          <p:cNvPr id="1166338" name="Rectangle 2">
            <a:extLst>
              <a:ext uri="{FF2B5EF4-FFF2-40B4-BE49-F238E27FC236}">
                <a16:creationId xmlns:a16="http://schemas.microsoft.com/office/drawing/2014/main" id="{8F774E37-E6A3-4487-A6C7-91CC0F1269C4}"/>
              </a:ext>
            </a:extLst>
          </p:cNvPr>
          <p:cNvSpPr>
            <a:spLocks noGrp="1" noRot="1" noChangeAspect="1" noChangeArrowheads="1" noTextEdit="1"/>
          </p:cNvSpPr>
          <p:nvPr>
            <p:ph type="sldImg"/>
          </p:nvPr>
        </p:nvSpPr>
        <p:spPr>
          <a:xfrm>
            <a:off x="90488" y="746125"/>
            <a:ext cx="6624637" cy="3727450"/>
          </a:xfrm>
          <a:ln/>
        </p:spPr>
      </p:sp>
      <p:sp>
        <p:nvSpPr>
          <p:cNvPr id="1166339" name="Rectangle 3">
            <a:extLst>
              <a:ext uri="{FF2B5EF4-FFF2-40B4-BE49-F238E27FC236}">
                <a16:creationId xmlns:a16="http://schemas.microsoft.com/office/drawing/2014/main" id="{65A1A574-7256-4F09-BB10-38661BD25299}"/>
              </a:ext>
            </a:extLst>
          </p:cNvPr>
          <p:cNvSpPr>
            <a:spLocks noGrp="1" noChangeArrowheads="1"/>
          </p:cNvSpPr>
          <p:nvPr>
            <p:ph type="body" idx="1"/>
          </p:nvPr>
        </p:nvSpPr>
        <p:spPr/>
        <p:txBody>
          <a:bodyPr/>
          <a:lstStyle/>
          <a:p>
            <a:endParaRPr lang="ja-JP"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47500" lnSpcReduction="20000"/>
          </a:bodyPr>
          <a:lstStyle/>
          <a:p>
            <a:r>
              <a:rPr lang="en-US" dirty="0"/>
              <a:t>The key components</a:t>
            </a:r>
            <a:r>
              <a:rPr lang="en-US" baseline="0" dirty="0"/>
              <a:t> in IIS Process Model are:</a:t>
            </a:r>
          </a:p>
          <a:p>
            <a:endParaRPr lang="en-US" baseline="0" dirty="0"/>
          </a:p>
          <a:p>
            <a:r>
              <a:rPr lang="en-US" baseline="0" dirty="0"/>
              <a:t>HTTP.SYS driver</a:t>
            </a:r>
          </a:p>
          <a:p>
            <a:pPr marL="171450" indent="-171450">
              <a:buFont typeface="Arial" panose="020B0604020202020204" pitchFamily="34" charset="0"/>
              <a:buChar char="•"/>
            </a:pPr>
            <a:r>
              <a:rPr lang="en-US" dirty="0"/>
              <a:t>Kernel Mode component that sends HTTP(S) requests to the user mode and sends the response to the TCPIP.SYS</a:t>
            </a:r>
            <a:r>
              <a:rPr lang="en-US" baseline="0" dirty="0"/>
              <a:t> driver</a:t>
            </a:r>
          </a:p>
          <a:p>
            <a:pPr marL="171450" indent="-171450">
              <a:buFont typeface="Arial" panose="020B0604020202020204" pitchFamily="34" charset="0"/>
              <a:buChar char="•"/>
            </a:pPr>
            <a:r>
              <a:rPr lang="en-US" baseline="0" dirty="0"/>
              <a:t>Also hosts SSL encryption/decryption functionality</a:t>
            </a:r>
          </a:p>
          <a:p>
            <a:pPr marL="171450" indent="-171450">
              <a:buFont typeface="Arial" panose="020B0604020202020204" pitchFamily="34" charset="0"/>
              <a:buChar char="•"/>
            </a:pPr>
            <a:r>
              <a:rPr lang="en-US" baseline="0" dirty="0"/>
              <a:t>Performs part of Windows Authentication when Kerberos is used</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LSASS.EXE</a:t>
            </a:r>
          </a:p>
          <a:p>
            <a:pPr marL="171450" indent="-171450">
              <a:buFont typeface="Arial" panose="020B0604020202020204" pitchFamily="34" charset="0"/>
              <a:buChar char="•"/>
            </a:pPr>
            <a:r>
              <a:rPr lang="en-US" baseline="0" dirty="0"/>
              <a:t>Local Security Authority Subsystem Service</a:t>
            </a:r>
          </a:p>
          <a:p>
            <a:pPr marL="171450" indent="-171450">
              <a:buFont typeface="Arial" panose="020B0604020202020204" pitchFamily="34" charset="0"/>
              <a:buChar char="•"/>
            </a:pPr>
            <a:r>
              <a:rPr lang="en-US" baseline="0" dirty="0"/>
              <a:t>Generic Windows service that does any security policy enforcement work</a:t>
            </a:r>
          </a:p>
          <a:p>
            <a:pPr marL="171450" indent="-171450">
              <a:buFont typeface="Arial" panose="020B0604020202020204" pitchFamily="34" charset="0"/>
              <a:buChar char="•"/>
            </a:pPr>
            <a:r>
              <a:rPr lang="en-US" baseline="0" dirty="0"/>
              <a:t>IIS Architecture has borrowed this service for performing part of Windows Authentication optionally in the user mode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Inetinfo.exe</a:t>
            </a:r>
          </a:p>
          <a:p>
            <a:pPr marL="171450" indent="-171450">
              <a:buFont typeface="Arial" panose="020B0604020202020204" pitchFamily="34" charset="0"/>
              <a:buChar char="•"/>
            </a:pPr>
            <a:r>
              <a:rPr lang="en-US" baseline="0" dirty="0"/>
              <a:t>Used when IIS 6 Management Compatibility Role Service is installed</a:t>
            </a:r>
          </a:p>
          <a:p>
            <a:pPr marL="171450" indent="-171450">
              <a:buFont typeface="Arial" panose="020B0604020202020204" pitchFamily="34" charset="0"/>
              <a:buChar char="•"/>
            </a:pPr>
            <a:r>
              <a:rPr lang="en-US" baseline="0" dirty="0"/>
              <a:t>Used for legacy tools (</a:t>
            </a:r>
            <a:r>
              <a:rPr lang="en-US" baseline="0" dirty="0" err="1"/>
              <a:t>ADSUtil</a:t>
            </a:r>
            <a:r>
              <a:rPr lang="en-US" baseline="0" dirty="0"/>
              <a:t>, etc.) to provide forward compatibility</a:t>
            </a:r>
          </a:p>
          <a:p>
            <a:pPr marL="171450" indent="-171450">
              <a:buFont typeface="Arial" panose="020B0604020202020204" pitchFamily="34" charset="0"/>
              <a:buChar char="•"/>
            </a:pPr>
            <a:r>
              <a:rPr lang="en-US" baseline="0" dirty="0"/>
              <a:t>Also hosts SMTP functionality</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Svchost.exe (FTP Service)</a:t>
            </a:r>
          </a:p>
          <a:p>
            <a:pPr marL="171450" indent="-171450">
              <a:buFont typeface="Arial" panose="020B0604020202020204" pitchFamily="34" charset="0"/>
              <a:buChar char="•"/>
            </a:pPr>
            <a:r>
              <a:rPr lang="en-US" baseline="0" dirty="0"/>
              <a:t>Unlike IIS6, FTP service in IIS7.5 and above resides in its own service host process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Application Pool</a:t>
            </a:r>
          </a:p>
          <a:p>
            <a:pPr marL="171450" indent="-171450">
              <a:buFont typeface="Arial" panose="020B0604020202020204" pitchFamily="34" charset="0"/>
              <a:buChar char="•"/>
            </a:pPr>
            <a:r>
              <a:rPr lang="en-US" baseline="0" dirty="0"/>
              <a:t>Serves as a logical container for hosting application(s) and a worker process (w3wp.exe) to process requests coming to these applications</a:t>
            </a:r>
          </a:p>
          <a:p>
            <a:pPr marL="171450" indent="-171450">
              <a:buFont typeface="Arial" panose="020B0604020202020204" pitchFamily="34" charset="0"/>
              <a:buChar char="•"/>
            </a:pPr>
            <a:r>
              <a:rPr lang="en-US" baseline="0" dirty="0"/>
              <a:t>Web Gardening is a type of application pool where instead of running a single worker process, multiple w3wp.exe are run</a:t>
            </a:r>
          </a:p>
          <a:p>
            <a:pPr marL="171450" indent="-171450">
              <a:buFont typeface="Arial" panose="020B0604020202020204" pitchFamily="34" charset="0"/>
              <a:buChar char="•"/>
            </a:pPr>
            <a:r>
              <a:rPr lang="en-US" baseline="0" dirty="0"/>
              <a:t>Web Gardening is a reliability feature and not a performance feature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Configuration Store</a:t>
            </a:r>
          </a:p>
          <a:p>
            <a:pPr marL="171450" indent="-171450">
              <a:buFont typeface="Arial" panose="020B0604020202020204" pitchFamily="34" charset="0"/>
              <a:buChar char="•"/>
            </a:pPr>
            <a:r>
              <a:rPr lang="en-US" baseline="0" dirty="0"/>
              <a:t>This is where the entire configuration resides</a:t>
            </a:r>
          </a:p>
          <a:p>
            <a:pPr marL="171450" indent="-171450">
              <a:buFont typeface="Arial" panose="020B0604020202020204" pitchFamily="34" charset="0"/>
              <a:buChar char="•"/>
            </a:pPr>
            <a:r>
              <a:rPr lang="en-US" baseline="0" dirty="0"/>
              <a:t>It is a system of multiple configuration files structured in a hierarchical way</a:t>
            </a:r>
          </a:p>
          <a:p>
            <a:pPr marL="171450" indent="-171450">
              <a:buFont typeface="Arial" panose="020B0604020202020204" pitchFamily="34" charset="0"/>
              <a:buChar char="•"/>
            </a:pPr>
            <a:r>
              <a:rPr lang="en-US" baseline="0" dirty="0"/>
              <a:t>The most important configuration file is </a:t>
            </a:r>
            <a:r>
              <a:rPr lang="en-US" baseline="0" dirty="0" err="1"/>
              <a:t>applicationhost.config</a:t>
            </a:r>
            <a:r>
              <a:rPr lang="en-US" baseline="0" dirty="0"/>
              <a:t> file</a:t>
            </a:r>
          </a:p>
          <a:p>
            <a:pPr marL="171450" indent="-171450">
              <a:buFont typeface="Arial" panose="020B0604020202020204" pitchFamily="34" charset="0"/>
              <a:buChar char="•"/>
            </a:pPr>
            <a:r>
              <a:rPr lang="en-US" baseline="0" dirty="0"/>
              <a:t>We will discuss this in detail in the upcoming sections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Svchost.exe (Application Host Helper Service)</a:t>
            </a:r>
          </a:p>
          <a:p>
            <a:pPr marL="171450" indent="-171450">
              <a:buFont typeface="Arial" panose="020B0604020202020204" pitchFamily="34" charset="0"/>
              <a:buChar char="•"/>
            </a:pPr>
            <a:r>
              <a:rPr lang="en-US" baseline="0" dirty="0"/>
              <a:t>This service host is used to host Application Host Helper Service</a:t>
            </a:r>
          </a:p>
          <a:p>
            <a:pPr marL="171450" indent="-171450">
              <a:buFont typeface="Arial" panose="020B0604020202020204" pitchFamily="34" charset="0"/>
              <a:buChar char="•"/>
            </a:pPr>
            <a:r>
              <a:rPr lang="en-US" baseline="0" dirty="0"/>
              <a:t>This service helps with configuration isolation and with automatic backups (more on this in the next module)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Svchost.exe (WAS and W3SVC)</a:t>
            </a:r>
          </a:p>
          <a:p>
            <a:pPr marL="171450" indent="-171450">
              <a:buFont typeface="Arial" panose="020B0604020202020204" pitchFamily="34" charset="0"/>
              <a:buChar char="•"/>
            </a:pPr>
            <a:r>
              <a:rPr lang="en-US" baseline="0" dirty="0"/>
              <a:t>Another service host process is used to host two services: Windows Process Activation Service (WAS) and World Wide Web Publishing Service (W3SVC)</a:t>
            </a:r>
          </a:p>
          <a:p>
            <a:pPr marL="171450" indent="-171450">
              <a:buFont typeface="Arial" panose="020B0604020202020204" pitchFamily="34" charset="0"/>
              <a:buChar char="•"/>
            </a:pPr>
            <a:r>
              <a:rPr lang="en-US" baseline="0" dirty="0"/>
              <a:t>These two components work as a glue binding everything together</a:t>
            </a:r>
          </a:p>
          <a:p>
            <a:pPr marL="171450" indent="-171450">
              <a:buFont typeface="Arial" panose="020B0604020202020204" pitchFamily="34" charset="0"/>
              <a:buChar char="•"/>
            </a:pPr>
            <a:r>
              <a:rPr lang="en-US" baseline="0" dirty="0"/>
              <a:t>We will discuss these two services in detail in the upcoming slides</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10/8/2019 8:55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36981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7450"/>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t>Request is picked up by HTTP.SYS.</a:t>
            </a:r>
          </a:p>
          <a:p>
            <a:pPr marL="228600" lvl="0" indent="-228600">
              <a:buFont typeface="+mj-lt"/>
              <a:buAutoNum type="arabicPeriod"/>
            </a:pPr>
            <a:r>
              <a:rPr lang="en-US" dirty="0"/>
              <a:t>HTTP.SYS informs W3SVC of the request.</a:t>
            </a:r>
          </a:p>
          <a:p>
            <a:pPr marL="228600" lvl="0" indent="-228600">
              <a:buFont typeface="+mj-lt"/>
              <a:buAutoNum type="arabicPeriod"/>
            </a:pPr>
            <a:r>
              <a:rPr lang="en-US" dirty="0"/>
              <a:t>W3SVC communicates with WAS to let it know of the request.</a:t>
            </a:r>
          </a:p>
          <a:p>
            <a:pPr marL="228600" lvl="0" indent="-228600">
              <a:buFont typeface="+mj-lt"/>
              <a:buAutoNum type="arabicPeriod"/>
            </a:pPr>
            <a:r>
              <a:rPr lang="en-US" dirty="0"/>
              <a:t>WAS, in turn, communicates with the configuration store to identify the application pool that would host the request.</a:t>
            </a:r>
          </a:p>
          <a:p>
            <a:pPr marL="228600" lvl="0" indent="-228600">
              <a:buFont typeface="+mj-lt"/>
              <a:buAutoNum type="arabicPeriod"/>
            </a:pPr>
            <a:r>
              <a:rPr lang="en-US" dirty="0"/>
              <a:t>The Configuration Store sends the information to WAS.</a:t>
            </a:r>
          </a:p>
          <a:p>
            <a:pPr marL="228600" lvl="0" indent="-228600">
              <a:buFont typeface="+mj-lt"/>
              <a:buAutoNum type="arabicPeriod"/>
            </a:pPr>
            <a:r>
              <a:rPr lang="en-US" dirty="0"/>
              <a:t>WAS then creates/updates the worker process.</a:t>
            </a:r>
          </a:p>
          <a:p>
            <a:pPr marL="228600" lvl="0" indent="-228600">
              <a:buFont typeface="+mj-lt"/>
              <a:buAutoNum type="arabicPeriod"/>
            </a:pPr>
            <a:r>
              <a:rPr lang="en-US" dirty="0"/>
              <a:t>Once the worker process is successfully up and running, it informs WAS of its status.</a:t>
            </a:r>
          </a:p>
          <a:p>
            <a:pPr marL="228600" lvl="0" indent="-228600">
              <a:buFont typeface="+mj-lt"/>
              <a:buAutoNum type="arabicPeriod"/>
            </a:pPr>
            <a:r>
              <a:rPr lang="en-US" dirty="0"/>
              <a:t>WAS lets W3SVC know of the availability of the worker process.</a:t>
            </a:r>
          </a:p>
          <a:p>
            <a:pPr marL="228600" lvl="0" indent="-228600">
              <a:buFont typeface="+mj-lt"/>
              <a:buAutoNum type="arabicPeriod"/>
            </a:pPr>
            <a:r>
              <a:rPr lang="en-US" dirty="0"/>
              <a:t>W3SVC lets HTTP.SYS know about the worker process.</a:t>
            </a:r>
          </a:p>
          <a:p>
            <a:pPr marL="228600" lvl="0" indent="-228600">
              <a:buFont typeface="+mj-lt"/>
              <a:buAutoNum type="arabicPeriod"/>
            </a:pPr>
            <a:r>
              <a:rPr lang="en-US" dirty="0"/>
              <a:t>HTTP.SYS sends the request to the worker process.</a:t>
            </a:r>
          </a:p>
          <a:p>
            <a:pPr marL="228600" lvl="0" indent="-228600">
              <a:buFont typeface="+mj-lt"/>
              <a:buAutoNum type="arabicPeriod"/>
            </a:pPr>
            <a:r>
              <a:rPr lang="en-US" dirty="0"/>
              <a:t>Worker process executes the request and sends the response to HTTP.SYS.</a:t>
            </a:r>
          </a:p>
          <a:p>
            <a:pPr marL="228600" lvl="0" indent="-228600">
              <a:buFont typeface="+mj-lt"/>
              <a:buAutoNum type="arabicPeriod"/>
            </a:pPr>
            <a:r>
              <a:rPr lang="en-US" dirty="0"/>
              <a:t>HTTP.SYS sends the response to the client.</a:t>
            </a:r>
          </a:p>
          <a:p>
            <a:endParaRPr lang="en-US" dirty="0"/>
          </a:p>
          <a:p>
            <a:r>
              <a:rPr lang="en-US" dirty="0"/>
              <a:t>This interaction takes place for the first request. However, once the worker process is running and information about it is updated in the HTTP Listener, HTTP does not have to talk to W3SVC. The request flow in this case is 1-&gt;10-&gt;11-&gt;12.</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10/8/2019 8:55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6844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6125"/>
            <a:ext cx="6624637" cy="3727450"/>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t>An HTTP or HTTPS request is received by TCPIP.SYS driver and is passed to HTTP.SYS.</a:t>
            </a:r>
          </a:p>
          <a:p>
            <a:pPr marL="228600" lvl="0" indent="-228600">
              <a:buFont typeface="+mj-lt"/>
              <a:buAutoNum type="arabicPeriod"/>
            </a:pPr>
            <a:r>
              <a:rPr lang="en-US" dirty="0"/>
              <a:t>The Listener component of HTTP.SYS runs the request through HTTP engine where it goes through HTTP parser to verify the validity for the request. The parser ensures that no malformed characters exist in it and that it follows the rules specified by the HTTP RFC</a:t>
            </a:r>
          </a:p>
          <a:p>
            <a:pPr marL="228600" lvl="0" indent="-228600">
              <a:buFont typeface="+mj-lt"/>
              <a:buAutoNum type="arabicPeriod"/>
            </a:pPr>
            <a:r>
              <a:rPr lang="en-US" dirty="0"/>
              <a:t>Namespace Mapper decides, based on the unique combination of Port, IP Address and Hostname of the request, which application pool the request belongs to.</a:t>
            </a:r>
          </a:p>
          <a:p>
            <a:pPr marL="228600" lvl="0" indent="-228600">
              <a:buFont typeface="+mj-lt"/>
              <a:buAutoNum type="arabicPeriod"/>
            </a:pPr>
            <a:r>
              <a:rPr lang="en-US" dirty="0"/>
              <a:t>Before sending the request to the corresponding Request Queue for the given application pool, the request goes through the Response Cache. If the response is already cached for the request, then the response is sent out to TCIPIP.SYS driver and the request ends there.</a:t>
            </a:r>
          </a:p>
          <a:p>
            <a:pPr marL="228600" lvl="0" indent="-228600">
              <a:buFont typeface="+mj-lt"/>
              <a:buAutoNum type="arabicPeriod"/>
            </a:pPr>
            <a:r>
              <a:rPr lang="en-US" dirty="0"/>
              <a:t>If the response is not cached, then the request enters the Request Queue. Each application pool has corresponding Request Queue for it inside HTTP.SYS driver. The default size of the Request Queue is 1000. </a:t>
            </a:r>
          </a:p>
          <a:p>
            <a:pPr marL="228600" lvl="0" indent="-228600">
              <a:buFont typeface="+mj-lt"/>
              <a:buAutoNum type="arabicPeriod"/>
            </a:pPr>
            <a:r>
              <a:rPr lang="en-US" dirty="0"/>
              <a:t>From the Request Queue, the request enters the User Mode and Application Pool picks up the request when the worker process is ready to process the request.</a:t>
            </a:r>
          </a:p>
          <a:p>
            <a:pPr marL="228600" lvl="0" indent="-228600">
              <a:buFont typeface="+mj-lt"/>
              <a:buAutoNum type="arabicPeriod"/>
            </a:pPr>
            <a:r>
              <a:rPr lang="en-US" dirty="0"/>
              <a:t>The response is sent back to HTTP.SYS where it enters Response Cache before sending out to TCPIP.SYS. Response Cache decides whether response can be cached on number of factors.</a:t>
            </a:r>
          </a:p>
          <a:p>
            <a:endParaRPr lang="en-US" dirty="0"/>
          </a:p>
          <a:p>
            <a:r>
              <a:rPr lang="en-US" dirty="0"/>
              <a:t>The HTTP Server API limits the kernel mode cache to requests that meet the following conditions:</a:t>
            </a:r>
          </a:p>
          <a:p>
            <a:pPr marL="171450" lvl="0" indent="-171450">
              <a:buFont typeface="Arial" pitchFamily="34" charset="0"/>
              <a:buChar char="•"/>
            </a:pPr>
            <a:r>
              <a:rPr lang="en-US" dirty="0"/>
              <a:t>The request verb is GET and the entire request is received. </a:t>
            </a:r>
          </a:p>
          <a:p>
            <a:pPr marL="171450" lvl="0" indent="-171450">
              <a:buFont typeface="Arial" pitchFamily="34" charset="0"/>
              <a:buChar char="•"/>
            </a:pPr>
            <a:r>
              <a:rPr lang="en-US" dirty="0"/>
              <a:t>The request must not have an entity body. </a:t>
            </a:r>
          </a:p>
          <a:p>
            <a:pPr marL="171450" lvl="0" indent="-171450">
              <a:buFont typeface="Arial" pitchFamily="34" charset="0"/>
              <a:buChar char="•"/>
            </a:pPr>
            <a:r>
              <a:rPr lang="en-US" dirty="0"/>
              <a:t>The HTTP protocol is version 1.0 or later. </a:t>
            </a:r>
          </a:p>
          <a:p>
            <a:pPr marL="171450" lvl="0" indent="-171450">
              <a:buFont typeface="Arial" pitchFamily="34" charset="0"/>
              <a:buChar char="•"/>
            </a:pPr>
            <a:r>
              <a:rPr lang="en-US" dirty="0"/>
              <a:t>The "Translate: f " header is not present. </a:t>
            </a:r>
          </a:p>
          <a:p>
            <a:pPr marL="171450" lvl="0" indent="-171450">
              <a:buFont typeface="Arial" pitchFamily="34" charset="0"/>
              <a:buChar char="•"/>
            </a:pPr>
            <a:r>
              <a:rPr lang="en-US" dirty="0"/>
              <a:t>Expect headers other than "Expect: 100-Continue" are not present. </a:t>
            </a:r>
          </a:p>
          <a:p>
            <a:pPr marL="171450" lvl="0" indent="-171450">
              <a:buFont typeface="Arial" pitchFamily="34" charset="0"/>
              <a:buChar char="•"/>
            </a:pPr>
            <a:r>
              <a:rPr lang="en-US" dirty="0"/>
              <a:t>The authorization header is not present. </a:t>
            </a:r>
          </a:p>
          <a:p>
            <a:pPr marL="171450" lvl="0" indent="-171450">
              <a:buFont typeface="Arial" pitchFamily="34" charset="0"/>
              <a:buChar char="•"/>
            </a:pPr>
            <a:r>
              <a:rPr lang="en-US" dirty="0"/>
              <a:t>The Range and If-Range headers are not present. </a:t>
            </a:r>
          </a:p>
          <a:p>
            <a:r>
              <a:rPr lang="en-US"/>
              <a:t>https://support.microsoft.com/en-us/kb/817445</a:t>
            </a:r>
          </a:p>
          <a:p>
            <a:endParaRPr lang="en-US" dirty="0"/>
          </a:p>
          <a:p>
            <a:r>
              <a:rPr lang="en-US" dirty="0"/>
              <a:t>Registry Key: </a:t>
            </a:r>
            <a:r>
              <a:rPr lang="en-US" b="1" dirty="0"/>
              <a:t>HKLM\System\</a:t>
            </a:r>
            <a:r>
              <a:rPr lang="en-US" b="1" dirty="0" err="1"/>
              <a:t>CurrentControlSet</a:t>
            </a:r>
            <a:r>
              <a:rPr lang="en-US" b="1" dirty="0"/>
              <a:t>\Services\HTTP</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10/8/2019 8:55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00268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434F964-B785-4F3D-B95F-95B9EAE0CD70}"/>
              </a:ext>
            </a:extLst>
          </p:cNvPr>
          <p:cNvSpPr>
            <a:spLocks noGrp="1" noChangeArrowheads="1"/>
          </p:cNvSpPr>
          <p:nvPr>
            <p:ph type="dt" idx="1"/>
          </p:nvPr>
        </p:nvSpPr>
        <p:spPr>
          <a:ln/>
        </p:spPr>
        <p:txBody>
          <a:bodyPr/>
          <a:lstStyle/>
          <a:p>
            <a:fld id="{8510B098-8F7B-481F-8236-046A41A90A78}" type="datetime8">
              <a:rPr lang="en-US" altLang="ja-JP"/>
              <a:pPr/>
              <a:t>10/8/2019 8:55 PM</a:t>
            </a:fld>
            <a:endParaRPr lang="en-US" altLang="ja-JP"/>
          </a:p>
        </p:txBody>
      </p:sp>
      <p:sp>
        <p:nvSpPr>
          <p:cNvPr id="6" name="Rectangle 6">
            <a:extLst>
              <a:ext uri="{FF2B5EF4-FFF2-40B4-BE49-F238E27FC236}">
                <a16:creationId xmlns:a16="http://schemas.microsoft.com/office/drawing/2014/main" id="{8EFC949E-D43D-4E4F-82B2-3ABC84D1E4F2}"/>
              </a:ext>
            </a:extLst>
          </p:cNvPr>
          <p:cNvSpPr>
            <a:spLocks noGrp="1" noChangeArrowheads="1"/>
          </p:cNvSpPr>
          <p:nvPr>
            <p:ph type="ftr" sz="quarter" idx="4"/>
          </p:nvPr>
        </p:nvSpPr>
        <p:spPr>
          <a:ln/>
        </p:spPr>
        <p:txBody>
          <a:bodyPr/>
          <a:lstStyle/>
          <a:p>
            <a:r>
              <a:rPr lang="en-US" altLang="ja-JP"/>
              <a:t>© 2006 Microsoft Corporation. All rights reserved. Microsoft, Windows, Windows Vista and other product names are or may be registered trademarks and/or trademarks in the U.S. and/or other countries.</a:t>
            </a:r>
          </a:p>
          <a:p>
            <a:r>
              <a:rPr lang="en-US" altLang="ja-JP"/>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ja-JP"/>
            </a:br>
            <a:r>
              <a:rPr lang="en-US" altLang="ja-JP"/>
              <a:t>MICROSOFT MAKES NO WARRANTIES, EXPRESS, IMPLIED OR STATUTORY, AS TO THE INFORMATION IN THIS PRESENTATION.</a:t>
            </a:r>
          </a:p>
        </p:txBody>
      </p:sp>
      <p:sp>
        <p:nvSpPr>
          <p:cNvPr id="7" name="Rectangle 7">
            <a:extLst>
              <a:ext uri="{FF2B5EF4-FFF2-40B4-BE49-F238E27FC236}">
                <a16:creationId xmlns:a16="http://schemas.microsoft.com/office/drawing/2014/main" id="{9E63338B-1418-4EB4-B816-8CC5803D8753}"/>
              </a:ext>
            </a:extLst>
          </p:cNvPr>
          <p:cNvSpPr>
            <a:spLocks noGrp="1" noChangeArrowheads="1"/>
          </p:cNvSpPr>
          <p:nvPr>
            <p:ph type="sldNum" sz="quarter" idx="5"/>
          </p:nvPr>
        </p:nvSpPr>
        <p:spPr>
          <a:ln/>
        </p:spPr>
        <p:txBody>
          <a:bodyPr/>
          <a:lstStyle/>
          <a:p>
            <a:fld id="{24A629A2-F5A2-4412-B8FF-C7124630EFED}" type="slidenum">
              <a:rPr lang="en-US" altLang="ja-JP"/>
              <a:pPr/>
              <a:t>17</a:t>
            </a:fld>
            <a:endParaRPr lang="en-US" altLang="ja-JP"/>
          </a:p>
        </p:txBody>
      </p:sp>
      <p:sp>
        <p:nvSpPr>
          <p:cNvPr id="518146" name="Rectangle 2">
            <a:extLst>
              <a:ext uri="{FF2B5EF4-FFF2-40B4-BE49-F238E27FC236}">
                <a16:creationId xmlns:a16="http://schemas.microsoft.com/office/drawing/2014/main" id="{74DC5098-F339-41D5-B507-DEA4BE0E327E}"/>
              </a:ext>
            </a:extLst>
          </p:cNvPr>
          <p:cNvSpPr>
            <a:spLocks noGrp="1" noRot="1" noChangeAspect="1" noChangeArrowheads="1" noTextEdit="1"/>
          </p:cNvSpPr>
          <p:nvPr>
            <p:ph type="sldImg"/>
          </p:nvPr>
        </p:nvSpPr>
        <p:spPr>
          <a:xfrm>
            <a:off x="90488" y="746125"/>
            <a:ext cx="6624637" cy="3727450"/>
          </a:xfrm>
          <a:ln/>
        </p:spPr>
      </p:sp>
      <p:sp>
        <p:nvSpPr>
          <p:cNvPr id="518147" name="Rectangle 3">
            <a:extLst>
              <a:ext uri="{FF2B5EF4-FFF2-40B4-BE49-F238E27FC236}">
                <a16:creationId xmlns:a16="http://schemas.microsoft.com/office/drawing/2014/main" id="{0369C09D-FEAC-4B09-A700-E80C888E871B}"/>
              </a:ext>
            </a:extLst>
          </p:cNvPr>
          <p:cNvSpPr>
            <a:spLocks noGrp="1" noChangeArrowheads="1"/>
          </p:cNvSpPr>
          <p:nvPr>
            <p:ph type="body" idx="1"/>
          </p:nvPr>
        </p:nvSpPr>
        <p:spPr/>
        <p:txBody>
          <a:bodyPr/>
          <a:lstStyle/>
          <a:p>
            <a:endParaRPr lang="ja-JP" altLang="en-US">
              <a:ea typeface="ＭＳ Ｐゴシック" panose="020B0600070205080204" pitchFamily="50"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bg>
      <p:bgPr>
        <a:solidFill>
          <a:srgbClr val="E7EBEC"/>
        </a:solidFill>
        <a:effectLst/>
      </p:bgPr>
    </p:bg>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F7331F8-C052-4242-B7E9-604235E07983}"/>
              </a:ext>
            </a:extLst>
          </p:cNvPr>
          <p:cNvGrpSpPr/>
          <p:nvPr userDrawn="1"/>
        </p:nvGrpSpPr>
        <p:grpSpPr bwMode="gray">
          <a:xfrm>
            <a:off x="5227320" y="0"/>
            <a:ext cx="6964680" cy="6858000"/>
            <a:chOff x="5227320" y="0"/>
            <a:chExt cx="6964680" cy="6858000"/>
          </a:xfrm>
        </p:grpSpPr>
        <p:pic>
          <p:nvPicPr>
            <p:cNvPr id="12" name="Picture 9">
              <a:extLst>
                <a:ext uri="{FF2B5EF4-FFF2-40B4-BE49-F238E27FC236}">
                  <a16:creationId xmlns:a16="http://schemas.microsoft.com/office/drawing/2014/main" id="{40D68084-F789-4B12-803A-031866272C1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1"/>
            <a:stretch/>
          </p:blipFill>
          <p:spPr bwMode="gray">
            <a:xfrm>
              <a:off x="5440680" y="0"/>
              <a:ext cx="6751320" cy="6858000"/>
            </a:xfrm>
            <a:prstGeom prst="rect">
              <a:avLst/>
            </a:prstGeom>
          </p:spPr>
        </p:pic>
        <p:sp>
          <p:nvSpPr>
            <p:cNvPr id="14" name="Rectangle 10">
              <a:extLst>
                <a:ext uri="{FF2B5EF4-FFF2-40B4-BE49-F238E27FC236}">
                  <a16:creationId xmlns:a16="http://schemas.microsoft.com/office/drawing/2014/main" id="{681DB6EE-A1E7-423D-9954-5D10CB750B8F}"/>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1">
              <a:extLst>
                <a:ext uri="{FF2B5EF4-FFF2-40B4-BE49-F238E27FC236}">
                  <a16:creationId xmlns:a16="http://schemas.microsoft.com/office/drawing/2014/main" id="{DD15FB06-485F-4872-BAAE-0E18B605FB93}"/>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MS logo gray - EMF" descr="Microsoft logo, gray text version">
            <a:extLst>
              <a:ext uri="{FF2B5EF4-FFF2-40B4-BE49-F238E27FC236}">
                <a16:creationId xmlns:a16="http://schemas.microsoft.com/office/drawing/2014/main" id="{13A0E05A-4750-41A7-A7D8-6120FBDB11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06741" y="311448"/>
            <a:ext cx="1567592" cy="330511"/>
          </a:xfrm>
          <a:prstGeom prst="rect">
            <a:avLst/>
          </a:prstGeom>
        </p:spPr>
      </p:pic>
      <p:pic>
        <p:nvPicPr>
          <p:cNvPr id="16" name="Picture 15"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1" y="1805142"/>
            <a:ext cx="9860611" cy="1793090"/>
          </a:xfrm>
          <a:noFill/>
        </p:spPr>
        <p:txBody>
          <a:bodyPr lIns="146304" tIns="91440" rIns="146304" bIns="91440" anchor="t" anchorCtr="0"/>
          <a:lstStyle>
            <a:lvl1pPr>
              <a:defRPr sz="3971" spc="-74" baseline="0">
                <a:solidFill>
                  <a:schemeClr val="bg2"/>
                </a:solidFill>
                <a:latin typeface="+mj-lt"/>
                <a:ea typeface="+mj-ea"/>
              </a:defRPr>
            </a:lvl1pPr>
          </a:lstStyle>
          <a:p>
            <a:r>
              <a:rPr lang="ja-JP" altLang="en-US" dirty="0"/>
              <a:t>セッションタイトルを記入</a:t>
            </a:r>
            <a:endParaRPr lang="en-US" dirty="0"/>
          </a:p>
        </p:txBody>
      </p:sp>
      <p:sp>
        <p:nvSpPr>
          <p:cNvPr id="9" name="Text Placeholder 4"/>
          <p:cNvSpPr>
            <a:spLocks noGrp="1"/>
          </p:cNvSpPr>
          <p:nvPr>
            <p:ph type="body" sz="quarter" idx="14" hasCustomPrompt="1"/>
          </p:nvPr>
        </p:nvSpPr>
        <p:spPr>
          <a:xfrm>
            <a:off x="269301" y="4533535"/>
            <a:ext cx="9860611" cy="703810"/>
          </a:xfrm>
          <a:noFill/>
        </p:spPr>
        <p:txBody>
          <a:bodyPr lIns="146304" tIns="109728" rIns="146304" bIns="109728" anchor="b">
            <a:noAutofit/>
          </a:bodyPr>
          <a:lstStyle>
            <a:lvl1pPr marL="0" indent="0">
              <a:spcBef>
                <a:spcPts val="0"/>
              </a:spcBef>
              <a:buNone/>
              <a:defRPr sz="3000" b="0" spc="0" baseline="0">
                <a:solidFill>
                  <a:schemeClr val="bg2"/>
                </a:solidFill>
                <a:latin typeface="+mn-ea"/>
                <a:ea typeface="+mn-ea"/>
              </a:defRPr>
            </a:lvl1pPr>
            <a:lvl2pPr marL="26468" indent="0">
              <a:spcBef>
                <a:spcPts val="0"/>
              </a:spcBef>
              <a:buFontTx/>
              <a:buNone/>
              <a:defRPr sz="3000" b="0">
                <a:solidFill>
                  <a:schemeClr val="bg2"/>
                </a:solidFill>
              </a:defRPr>
            </a:lvl2pPr>
          </a:lstStyle>
          <a:p>
            <a:pPr lvl="0"/>
            <a:r>
              <a:rPr lang="ja-JP" altLang="en-US" dirty="0"/>
              <a:t>登壇者名を記入</a:t>
            </a:r>
            <a:endParaRPr lang="en-US" altLang="ja-JP" dirty="0"/>
          </a:p>
        </p:txBody>
      </p:sp>
      <p:sp>
        <p:nvSpPr>
          <p:cNvPr id="10" name="Text Placeholder 4"/>
          <p:cNvSpPr>
            <a:spLocks noGrp="1"/>
          </p:cNvSpPr>
          <p:nvPr>
            <p:ph type="body" sz="quarter" idx="15" hasCustomPrompt="1"/>
          </p:nvPr>
        </p:nvSpPr>
        <p:spPr>
          <a:xfrm>
            <a:off x="269301" y="5289046"/>
            <a:ext cx="9860611" cy="703810"/>
          </a:xfrm>
          <a:noFill/>
        </p:spPr>
        <p:txBody>
          <a:bodyPr lIns="146304" tIns="109728" rIns="146304" bIns="109728" anchor="t">
            <a:noAutofit/>
          </a:bodyPr>
          <a:lstStyle>
            <a:lvl1pPr marL="0" indent="0">
              <a:spcBef>
                <a:spcPts val="0"/>
              </a:spcBef>
              <a:buNone/>
              <a:defRPr sz="1350" spc="0" baseline="0">
                <a:solidFill>
                  <a:schemeClr val="bg2"/>
                </a:solidFill>
                <a:latin typeface="+mn-ea"/>
                <a:ea typeface="+mn-ea"/>
              </a:defRPr>
            </a:lvl1pPr>
          </a:lstStyle>
          <a:p>
            <a:pPr lvl="0"/>
            <a:r>
              <a:rPr lang="ja-JP" altLang="en-US" dirty="0"/>
              <a:t>登壇者肩書きを記入</a:t>
            </a:r>
          </a:p>
        </p:txBody>
      </p:sp>
    </p:spTree>
    <p:extLst>
      <p:ext uri="{BB962C8B-B14F-4D97-AF65-F5344CB8AC3E}">
        <p14:creationId xmlns:p14="http://schemas.microsoft.com/office/powerpoint/2010/main" val="4173144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_タイトル">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9" y="2906013"/>
            <a:ext cx="5486400" cy="899665"/>
          </a:xfrm>
        </p:spPr>
        <p:txBody>
          <a:bodyPr anchor="ctr" anchorCtr="0"/>
          <a:lstStyle>
            <a:lvl1pPr algn="ctr">
              <a:defRPr sz="4050">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pic>
        <p:nvPicPr>
          <p:cNvPr id="27" name="図 26" descr="人, 地面, 屋外, 建物 が含まれている画像&#10;&#10;自動的に生成された説明">
            <a:extLst>
              <a:ext uri="{FF2B5EF4-FFF2-40B4-BE49-F238E27FC236}">
                <a16:creationId xmlns:a16="http://schemas.microsoft.com/office/drawing/2014/main" id="{D6FEA3A8-218F-4B7C-AEC7-20027C723601}"/>
              </a:ext>
            </a:extLst>
          </p:cNvPr>
          <p:cNvPicPr>
            <a:picLocks noChangeAspect="1"/>
          </p:cNvPicPr>
          <p:nvPr userDrawn="1"/>
        </p:nvPicPr>
        <p:blipFill rotWithShape="1">
          <a:blip r:embed="rId2"/>
          <a:srcRect l="28319" r="12437"/>
          <a:stretch/>
        </p:blipFill>
        <p:spPr>
          <a:xfrm>
            <a:off x="6218238" y="1"/>
            <a:ext cx="6217357" cy="6994525"/>
          </a:xfrm>
          <a:prstGeom prst="rect">
            <a:avLst/>
          </a:prstGeom>
        </p:spPr>
      </p:pic>
    </p:spTree>
    <p:extLst>
      <p:ext uri="{BB962C8B-B14F-4D97-AF65-F5344CB8AC3E}">
        <p14:creationId xmlns:p14="http://schemas.microsoft.com/office/powerpoint/2010/main" val="2988028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_タイトル_1">
    <p:bg>
      <p:bgPr>
        <a:solidFill>
          <a:srgbClr val="E7EBEC"/>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95400" y="2930403"/>
            <a:ext cx="5400600" cy="498598"/>
          </a:xfrm>
          <a:noFill/>
        </p:spPr>
        <p:txBody>
          <a:bodyPr wrap="square" lIns="0" tIns="0" rIns="0" bIns="0" anchor="b" anchorCtr="0">
            <a:spAutoFit/>
          </a:bodyPr>
          <a:lstStyle>
            <a:lvl1pPr algn="l" defTabSz="699557" rtl="0" eaLnBrk="1" latinLnBrk="0" hangingPunct="1">
              <a:lnSpc>
                <a:spcPct val="90000"/>
              </a:lnSpc>
              <a:spcBef>
                <a:spcPct val="0"/>
              </a:spcBef>
              <a:buNone/>
              <a:defRPr lang="en-US" sz="3600" b="0" kern="1200" cap="none" spc="-38" baseline="0" dirty="0">
                <a:ln w="3175">
                  <a:noFill/>
                </a:ln>
                <a:gradFill>
                  <a:gsLst>
                    <a:gs pos="62564">
                      <a:schemeClr val="tx1"/>
                    </a:gs>
                    <a:gs pos="55000">
                      <a:schemeClr val="tx1"/>
                    </a:gs>
                  </a:gsLst>
                  <a:lin ang="5400000" scaled="0"/>
                </a:gradFill>
                <a:effectLst/>
                <a:latin typeface="+mj-ea"/>
                <a:ea typeface="+mj-ea"/>
                <a:cs typeface="Segoe UI" pitchFamily="34" charset="0"/>
              </a:defRPr>
            </a:lvl1pPr>
          </a:lstStyle>
          <a:p>
            <a:r>
              <a:rPr lang="en-US" dirty="0"/>
              <a:t>Section title</a:t>
            </a:r>
          </a:p>
        </p:txBody>
      </p:sp>
      <p:sp>
        <p:nvSpPr>
          <p:cNvPr id="8" name="Freeform: Shape 26">
            <a:extLst>
              <a:ext uri="{FF2B5EF4-FFF2-40B4-BE49-F238E27FC236}">
                <a16:creationId xmlns:a16="http://schemas.microsoft.com/office/drawing/2014/main" id="{A742B716-8DF2-467A-B6DF-F70619794DCA}"/>
              </a:ext>
            </a:extLst>
          </p:cNvPr>
          <p:cNvSpPr/>
          <p:nvPr/>
        </p:nvSpPr>
        <p:spPr bwMode="ltGray">
          <a:xfrm>
            <a:off x="8507073" y="5592467"/>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9" name="Freeform: Shape 27">
            <a:extLst>
              <a:ext uri="{FF2B5EF4-FFF2-40B4-BE49-F238E27FC236}">
                <a16:creationId xmlns:a16="http://schemas.microsoft.com/office/drawing/2014/main" id="{84DC4508-9233-4C9D-99C9-846CD1D4F596}"/>
              </a:ext>
            </a:extLst>
          </p:cNvPr>
          <p:cNvSpPr/>
          <p:nvPr/>
        </p:nvSpPr>
        <p:spPr bwMode="ltGray">
          <a:xfrm>
            <a:off x="9240999" y="5592467"/>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0" name="Freeform: Shape 28">
            <a:extLst>
              <a:ext uri="{FF2B5EF4-FFF2-40B4-BE49-F238E27FC236}">
                <a16:creationId xmlns:a16="http://schemas.microsoft.com/office/drawing/2014/main" id="{966D3F79-1DF5-4962-8520-B03F6DB5BA36}"/>
              </a:ext>
            </a:extLst>
          </p:cNvPr>
          <p:cNvSpPr/>
          <p:nvPr/>
        </p:nvSpPr>
        <p:spPr bwMode="ltGray">
          <a:xfrm>
            <a:off x="8513203" y="6543521"/>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1" name="Freeform: Shape 29">
            <a:extLst>
              <a:ext uri="{FF2B5EF4-FFF2-40B4-BE49-F238E27FC236}">
                <a16:creationId xmlns:a16="http://schemas.microsoft.com/office/drawing/2014/main" id="{BB202BA6-5D71-4B12-AA2C-402DF03CAB84}"/>
              </a:ext>
            </a:extLst>
          </p:cNvPr>
          <p:cNvSpPr/>
          <p:nvPr/>
        </p:nvSpPr>
        <p:spPr bwMode="ltGray">
          <a:xfrm>
            <a:off x="9240999" y="4247831"/>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2" name="Freeform: Shape 31">
            <a:extLst>
              <a:ext uri="{FF2B5EF4-FFF2-40B4-BE49-F238E27FC236}">
                <a16:creationId xmlns:a16="http://schemas.microsoft.com/office/drawing/2014/main" id="{A11F2415-8F5D-4C57-8C87-27121A852ECB}"/>
              </a:ext>
            </a:extLst>
          </p:cNvPr>
          <p:cNvSpPr/>
          <p:nvPr/>
        </p:nvSpPr>
        <p:spPr bwMode="ltGray">
          <a:xfrm>
            <a:off x="9247127" y="3852616"/>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3" name="Freeform: Shape 32">
            <a:extLst>
              <a:ext uri="{FF2B5EF4-FFF2-40B4-BE49-F238E27FC236}">
                <a16:creationId xmlns:a16="http://schemas.microsoft.com/office/drawing/2014/main" id="{AEDF60D4-67CE-463F-803A-EA4EBC885AD0}"/>
              </a:ext>
            </a:extLst>
          </p:cNvPr>
          <p:cNvSpPr/>
          <p:nvPr/>
        </p:nvSpPr>
        <p:spPr bwMode="ltGray">
          <a:xfrm>
            <a:off x="10708042" y="5191939"/>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4" name="Freeform: Shape 33">
            <a:extLst>
              <a:ext uri="{FF2B5EF4-FFF2-40B4-BE49-F238E27FC236}">
                <a16:creationId xmlns:a16="http://schemas.microsoft.com/office/drawing/2014/main" id="{4436161E-E201-4D79-B82B-93E8DE29451B}"/>
              </a:ext>
            </a:extLst>
          </p:cNvPr>
          <p:cNvSpPr/>
          <p:nvPr/>
        </p:nvSpPr>
        <p:spPr bwMode="ltGray">
          <a:xfrm>
            <a:off x="11441151" y="5191939"/>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5" name="Freeform: Shape 34">
            <a:extLst>
              <a:ext uri="{FF2B5EF4-FFF2-40B4-BE49-F238E27FC236}">
                <a16:creationId xmlns:a16="http://schemas.microsoft.com/office/drawing/2014/main" id="{C993154E-153A-4C1D-A451-EDFBB139531E}"/>
              </a:ext>
            </a:extLst>
          </p:cNvPr>
          <p:cNvSpPr/>
          <p:nvPr/>
        </p:nvSpPr>
        <p:spPr bwMode="ltGray">
          <a:xfrm>
            <a:off x="10708041" y="6136041"/>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16" name="Freeform: Shape 23">
            <a:extLst>
              <a:ext uri="{FF2B5EF4-FFF2-40B4-BE49-F238E27FC236}">
                <a16:creationId xmlns:a16="http://schemas.microsoft.com/office/drawing/2014/main" id="{94B40DF5-13E2-4D9C-9ED3-B6BD5835A78C}"/>
              </a:ext>
            </a:extLst>
          </p:cNvPr>
          <p:cNvSpPr/>
          <p:nvPr/>
        </p:nvSpPr>
        <p:spPr bwMode="ltGray">
          <a:xfrm flipH="1">
            <a:off x="11443609" y="4247831"/>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22" name="Straight Connector 39">
            <a:extLst>
              <a:ext uri="{FF2B5EF4-FFF2-40B4-BE49-F238E27FC236}">
                <a16:creationId xmlns:a16="http://schemas.microsoft.com/office/drawing/2014/main" id="{2B9ABCE0-F609-4F83-BC1D-BA42FDADA76D}"/>
              </a:ext>
            </a:extLst>
          </p:cNvPr>
          <p:cNvCxnSpPr/>
          <p:nvPr/>
        </p:nvCxnSpPr>
        <p:spPr bwMode="ltGray">
          <a:xfrm>
            <a:off x="9980652" y="5198070"/>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3" name="Group 16">
            <a:extLst>
              <a:ext uri="{FF2B5EF4-FFF2-40B4-BE49-F238E27FC236}">
                <a16:creationId xmlns:a16="http://schemas.microsoft.com/office/drawing/2014/main" id="{6605BE50-2A9F-42DB-ACDE-D5DD6423BC32}"/>
              </a:ext>
            </a:extLst>
          </p:cNvPr>
          <p:cNvGrpSpPr/>
          <p:nvPr/>
        </p:nvGrpSpPr>
        <p:grpSpPr bwMode="ltGray">
          <a:xfrm>
            <a:off x="6256095" y="5996104"/>
            <a:ext cx="1057760" cy="971314"/>
            <a:chOff x="6256117" y="5896894"/>
            <a:chExt cx="1057910" cy="971314"/>
          </a:xfrm>
        </p:grpSpPr>
        <p:sp>
          <p:nvSpPr>
            <p:cNvPr id="27" name="Freeform: Shape 17">
              <a:extLst>
                <a:ext uri="{FF2B5EF4-FFF2-40B4-BE49-F238E27FC236}">
                  <a16:creationId xmlns:a16="http://schemas.microsoft.com/office/drawing/2014/main" id="{BE0AD4D1-A818-4C25-B575-7B22581838DC}"/>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8" name="Freeform: Shape 18">
              <a:extLst>
                <a:ext uri="{FF2B5EF4-FFF2-40B4-BE49-F238E27FC236}">
                  <a16:creationId xmlns:a16="http://schemas.microsoft.com/office/drawing/2014/main" id="{7525CFA8-828E-46E8-B302-6836993C6CC1}"/>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9" name="Freeform: Shape 19">
              <a:extLst>
                <a:ext uri="{FF2B5EF4-FFF2-40B4-BE49-F238E27FC236}">
                  <a16:creationId xmlns:a16="http://schemas.microsoft.com/office/drawing/2014/main" id="{B87A825C-2A4A-4D1B-8DD6-EBB26F6B372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sp>
        <p:nvSpPr>
          <p:cNvPr id="30" name="Freeform: Shape 26">
            <a:extLst>
              <a:ext uri="{FF2B5EF4-FFF2-40B4-BE49-F238E27FC236}">
                <a16:creationId xmlns:a16="http://schemas.microsoft.com/office/drawing/2014/main" id="{DDF7C328-8DC7-4774-8C98-256D9EE84ACF}"/>
              </a:ext>
            </a:extLst>
          </p:cNvPr>
          <p:cNvSpPr/>
          <p:nvPr userDrawn="1"/>
        </p:nvSpPr>
        <p:spPr bwMode="ltGray">
          <a:xfrm>
            <a:off x="8521826" y="2949922"/>
            <a:ext cx="743735"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1" name="Freeform: Shape 27">
            <a:extLst>
              <a:ext uri="{FF2B5EF4-FFF2-40B4-BE49-F238E27FC236}">
                <a16:creationId xmlns:a16="http://schemas.microsoft.com/office/drawing/2014/main" id="{13896156-0FE4-4029-929E-D57094775794}"/>
              </a:ext>
            </a:extLst>
          </p:cNvPr>
          <p:cNvSpPr/>
          <p:nvPr userDrawn="1"/>
        </p:nvSpPr>
        <p:spPr bwMode="ltGray">
          <a:xfrm>
            <a:off x="9255754" y="2949922"/>
            <a:ext cx="743735"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2" name="Freeform: Shape 28">
            <a:extLst>
              <a:ext uri="{FF2B5EF4-FFF2-40B4-BE49-F238E27FC236}">
                <a16:creationId xmlns:a16="http://schemas.microsoft.com/office/drawing/2014/main" id="{2424AB25-53F6-49BD-A056-043C127D4F12}"/>
              </a:ext>
            </a:extLst>
          </p:cNvPr>
          <p:cNvSpPr/>
          <p:nvPr userDrawn="1"/>
        </p:nvSpPr>
        <p:spPr bwMode="ltGray">
          <a:xfrm>
            <a:off x="8527956" y="3900976"/>
            <a:ext cx="1467040"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3" name="Freeform: Shape 29">
            <a:extLst>
              <a:ext uri="{FF2B5EF4-FFF2-40B4-BE49-F238E27FC236}">
                <a16:creationId xmlns:a16="http://schemas.microsoft.com/office/drawing/2014/main" id="{52107699-A888-4B9C-A051-7950F233D90F}"/>
              </a:ext>
            </a:extLst>
          </p:cNvPr>
          <p:cNvSpPr/>
          <p:nvPr userDrawn="1"/>
        </p:nvSpPr>
        <p:spPr bwMode="ltGray">
          <a:xfrm>
            <a:off x="9255754" y="1605286"/>
            <a:ext cx="743735"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4" name="Freeform: Shape 31">
            <a:extLst>
              <a:ext uri="{FF2B5EF4-FFF2-40B4-BE49-F238E27FC236}">
                <a16:creationId xmlns:a16="http://schemas.microsoft.com/office/drawing/2014/main" id="{974C5BDE-DCF4-490D-9115-625FB2D4004B}"/>
              </a:ext>
            </a:extLst>
          </p:cNvPr>
          <p:cNvSpPr/>
          <p:nvPr userDrawn="1"/>
        </p:nvSpPr>
        <p:spPr bwMode="ltGray">
          <a:xfrm>
            <a:off x="9261882" y="1210071"/>
            <a:ext cx="2200151"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39" name="Freeform: Shape 32">
            <a:extLst>
              <a:ext uri="{FF2B5EF4-FFF2-40B4-BE49-F238E27FC236}">
                <a16:creationId xmlns:a16="http://schemas.microsoft.com/office/drawing/2014/main" id="{F5AAE97F-26E6-4FFA-B936-94C02544A6B1}"/>
              </a:ext>
            </a:extLst>
          </p:cNvPr>
          <p:cNvSpPr/>
          <p:nvPr userDrawn="1"/>
        </p:nvSpPr>
        <p:spPr bwMode="ltGray">
          <a:xfrm>
            <a:off x="10722795" y="2549394"/>
            <a:ext cx="743735"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0" name="Freeform: Shape 33">
            <a:extLst>
              <a:ext uri="{FF2B5EF4-FFF2-40B4-BE49-F238E27FC236}">
                <a16:creationId xmlns:a16="http://schemas.microsoft.com/office/drawing/2014/main" id="{50BBBB69-96E4-4A53-8128-7995A2132263}"/>
              </a:ext>
            </a:extLst>
          </p:cNvPr>
          <p:cNvSpPr/>
          <p:nvPr userDrawn="1"/>
        </p:nvSpPr>
        <p:spPr bwMode="ltGray">
          <a:xfrm>
            <a:off x="11455906" y="2549394"/>
            <a:ext cx="743735"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1" name="Freeform: Shape 34">
            <a:extLst>
              <a:ext uri="{FF2B5EF4-FFF2-40B4-BE49-F238E27FC236}">
                <a16:creationId xmlns:a16="http://schemas.microsoft.com/office/drawing/2014/main" id="{7E03D7DC-991B-4DC4-BDE1-2A1F78380A7A}"/>
              </a:ext>
            </a:extLst>
          </p:cNvPr>
          <p:cNvSpPr/>
          <p:nvPr userDrawn="1"/>
        </p:nvSpPr>
        <p:spPr bwMode="ltGray">
          <a:xfrm>
            <a:off x="10722795" y="3493496"/>
            <a:ext cx="147929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2" name="Freeform: Shape 23">
            <a:extLst>
              <a:ext uri="{FF2B5EF4-FFF2-40B4-BE49-F238E27FC236}">
                <a16:creationId xmlns:a16="http://schemas.microsoft.com/office/drawing/2014/main" id="{1B376174-11FF-482F-BAC8-E2BEAE3965C5}"/>
              </a:ext>
            </a:extLst>
          </p:cNvPr>
          <p:cNvSpPr/>
          <p:nvPr userDrawn="1"/>
        </p:nvSpPr>
        <p:spPr bwMode="ltGray">
          <a:xfrm flipH="1">
            <a:off x="11458362" y="1605286"/>
            <a:ext cx="743735"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cxnSp>
        <p:nvCxnSpPr>
          <p:cNvPr id="43" name="Straight Connector 39">
            <a:extLst>
              <a:ext uri="{FF2B5EF4-FFF2-40B4-BE49-F238E27FC236}">
                <a16:creationId xmlns:a16="http://schemas.microsoft.com/office/drawing/2014/main" id="{DCDCF043-04E1-4E44-B961-FC8B130C00E8}"/>
              </a:ext>
            </a:extLst>
          </p:cNvPr>
          <p:cNvCxnSpPr/>
          <p:nvPr userDrawn="1"/>
        </p:nvCxnSpPr>
        <p:spPr bwMode="ltGray">
          <a:xfrm>
            <a:off x="9995407" y="2555525"/>
            <a:ext cx="733109"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Freeform: Shape 35">
            <a:extLst>
              <a:ext uri="{FF2B5EF4-FFF2-40B4-BE49-F238E27FC236}">
                <a16:creationId xmlns:a16="http://schemas.microsoft.com/office/drawing/2014/main" id="{B10D838C-4D0D-4D52-921B-233F5906D1BD}"/>
              </a:ext>
            </a:extLst>
          </p:cNvPr>
          <p:cNvSpPr/>
          <p:nvPr userDrawn="1"/>
        </p:nvSpPr>
        <p:spPr bwMode="ltGray">
          <a:xfrm flipH="1">
            <a:off x="8327710" y="-452023"/>
            <a:ext cx="743735"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5" name="Freeform: Shape 36">
            <a:extLst>
              <a:ext uri="{FF2B5EF4-FFF2-40B4-BE49-F238E27FC236}">
                <a16:creationId xmlns:a16="http://schemas.microsoft.com/office/drawing/2014/main" id="{E5BBFB7A-6420-4683-95D9-DF6ED7E5E0F4}"/>
              </a:ext>
            </a:extLst>
          </p:cNvPr>
          <p:cNvSpPr/>
          <p:nvPr userDrawn="1"/>
        </p:nvSpPr>
        <p:spPr bwMode="ltGray">
          <a:xfrm flipH="1">
            <a:off x="7594600" y="-452023"/>
            <a:ext cx="743735"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
        <p:nvSpPr>
          <p:cNvPr id="46" name="Freeform: Shape 37">
            <a:extLst>
              <a:ext uri="{FF2B5EF4-FFF2-40B4-BE49-F238E27FC236}">
                <a16:creationId xmlns:a16="http://schemas.microsoft.com/office/drawing/2014/main" id="{6855DDF6-4609-484A-BBC2-43A5E0744853}"/>
              </a:ext>
            </a:extLst>
          </p:cNvPr>
          <p:cNvSpPr/>
          <p:nvPr userDrawn="1"/>
        </p:nvSpPr>
        <p:spPr bwMode="ltGray">
          <a:xfrm flipH="1">
            <a:off x="7592145" y="492084"/>
            <a:ext cx="147929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9945" tIns="34973" rIns="69945" bIns="34973" numCol="1" anchor="t" anchorCtr="0" compatLnSpc="1">
            <a:prstTxWarp prst="textNoShape">
              <a:avLst/>
            </a:prstTxWarp>
          </a:bodyPr>
          <a:lstStyle/>
          <a:p>
            <a:pPr lvl="0"/>
            <a:endParaRPr lang="en-US" sz="1350"/>
          </a:p>
        </p:txBody>
      </p:sp>
    </p:spTree>
    <p:extLst>
      <p:ext uri="{BB962C8B-B14F-4D97-AF65-F5344CB8AC3E}">
        <p14:creationId xmlns:p14="http://schemas.microsoft.com/office/powerpoint/2010/main" val="398503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8180"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rgbClr val="E7EBEC"/>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grpSp>
        <p:nvGrpSpPr>
          <p:cNvPr id="3" name="Group 672">
            <a:extLst>
              <a:ext uri="{FF2B5EF4-FFF2-40B4-BE49-F238E27FC236}">
                <a16:creationId xmlns:a16="http://schemas.microsoft.com/office/drawing/2014/main" id="{7A1163F7-42EA-4ED7-A9B3-284851B6D1D4}"/>
              </a:ext>
            </a:extLst>
          </p:cNvPr>
          <p:cNvGrpSpPr/>
          <p:nvPr userDrawn="1"/>
        </p:nvGrpSpPr>
        <p:grpSpPr>
          <a:xfrm>
            <a:off x="865" y="3852614"/>
            <a:ext cx="12186479" cy="3971188"/>
            <a:chOff x="0" y="3753404"/>
            <a:chExt cx="12188206" cy="3971188"/>
          </a:xfrm>
        </p:grpSpPr>
        <p:sp>
          <p:nvSpPr>
            <p:cNvPr id="4" name="Freeform: Shape 26">
              <a:extLst>
                <a:ext uri="{FF2B5EF4-FFF2-40B4-BE49-F238E27FC236}">
                  <a16:creationId xmlns:a16="http://schemas.microsoft.com/office/drawing/2014/main" id="{07290103-77F5-4CEC-8E1A-5689894853F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6" name="Freeform: Shape 27">
              <a:extLst>
                <a:ext uri="{FF2B5EF4-FFF2-40B4-BE49-F238E27FC236}">
                  <a16:creationId xmlns:a16="http://schemas.microsoft.com/office/drawing/2014/main" id="{D7550110-7EA3-494A-ACF0-2B26D7B257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7" name="Freeform: Shape 28">
              <a:extLst>
                <a:ext uri="{FF2B5EF4-FFF2-40B4-BE49-F238E27FC236}">
                  <a16:creationId xmlns:a16="http://schemas.microsoft.com/office/drawing/2014/main" id="{F1FC46C1-B4C4-4AAC-9721-C03058F3587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8" name="Freeform: Shape 29">
              <a:extLst>
                <a:ext uri="{FF2B5EF4-FFF2-40B4-BE49-F238E27FC236}">
                  <a16:creationId xmlns:a16="http://schemas.microsoft.com/office/drawing/2014/main" id="{C1705EC1-DC30-40DC-948C-972D10398BA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9" name="Freeform: Shape 31">
              <a:extLst>
                <a:ext uri="{FF2B5EF4-FFF2-40B4-BE49-F238E27FC236}">
                  <a16:creationId xmlns:a16="http://schemas.microsoft.com/office/drawing/2014/main" id="{1FC314A8-C8AB-47D9-896B-0C39B33779B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0" name="Freeform: Shape 32">
              <a:extLst>
                <a:ext uri="{FF2B5EF4-FFF2-40B4-BE49-F238E27FC236}">
                  <a16:creationId xmlns:a16="http://schemas.microsoft.com/office/drawing/2014/main" id="{30B13944-3186-4E65-8386-1FA821C3BFE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1" name="Freeform: Shape 33">
              <a:extLst>
                <a:ext uri="{FF2B5EF4-FFF2-40B4-BE49-F238E27FC236}">
                  <a16:creationId xmlns:a16="http://schemas.microsoft.com/office/drawing/2014/main" id="{1AC6DF8E-78CA-42DA-8EE4-1A5C79DD1A2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2" name="Freeform: Shape 34">
              <a:extLst>
                <a:ext uri="{FF2B5EF4-FFF2-40B4-BE49-F238E27FC236}">
                  <a16:creationId xmlns:a16="http://schemas.microsoft.com/office/drawing/2014/main" id="{A0CDB11D-4834-43CD-836E-81C8E4FC9D63}"/>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3" name="Freeform: Shape 23">
              <a:extLst>
                <a:ext uri="{FF2B5EF4-FFF2-40B4-BE49-F238E27FC236}">
                  <a16:creationId xmlns:a16="http://schemas.microsoft.com/office/drawing/2014/main" id="{AD9F6D03-F1FC-4AA5-9D62-31A2FFADDE57}"/>
                </a:ext>
              </a:extLst>
            </p:cNvPr>
            <p:cNvSpPr/>
            <p:nvPr/>
          </p:nvSpPr>
          <p:spPr bwMode="ltGray">
            <a:xfrm flipH="1">
              <a:off x="11444366" y="41486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4" name="Freeform: Shape 24">
              <a:extLst>
                <a:ext uri="{FF2B5EF4-FFF2-40B4-BE49-F238E27FC236}">
                  <a16:creationId xmlns:a16="http://schemas.microsoft.com/office/drawing/2014/main" id="{AAA1CF1F-ABBC-42DE-8A10-F86004A0FD54}"/>
                </a:ext>
              </a:extLst>
            </p:cNvPr>
            <p:cNvSpPr/>
            <p:nvPr/>
          </p:nvSpPr>
          <p:spPr bwMode="ltGray">
            <a:xfrm flipH="1">
              <a:off x="2202919" y="5967762"/>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5" name="Freeform: Shape 30">
              <a:extLst>
                <a:ext uri="{FF2B5EF4-FFF2-40B4-BE49-F238E27FC236}">
                  <a16:creationId xmlns:a16="http://schemas.microsoft.com/office/drawing/2014/main" id="{FE1E4704-76C9-44E6-B0AF-9716B8F8FC89}"/>
                </a:ext>
              </a:extLst>
            </p:cNvPr>
            <p:cNvSpPr/>
            <p:nvPr/>
          </p:nvSpPr>
          <p:spPr bwMode="ltGray">
            <a:xfrm flipH="1">
              <a:off x="1469704" y="5967762"/>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6" name="Freeform: Shape 35">
              <a:extLst>
                <a:ext uri="{FF2B5EF4-FFF2-40B4-BE49-F238E27FC236}">
                  <a16:creationId xmlns:a16="http://schemas.microsoft.com/office/drawing/2014/main" id="{D897D9DC-B9C2-4A50-A48D-82D632196487}"/>
                </a:ext>
              </a:extLst>
            </p:cNvPr>
            <p:cNvSpPr/>
            <p:nvPr/>
          </p:nvSpPr>
          <p:spPr bwMode="ltGray">
            <a:xfrm flipH="1">
              <a:off x="735669" y="4622310"/>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7" name="Freeform: Shape 36">
              <a:extLst>
                <a:ext uri="{FF2B5EF4-FFF2-40B4-BE49-F238E27FC236}">
                  <a16:creationId xmlns:a16="http://schemas.microsoft.com/office/drawing/2014/main" id="{291378D5-A09D-4699-8D4A-B696E0D8F994}"/>
                </a:ext>
              </a:extLst>
            </p:cNvPr>
            <p:cNvSpPr/>
            <p:nvPr/>
          </p:nvSpPr>
          <p:spPr bwMode="ltGray">
            <a:xfrm flipH="1">
              <a:off x="2455" y="4622310"/>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18" name="Freeform: Shape 37">
              <a:extLst>
                <a:ext uri="{FF2B5EF4-FFF2-40B4-BE49-F238E27FC236}">
                  <a16:creationId xmlns:a16="http://schemas.microsoft.com/office/drawing/2014/main" id="{E7BF1E08-4F98-4D9B-8A46-5775EC7D12DE}"/>
                </a:ext>
              </a:extLst>
            </p:cNvPr>
            <p:cNvSpPr/>
            <p:nvPr/>
          </p:nvSpPr>
          <p:spPr bwMode="ltGray">
            <a:xfrm flipH="1">
              <a:off x="0" y="5566416"/>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cxnSp>
          <p:nvCxnSpPr>
            <p:cNvPr id="19" name="Straight Connector 39">
              <a:extLst>
                <a:ext uri="{FF2B5EF4-FFF2-40B4-BE49-F238E27FC236}">
                  <a16:creationId xmlns:a16="http://schemas.microsoft.com/office/drawing/2014/main" id="{E558EFE7-7C21-4444-89B6-1285F2821A5B}"/>
                </a:ext>
              </a:extLst>
            </p:cNvPr>
            <p:cNvCxnSpPr/>
            <p:nvPr/>
          </p:nvCxnSpPr>
          <p:spPr bwMode="ltGray">
            <a:xfrm>
              <a:off x="9981203" y="5098858"/>
              <a:ext cx="733213" cy="400531"/>
            </a:xfrm>
            <a:prstGeom prst="line">
              <a:avLst/>
            </a:pr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0" name="Group 16">
              <a:extLst>
                <a:ext uri="{FF2B5EF4-FFF2-40B4-BE49-F238E27FC236}">
                  <a16:creationId xmlns:a16="http://schemas.microsoft.com/office/drawing/2014/main" id="{492F90D7-0B01-4DC2-AE6A-4824846D2A37}"/>
                </a:ext>
              </a:extLst>
            </p:cNvPr>
            <p:cNvGrpSpPr/>
            <p:nvPr/>
          </p:nvGrpSpPr>
          <p:grpSpPr bwMode="ltGray">
            <a:xfrm>
              <a:off x="6256117" y="5896894"/>
              <a:ext cx="1057910" cy="971314"/>
              <a:chOff x="6256117" y="5896894"/>
              <a:chExt cx="1057910" cy="971314"/>
            </a:xfrm>
          </p:grpSpPr>
          <p:sp>
            <p:nvSpPr>
              <p:cNvPr id="24" name="Freeform: Shape 17">
                <a:extLst>
                  <a:ext uri="{FF2B5EF4-FFF2-40B4-BE49-F238E27FC236}">
                    <a16:creationId xmlns:a16="http://schemas.microsoft.com/office/drawing/2014/main" id="{60875230-882E-4204-97DB-E8B6A5C59A0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5" name="Freeform: Shape 18">
                <a:extLst>
                  <a:ext uri="{FF2B5EF4-FFF2-40B4-BE49-F238E27FC236}">
                    <a16:creationId xmlns:a16="http://schemas.microsoft.com/office/drawing/2014/main" id="{106999E2-D3F9-467F-92A0-90F5D9F27E2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6" name="Freeform: Shape 19">
                <a:extLst>
                  <a:ext uri="{FF2B5EF4-FFF2-40B4-BE49-F238E27FC236}">
                    <a16:creationId xmlns:a16="http://schemas.microsoft.com/office/drawing/2014/main" id="{82D7B133-238A-4251-AA71-2D9FE10DA2F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nvGrpSpPr>
            <p:cNvPr id="21" name="Group 671">
              <a:extLst>
                <a:ext uri="{FF2B5EF4-FFF2-40B4-BE49-F238E27FC236}">
                  <a16:creationId xmlns:a16="http://schemas.microsoft.com/office/drawing/2014/main" id="{35D8DF17-4137-4B7A-B536-275864A3DB8C}"/>
                </a:ext>
              </a:extLst>
            </p:cNvPr>
            <p:cNvGrpSpPr/>
            <p:nvPr/>
          </p:nvGrpSpPr>
          <p:grpSpPr>
            <a:xfrm>
              <a:off x="2206716" y="5577259"/>
              <a:ext cx="2940633" cy="2147333"/>
              <a:chOff x="9399973" y="3905804"/>
              <a:chExt cx="2940633" cy="2147333"/>
            </a:xfrm>
          </p:grpSpPr>
          <p:sp>
            <p:nvSpPr>
              <p:cNvPr id="22" name="Freeform: Shape 46">
                <a:extLst>
                  <a:ext uri="{FF2B5EF4-FFF2-40B4-BE49-F238E27FC236}">
                    <a16:creationId xmlns:a16="http://schemas.microsoft.com/office/drawing/2014/main" id="{53B31A32-F6FE-4898-88D6-F7B56EF39208}"/>
                  </a:ext>
                </a:extLst>
              </p:cNvPr>
              <p:cNvSpPr/>
              <p:nvPr/>
            </p:nvSpPr>
            <p:spPr bwMode="ltGray">
              <a:xfrm>
                <a:off x="9399973" y="39058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sp>
            <p:nvSpPr>
              <p:cNvPr id="23" name="Freeform: Shape 47">
                <a:extLst>
                  <a:ext uri="{FF2B5EF4-FFF2-40B4-BE49-F238E27FC236}">
                    <a16:creationId xmlns:a16="http://schemas.microsoft.com/office/drawing/2014/main" id="{5C15C182-96B6-49E0-B5BD-179074D94F73}"/>
                  </a:ext>
                </a:extLst>
              </p:cNvPr>
              <p:cNvSpPr/>
              <p:nvPr/>
            </p:nvSpPr>
            <p:spPr bwMode="ltGray">
              <a:xfrm flipH="1">
                <a:off x="11596766" y="4301021"/>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6">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8155903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rgbClr val="E7EBEC"/>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19249" y="1463676"/>
            <a:ext cx="11158587" cy="482739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4">
            <a:extLst>
              <a:ext uri="{FF2B5EF4-FFF2-40B4-BE49-F238E27FC236}">
                <a16:creationId xmlns:a16="http://schemas.microsoft.com/office/drawing/2014/main" id="{020CA47D-28CA-4C28-B51F-2FFD923D251B}"/>
              </a:ext>
            </a:extLst>
          </p:cNvPr>
          <p:cNvSpPr>
            <a:spLocks noGrp="1"/>
          </p:cNvSpPr>
          <p:nvPr>
            <p:ph type="title"/>
          </p:nvPr>
        </p:nvSpPr>
        <p:spPr>
          <a:xfrm>
            <a:off x="274638" y="291071"/>
            <a:ext cx="11704637" cy="899665"/>
          </a:xfrm>
        </p:spPr>
        <p:txBody>
          <a:bodyPr anchor="ctr" anchorCtr="0"/>
          <a:lstStyle>
            <a:lvl1pPr algn="ctr">
              <a:defRPr>
                <a:gradFill>
                  <a:gsLst>
                    <a:gs pos="1250">
                      <a:schemeClr val="tx1"/>
                    </a:gs>
                    <a:gs pos="100000">
                      <a:schemeClr val="tx1"/>
                    </a:gs>
                  </a:gsLst>
                  <a:lin ang="5400000" scaled="0"/>
                </a:gra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39606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ブランク">
    <p:bg>
      <p:bgPr>
        <a:solidFill>
          <a:srgbClr val="E7EBE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282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840" cy="615364"/>
          </a:xfrm>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0" y="976499"/>
            <a:ext cx="12192000" cy="58896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3" cy="1804340"/>
          </a:xfrm>
          <a:solidFill>
            <a:srgbClr val="E6E6E6"/>
          </a:solidFill>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69100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クロージング">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6232" y="6122730"/>
            <a:ext cx="11653523" cy="324195"/>
          </a:xfrm>
          <a:prstGeom prst="rect">
            <a:avLst/>
          </a:prstGeom>
          <a:noFill/>
          <a:ln w="12700">
            <a:noFill/>
            <a:miter lim="800000"/>
            <a:headEnd type="none" w="sm" len="sm"/>
            <a:tailEnd type="none" w="sm" len="sm"/>
          </a:ln>
          <a:effectLst/>
        </p:spPr>
        <p:txBody>
          <a:bodyPr vert="horz" wrap="square" lIns="134464" tIns="107571" rIns="134464" bIns="107571" numCol="1" anchor="ctr" anchorCtr="0" compatLnSpc="1">
            <a:prstTxWarp prst="textNoShape">
              <a:avLst/>
            </a:prstTxWarp>
            <a:spAutoFit/>
          </a:bodyPr>
          <a:lstStyle/>
          <a:p>
            <a:pPr defTabSz="685443" eaLnBrk="0" hangingPunct="0"/>
            <a:r>
              <a:rPr lang="en-US" sz="772" dirty="0">
                <a:solidFill>
                  <a:schemeClr val="bg1"/>
                </a:solidFill>
                <a:latin typeface="+mn-lt"/>
                <a:ea typeface="+mn-ea"/>
                <a:cs typeface="Segoe UI" panose="020B0502040204020203" pitchFamily="34" charset="0"/>
              </a:rPr>
              <a:t>© 2019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5639" y="110683"/>
            <a:ext cx="1989796" cy="732038"/>
          </a:xfrm>
          <a:prstGeom prst="rect">
            <a:avLst/>
          </a:prstGeom>
        </p:spPr>
      </p:pic>
      <p:sp>
        <p:nvSpPr>
          <p:cNvPr id="4" name="正方形/長方形 3"/>
          <p:cNvSpPr/>
          <p:nvPr userDrawn="1"/>
        </p:nvSpPr>
        <p:spPr>
          <a:xfrm>
            <a:off x="238002" y="6461314"/>
            <a:ext cx="10587695" cy="194156"/>
          </a:xfrm>
          <a:prstGeom prst="rect">
            <a:avLst/>
          </a:prstGeom>
        </p:spPr>
        <p:txBody>
          <a:bodyPr wrap="square">
            <a:spAutoFit/>
          </a:bodyPr>
          <a:lstStyle/>
          <a:p>
            <a:pPr algn="l"/>
            <a:r>
              <a:rPr lang="ja-JP" altLang="en-US" sz="735" dirty="0">
                <a:solidFill>
                  <a:schemeClr val="bg1"/>
                </a:solidFill>
                <a:latin typeface="+mn-lt"/>
                <a:ea typeface="+mn-ea"/>
              </a:rPr>
              <a:t>本情報の内容（添付文書、リンク先などを含む）は、作成日時点でのものであり、予告なく変更される場合があります。</a:t>
            </a:r>
          </a:p>
        </p:txBody>
      </p:sp>
    </p:spTree>
    <p:extLst>
      <p:ext uri="{BB962C8B-B14F-4D97-AF65-F5344CB8AC3E}">
        <p14:creationId xmlns:p14="http://schemas.microsoft.com/office/powerpoint/2010/main" val="96793361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7EB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ctr">
            <a:noAutofit/>
          </a:bodyPr>
          <a:lstStyle/>
          <a:p>
            <a:r>
              <a:rPr lang="ja-JP" altLang="en-US" dirty="0"/>
              <a:t>マスター タイトルの書式設定</a:t>
            </a:r>
            <a:endParaRPr lang="en-US" dirty="0"/>
          </a:p>
        </p:txBody>
      </p:sp>
      <p:sp>
        <p:nvSpPr>
          <p:cNvPr id="4" name="Text Placeholder 3"/>
          <p:cNvSpPr>
            <a:spLocks noGrp="1"/>
          </p:cNvSpPr>
          <p:nvPr>
            <p:ph type="body" idx="1"/>
          </p:nvPr>
        </p:nvSpPr>
        <p:spPr>
          <a:xfrm>
            <a:off x="269242" y="1276761"/>
            <a:ext cx="11653521" cy="1883593"/>
          </a:xfrm>
          <a:prstGeom prst="rect">
            <a:avLst/>
          </a:prstGeom>
        </p:spPr>
        <p:txBody>
          <a:bodyPr vert="horz" wrap="square" lIns="146304" tIns="91440" rIns="146304" bIns="9144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65402149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ransition>
    <p:fade/>
  </p:transition>
  <p:txStyles>
    <p:titleStyle>
      <a:lvl1pPr algn="l" defTabSz="685775" rtl="0" eaLnBrk="1" latinLnBrk="0" hangingPunct="1">
        <a:lnSpc>
          <a:spcPct val="90000"/>
        </a:lnSpc>
        <a:spcBef>
          <a:spcPct val="0"/>
        </a:spcBef>
        <a:buNone/>
        <a:defRPr kumimoji="1" lang="en-US" sz="3529" b="0" kern="1200" cap="none" spc="-75"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252109" marR="0" indent="-252109"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2941" kern="1200" spc="0" baseline="0">
          <a:gradFill>
            <a:gsLst>
              <a:gs pos="1250">
                <a:schemeClr val="tx1"/>
              </a:gs>
              <a:gs pos="100000">
                <a:schemeClr val="tx1"/>
              </a:gs>
            </a:gsLst>
            <a:lin ang="5400000" scaled="0"/>
          </a:gradFill>
          <a:latin typeface="+mn-lt"/>
          <a:ea typeface="+mn-ea"/>
          <a:cs typeface="+mn-cs"/>
        </a:defRPr>
      </a:lvl1pPr>
      <a:lvl2pPr marL="429518" marR="0" indent="-177410" algn="l" defTabSz="685775" rtl="0" eaLnBrk="1" fontAlgn="auto" latinLnBrk="0" hangingPunct="1">
        <a:lnSpc>
          <a:spcPct val="100000"/>
        </a:lnSpc>
        <a:spcBef>
          <a:spcPts val="441"/>
        </a:spcBef>
        <a:spcAft>
          <a:spcPts val="0"/>
        </a:spcAft>
        <a:buClrTx/>
        <a:buSzPct val="90000"/>
        <a:buFont typeface="Arial" pitchFamily="34" charset="0"/>
        <a:buChar char="•"/>
        <a:tabLst>
          <a:tab pos="992094" algn="l"/>
        </a:tabLst>
        <a:defRPr kumimoji="1" sz="2059"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100000"/>
        </a:lnSpc>
        <a:spcBef>
          <a:spcPts val="441"/>
        </a:spcBef>
        <a:spcAft>
          <a:spcPts val="0"/>
        </a:spcAft>
        <a:buClrTx/>
        <a:buSzPct val="90000"/>
        <a:buFont typeface="Arial" pitchFamily="34" charset="0"/>
        <a:buChar char="•"/>
        <a:tabLst/>
        <a:defRPr kumimoji="1"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9pPr>
    </p:bodyStyle>
    <p:otherStyle>
      <a:defPPr>
        <a:defRPr lang="en-US"/>
      </a:defPPr>
      <a:lvl1pPr marL="0" algn="l" defTabSz="685775" rtl="0" eaLnBrk="1" latinLnBrk="0" hangingPunct="1">
        <a:defRPr kumimoji="1" sz="1324" kern="1200">
          <a:solidFill>
            <a:schemeClr val="tx1"/>
          </a:solidFill>
          <a:latin typeface="+mn-lt"/>
          <a:ea typeface="+mn-ea"/>
          <a:cs typeface="+mn-cs"/>
        </a:defRPr>
      </a:lvl1pPr>
      <a:lvl2pPr marL="342887" algn="l" defTabSz="685775" rtl="0" eaLnBrk="1" latinLnBrk="0" hangingPunct="1">
        <a:defRPr kumimoji="1" sz="1324" kern="1200">
          <a:solidFill>
            <a:schemeClr val="tx1"/>
          </a:solidFill>
          <a:latin typeface="+mn-lt"/>
          <a:ea typeface="+mn-ea"/>
          <a:cs typeface="+mn-cs"/>
        </a:defRPr>
      </a:lvl2pPr>
      <a:lvl3pPr marL="685775" algn="l" defTabSz="685775" rtl="0" eaLnBrk="1" latinLnBrk="0" hangingPunct="1">
        <a:defRPr kumimoji="1" sz="1324" kern="1200">
          <a:solidFill>
            <a:schemeClr val="tx1"/>
          </a:solidFill>
          <a:latin typeface="+mn-lt"/>
          <a:ea typeface="+mn-ea"/>
          <a:cs typeface="+mn-cs"/>
        </a:defRPr>
      </a:lvl3pPr>
      <a:lvl4pPr marL="1028663" algn="l" defTabSz="685775" rtl="0" eaLnBrk="1" latinLnBrk="0" hangingPunct="1">
        <a:defRPr kumimoji="1" sz="1324" kern="1200">
          <a:solidFill>
            <a:schemeClr val="tx1"/>
          </a:solidFill>
          <a:latin typeface="+mn-lt"/>
          <a:ea typeface="+mn-ea"/>
          <a:cs typeface="+mn-cs"/>
        </a:defRPr>
      </a:lvl4pPr>
      <a:lvl5pPr marL="1371551" algn="l" defTabSz="685775" rtl="0" eaLnBrk="1" latinLnBrk="0" hangingPunct="1">
        <a:defRPr kumimoji="1" sz="1324" kern="1200">
          <a:solidFill>
            <a:schemeClr val="tx1"/>
          </a:solidFill>
          <a:latin typeface="+mn-lt"/>
          <a:ea typeface="+mn-ea"/>
          <a:cs typeface="+mn-cs"/>
        </a:defRPr>
      </a:lvl5pPr>
      <a:lvl6pPr marL="1714439" algn="l" defTabSz="685775" rtl="0" eaLnBrk="1" latinLnBrk="0" hangingPunct="1">
        <a:defRPr kumimoji="1" sz="1324" kern="1200">
          <a:solidFill>
            <a:schemeClr val="tx1"/>
          </a:solidFill>
          <a:latin typeface="+mn-lt"/>
          <a:ea typeface="+mn-ea"/>
          <a:cs typeface="+mn-cs"/>
        </a:defRPr>
      </a:lvl6pPr>
      <a:lvl7pPr marL="2057326" algn="l" defTabSz="685775" rtl="0" eaLnBrk="1" latinLnBrk="0" hangingPunct="1">
        <a:defRPr kumimoji="1" sz="1324" kern="1200">
          <a:solidFill>
            <a:schemeClr val="tx1"/>
          </a:solidFill>
          <a:latin typeface="+mn-lt"/>
          <a:ea typeface="+mn-ea"/>
          <a:cs typeface="+mn-cs"/>
        </a:defRPr>
      </a:lvl7pPr>
      <a:lvl8pPr marL="2400213" algn="l" defTabSz="685775" rtl="0" eaLnBrk="1" latinLnBrk="0" hangingPunct="1">
        <a:defRPr kumimoji="1" sz="1324" kern="1200">
          <a:solidFill>
            <a:schemeClr val="tx1"/>
          </a:solidFill>
          <a:latin typeface="+mn-lt"/>
          <a:ea typeface="+mn-ea"/>
          <a:cs typeface="+mn-cs"/>
        </a:defRPr>
      </a:lvl8pPr>
      <a:lvl9pPr marL="2743102" algn="l" defTabSz="685775" rtl="0" eaLnBrk="1" latinLnBrk="0" hangingPunct="1">
        <a:defRPr kumimoji="1"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10219" userDrawn="1">
          <p15:clr>
            <a:srgbClr val="C35EA4"/>
          </p15:clr>
        </p15:guide>
        <p15:guide id="17" pos="10061" userDrawn="1">
          <p15:clr>
            <a:srgbClr val="C35EA4"/>
          </p15:clr>
        </p15:guide>
        <p15:guide id="18" orient="horz" pos="763" userDrawn="1">
          <p15:clr>
            <a:srgbClr val="5ACBF0"/>
          </p15:clr>
        </p15:guide>
        <p15:guide id="19" orient="horz" pos="570"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185"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oleObject" Target="../embeddings/oleObject2.bin"/><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zure.microsoft.com/ja-j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5A110F6-7662-4317-A010-64EA698538D5}"/>
              </a:ext>
            </a:extLst>
          </p:cNvPr>
          <p:cNvSpPr>
            <a:spLocks noGrp="1"/>
          </p:cNvSpPr>
          <p:nvPr>
            <p:ph type="title"/>
          </p:nvPr>
        </p:nvSpPr>
        <p:spPr/>
        <p:txBody>
          <a:bodyPr/>
          <a:lstStyle/>
          <a:p>
            <a:r>
              <a:rPr lang="en-US" altLang="ja-JP" dirty="0"/>
              <a:t>Web</a:t>
            </a:r>
            <a:br>
              <a:rPr lang="en-US" altLang="ja-JP" dirty="0"/>
            </a:br>
            <a:r>
              <a:rPr lang="en-US" altLang="ja-JP" dirty="0"/>
              <a:t>- IIS </a:t>
            </a:r>
            <a:r>
              <a:rPr lang="ja-JP" altLang="en-US" dirty="0"/>
              <a:t>を</a:t>
            </a:r>
            <a:r>
              <a:rPr lang="ja-JP" altLang="en-US" dirty="0">
                <a:solidFill>
                  <a:srgbClr val="FF0000"/>
                </a:solidFill>
              </a:rPr>
              <a:t>参考</a:t>
            </a:r>
            <a:r>
              <a:rPr lang="ja-JP" altLang="en-US" dirty="0"/>
              <a:t>程度に</a:t>
            </a:r>
            <a:r>
              <a:rPr lang="en-US" altLang="ja-JP" dirty="0"/>
              <a:t>…</a:t>
            </a:r>
            <a:endParaRPr lang="ja-JP" altLang="en-US" dirty="0"/>
          </a:p>
        </p:txBody>
      </p:sp>
      <p:sp>
        <p:nvSpPr>
          <p:cNvPr id="8" name="テキスト プレースホルダー 7">
            <a:extLst>
              <a:ext uri="{FF2B5EF4-FFF2-40B4-BE49-F238E27FC236}">
                <a16:creationId xmlns:a16="http://schemas.microsoft.com/office/drawing/2014/main" id="{76895639-3A44-49AA-9AF6-6C5E0F8D3A89}"/>
              </a:ext>
            </a:extLst>
          </p:cNvPr>
          <p:cNvSpPr>
            <a:spLocks noGrp="1"/>
          </p:cNvSpPr>
          <p:nvPr>
            <p:ph type="body" sz="quarter" idx="15"/>
          </p:nvPr>
        </p:nvSpPr>
        <p:spPr/>
        <p:txBody>
          <a:bodyPr/>
          <a:lstStyle/>
          <a:p>
            <a:endParaRPr lang="ja-JP" altLang="en-US"/>
          </a:p>
        </p:txBody>
      </p:sp>
      <p:sp>
        <p:nvSpPr>
          <p:cNvPr id="14" name="テキスト プレースホルダー 13">
            <a:extLst>
              <a:ext uri="{FF2B5EF4-FFF2-40B4-BE49-F238E27FC236}">
                <a16:creationId xmlns:a16="http://schemas.microsoft.com/office/drawing/2014/main" id="{826AA6C9-FF98-4BFD-912A-DA9BE4C35992}"/>
              </a:ext>
            </a:extLst>
          </p:cNvPr>
          <p:cNvSpPr>
            <a:spLocks noGrp="1"/>
          </p:cNvSpPr>
          <p:nvPr>
            <p:ph type="body" sz="quarter" idx="14"/>
          </p:nvPr>
        </p:nvSpPr>
        <p:spPr/>
        <p:txBody>
          <a:bodyPr/>
          <a:lstStyle/>
          <a:p>
            <a:endParaRPr lang="ja-JP" altLang="en-US"/>
          </a:p>
        </p:txBody>
      </p:sp>
    </p:spTree>
    <p:extLst>
      <p:ext uri="{BB962C8B-B14F-4D97-AF65-F5344CB8AC3E}">
        <p14:creationId xmlns:p14="http://schemas.microsoft.com/office/powerpoint/2010/main" val="274175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IIS </a:t>
            </a:r>
            <a:r>
              <a:rPr lang="ja-JP" altLang="en-US" dirty="0"/>
              <a:t>の変遷の歴史</a:t>
            </a:r>
            <a:br>
              <a:rPr lang="en-US" altLang="ja-JP" dirty="0"/>
            </a:br>
            <a:r>
              <a:rPr lang="ja-JP" altLang="en-US" dirty="0"/>
              <a:t>－大きな変更ポイントについて</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632576318"/>
              </p:ext>
            </p:extLst>
          </p:nvPr>
        </p:nvGraphicFramePr>
        <p:xfrm>
          <a:off x="366713" y="1579006"/>
          <a:ext cx="10972798" cy="4936092"/>
        </p:xfrm>
        <a:graphic>
          <a:graphicData uri="http://schemas.openxmlformats.org/drawingml/2006/table">
            <a:tbl>
              <a:tblPr/>
              <a:tblGrid>
                <a:gridCol w="1661678">
                  <a:extLst>
                    <a:ext uri="{9D8B030D-6E8A-4147-A177-3AD203B41FA5}">
                      <a16:colId xmlns:a16="http://schemas.microsoft.com/office/drawing/2014/main" val="20000"/>
                    </a:ext>
                  </a:extLst>
                </a:gridCol>
                <a:gridCol w="1862224">
                  <a:extLst>
                    <a:ext uri="{9D8B030D-6E8A-4147-A177-3AD203B41FA5}">
                      <a16:colId xmlns:a16="http://schemas.microsoft.com/office/drawing/2014/main" val="20001"/>
                    </a:ext>
                  </a:extLst>
                </a:gridCol>
                <a:gridCol w="1862224">
                  <a:extLst>
                    <a:ext uri="{9D8B030D-6E8A-4147-A177-3AD203B41FA5}">
                      <a16:colId xmlns:a16="http://schemas.microsoft.com/office/drawing/2014/main" val="20002"/>
                    </a:ext>
                  </a:extLst>
                </a:gridCol>
                <a:gridCol w="1862224">
                  <a:extLst>
                    <a:ext uri="{9D8B030D-6E8A-4147-A177-3AD203B41FA5}">
                      <a16:colId xmlns:a16="http://schemas.microsoft.com/office/drawing/2014/main" val="20003"/>
                    </a:ext>
                  </a:extLst>
                </a:gridCol>
                <a:gridCol w="1862224">
                  <a:extLst>
                    <a:ext uri="{9D8B030D-6E8A-4147-A177-3AD203B41FA5}">
                      <a16:colId xmlns:a16="http://schemas.microsoft.com/office/drawing/2014/main" val="20004"/>
                    </a:ext>
                  </a:extLst>
                </a:gridCol>
                <a:gridCol w="1862224">
                  <a:extLst>
                    <a:ext uri="{9D8B030D-6E8A-4147-A177-3AD203B41FA5}">
                      <a16:colId xmlns:a16="http://schemas.microsoft.com/office/drawing/2014/main" val="20005"/>
                    </a:ext>
                  </a:extLst>
                </a:gridCol>
              </a:tblGrid>
              <a:tr h="489296">
                <a:tc rowSpan="2">
                  <a:txBody>
                    <a:bodyPr/>
                    <a:lstStyle/>
                    <a:p>
                      <a:pPr algn="l" fontAlgn="t"/>
                      <a:r>
                        <a:rPr lang="ja-JP" altLang="en-US" sz="1600" b="0" i="0" u="none" strike="noStrike">
                          <a:solidFill>
                            <a:srgbClr val="000000"/>
                          </a:solidFill>
                          <a:latin typeface="ＭＳ Ｐゴシック"/>
                        </a:rPr>
                        <a:t>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altLang="ja-JP" sz="1600" b="0" i="0" u="none" strike="noStrike">
                          <a:solidFill>
                            <a:srgbClr val="000000"/>
                          </a:solidFill>
                          <a:latin typeface="ＭＳ Ｐゴシック"/>
                        </a:rPr>
                        <a:t>2000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altLang="ja-JP" sz="1600" b="0" i="0" u="none" strike="noStrike">
                          <a:solidFill>
                            <a:srgbClr val="000000"/>
                          </a:solidFill>
                          <a:latin typeface="ＭＳ Ｐゴシック"/>
                        </a:rPr>
                        <a:t>2003</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2003 R2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altLang="ja-JP" sz="1600" b="0" i="0" u="none" strike="noStrike">
                          <a:solidFill>
                            <a:srgbClr val="000000"/>
                          </a:solidFill>
                          <a:latin typeface="ＭＳ Ｐゴシック"/>
                        </a:rPr>
                        <a:t>2008</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2008 R2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0"/>
                  </a:ext>
                </a:extLst>
              </a:tr>
              <a:tr h="489296">
                <a:tc vMerge="1">
                  <a:txBody>
                    <a:bodyPr/>
                    <a:lstStyle/>
                    <a:p>
                      <a:endParaRPr kumimoji="1" lang="ja-JP" altLang="en-US"/>
                    </a:p>
                  </a:txBody>
                  <a:tcPr/>
                </a:tc>
                <a:tc>
                  <a:txBody>
                    <a:bodyPr/>
                    <a:lstStyle/>
                    <a:p>
                      <a:pPr algn="ctr" fontAlgn="ctr"/>
                      <a:r>
                        <a:rPr lang="en-US" sz="1600" b="0" i="0" u="none" strike="noStrike">
                          <a:solidFill>
                            <a:srgbClr val="000000"/>
                          </a:solidFill>
                          <a:latin typeface="ＭＳ Ｐゴシック"/>
                        </a:rPr>
                        <a:t>IIS 5.0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IIS 6.0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IIS 6.0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IIS 7.0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600" b="0" i="0" u="none" strike="noStrike">
                          <a:solidFill>
                            <a:srgbClr val="000000"/>
                          </a:solidFill>
                          <a:latin typeface="ＭＳ Ｐゴシック"/>
                        </a:rPr>
                        <a:t>IIS 7.5</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867051">
                <a:tc>
                  <a:txBody>
                    <a:bodyPr/>
                    <a:lstStyle/>
                    <a:p>
                      <a:pPr algn="l" fontAlgn="ctr"/>
                      <a:r>
                        <a:rPr lang="ja-JP" altLang="en-US" sz="1600" b="0" i="0" u="none" strike="noStrike">
                          <a:solidFill>
                            <a:srgbClr val="000000"/>
                          </a:solidFill>
                          <a:latin typeface="ＭＳ Ｐゴシック"/>
                        </a:rPr>
                        <a:t>① 汎用ワーカプロセス</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600" b="0" i="0" u="none" strike="noStrike">
                          <a:solidFill>
                            <a:srgbClr val="000000"/>
                          </a:solidFill>
                          <a:latin typeface="ＭＳ Ｐゴシック"/>
                        </a:rPr>
                        <a:t>汎用ワーカプロセスなし</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ja-JP" altLang="en-US" sz="1600" b="0" i="0" u="none" strike="noStrike">
                          <a:solidFill>
                            <a:srgbClr val="000000"/>
                          </a:solidFill>
                          <a:latin typeface="ＭＳ Ｐゴシック"/>
                        </a:rPr>
                        <a:t>汎用ワーカプロセス </a:t>
                      </a:r>
                      <a:r>
                        <a:rPr lang="en-US" altLang="ja-JP" sz="1600" b="0" i="0" u="none" strike="noStrike">
                          <a:solidFill>
                            <a:srgbClr val="000000"/>
                          </a:solidFill>
                          <a:latin typeface="ＭＳ Ｐゴシック"/>
                        </a:rPr>
                        <a:t>w3wp.exe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2"/>
                  </a:ext>
                </a:extLst>
              </a:tr>
              <a:tr h="867051">
                <a:tc>
                  <a:txBody>
                    <a:bodyPr/>
                    <a:lstStyle/>
                    <a:p>
                      <a:pPr algn="l" fontAlgn="ctr"/>
                      <a:r>
                        <a:rPr lang="ja-JP" altLang="en-US" sz="1600" b="0" i="0" u="none" strike="noStrike">
                          <a:solidFill>
                            <a:srgbClr val="000000"/>
                          </a:solidFill>
                          <a:latin typeface="ＭＳ Ｐゴシック"/>
                        </a:rPr>
                        <a:t>② パイプライン動作</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ja-JP" altLang="en-US" sz="1600" b="0" i="0" u="none" strike="noStrike">
                          <a:solidFill>
                            <a:srgbClr val="000000"/>
                          </a:solidFill>
                          <a:latin typeface="ＭＳ Ｐゴシック"/>
                        </a:rPr>
                        <a:t>独立パイプライン</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1600" b="0" i="0" u="none" strike="noStrike">
                          <a:solidFill>
                            <a:srgbClr val="000000"/>
                          </a:solidFill>
                          <a:latin typeface="ＭＳ Ｐゴシック"/>
                        </a:rPr>
                        <a:t>統合パイプライン</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hMerge="1">
                  <a:txBody>
                    <a:bodyPr/>
                    <a:lstStyle/>
                    <a:p>
                      <a:endParaRPr kumimoji="1" lang="ja-JP" altLang="en-US"/>
                    </a:p>
                  </a:txBody>
                  <a:tcPr/>
                </a:tc>
                <a:extLst>
                  <a:ext uri="{0D108BD9-81ED-4DB2-BD59-A6C34878D82A}">
                    <a16:rowId xmlns:a16="http://schemas.microsoft.com/office/drawing/2014/main" val="10003"/>
                  </a:ext>
                </a:extLst>
              </a:tr>
              <a:tr h="867051">
                <a:tc>
                  <a:txBody>
                    <a:bodyPr/>
                    <a:lstStyle/>
                    <a:p>
                      <a:pPr algn="l" fontAlgn="ctr"/>
                      <a:r>
                        <a:rPr lang="ja-JP" altLang="en-US" sz="1600" b="0" i="0" u="none" strike="noStrike">
                          <a:solidFill>
                            <a:srgbClr val="000000"/>
                          </a:solidFill>
                          <a:latin typeface="ＭＳ Ｐゴシック"/>
                        </a:rPr>
                        <a:t>③ </a:t>
                      </a:r>
                      <a:r>
                        <a:rPr lang="en-US" altLang="ja-JP" sz="1600" b="0" i="0" u="none" strike="noStrike">
                          <a:solidFill>
                            <a:srgbClr val="000000"/>
                          </a:solidFill>
                          <a:latin typeface="ＭＳ Ｐゴシック"/>
                        </a:rPr>
                        <a:t>OS </a:t>
                      </a:r>
                      <a:r>
                        <a:rPr lang="ja-JP" altLang="en-US" sz="1600" b="0" i="0" u="none" strike="noStrike">
                          <a:solidFill>
                            <a:srgbClr val="000000"/>
                          </a:solidFill>
                          <a:latin typeface="ＭＳ Ｐゴシック"/>
                        </a:rPr>
                        <a:t>の </a:t>
                      </a:r>
                      <a:r>
                        <a:rPr lang="en-US" altLang="ja-JP" sz="1600" b="0" i="0" u="none" strike="noStrike">
                          <a:solidFill>
                            <a:srgbClr val="000000"/>
                          </a:solidFill>
                          <a:latin typeface="ＭＳ Ｐゴシック"/>
                        </a:rPr>
                        <a:t>64 </a:t>
                      </a:r>
                      <a:r>
                        <a:rPr lang="ja-JP" altLang="en-US" sz="1600" b="0" i="0" u="none" strike="noStrike">
                          <a:solidFill>
                            <a:srgbClr val="000000"/>
                          </a:solidFill>
                          <a:latin typeface="ＭＳ Ｐゴシック"/>
                        </a:rPr>
                        <a:t>ビット化</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600" b="0" i="0" u="none" strike="noStrike">
                          <a:solidFill>
                            <a:srgbClr val="000000"/>
                          </a:solidFill>
                          <a:latin typeface="ＭＳ Ｐゴシック"/>
                        </a:rPr>
                        <a:t>32 </a:t>
                      </a:r>
                      <a:r>
                        <a:rPr lang="ja-JP" altLang="en-US" sz="1600" b="0" i="0" u="none" strike="noStrike">
                          <a:solidFill>
                            <a:srgbClr val="000000"/>
                          </a:solidFill>
                          <a:latin typeface="ＭＳ Ｐゴシック"/>
                        </a:rPr>
                        <a:t>ビット版のみ</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altLang="ja-JP" sz="1600" b="0" i="0" u="none" strike="noStrike">
                          <a:solidFill>
                            <a:srgbClr val="000000"/>
                          </a:solidFill>
                          <a:latin typeface="ＭＳ Ｐゴシック"/>
                        </a:rPr>
                        <a:t>32, 64 </a:t>
                      </a:r>
                      <a:r>
                        <a:rPr lang="ja-JP" altLang="en-US" sz="1600" b="0" i="0" u="none" strike="noStrike">
                          <a:solidFill>
                            <a:srgbClr val="000000"/>
                          </a:solidFill>
                          <a:latin typeface="ＭＳ Ｐゴシック"/>
                        </a:rPr>
                        <a:t>ビット版の両方が存在</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US" altLang="ja-JP" sz="1600" b="0" i="0" u="none" strike="noStrike">
                          <a:solidFill>
                            <a:srgbClr val="000000"/>
                          </a:solidFill>
                          <a:latin typeface="ＭＳ Ｐゴシック"/>
                        </a:rPr>
                        <a:t>64 </a:t>
                      </a:r>
                      <a:r>
                        <a:rPr lang="ja-JP" altLang="en-US" sz="1600" b="0" i="0" u="none" strike="noStrike">
                          <a:solidFill>
                            <a:srgbClr val="000000"/>
                          </a:solidFill>
                          <a:latin typeface="ＭＳ Ｐゴシック"/>
                        </a:rPr>
                        <a:t>ビット版のみ</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10004"/>
                  </a:ext>
                </a:extLst>
              </a:tr>
              <a:tr h="867051">
                <a:tc>
                  <a:txBody>
                    <a:bodyPr/>
                    <a:lstStyle/>
                    <a:p>
                      <a:pPr algn="l" fontAlgn="ctr"/>
                      <a:r>
                        <a:rPr lang="en-US" sz="1600" b="0" i="0" u="none" strike="noStrike">
                          <a:solidFill>
                            <a:srgbClr val="000000"/>
                          </a:solidFill>
                          <a:latin typeface="ＭＳ Ｐゴシック"/>
                        </a:rPr>
                        <a:t>④ .NET Framework</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600" b="0" i="0" u="none" strike="noStrike">
                          <a:solidFill>
                            <a:srgbClr val="000000"/>
                          </a:solidFill>
                          <a:latin typeface="ＭＳ Ｐゴシック"/>
                        </a:rPr>
                        <a:t>1.1, 2.0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altLang="ja-JP" sz="1600" b="0" i="0" u="none" strike="noStrike">
                          <a:solidFill>
                            <a:srgbClr val="000000"/>
                          </a:solidFill>
                          <a:latin typeface="ＭＳ Ｐゴシック"/>
                        </a:rPr>
                        <a:t>1.1, 2.0, 3.0, 3.5</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en-US" altLang="ja-JP" sz="1600" b="0" i="0" u="none" strike="noStrike">
                          <a:solidFill>
                            <a:srgbClr val="000000"/>
                          </a:solidFill>
                          <a:latin typeface="ＭＳ Ｐゴシック"/>
                        </a:rPr>
                        <a:t>2.0, 3.0, 3.5</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10005"/>
                  </a:ext>
                </a:extLst>
              </a:tr>
              <a:tr h="489296">
                <a:tc>
                  <a:txBody>
                    <a:bodyPr/>
                    <a:lstStyle/>
                    <a:p>
                      <a:pPr algn="l" fontAlgn="ctr"/>
                      <a:r>
                        <a:rPr lang="ja-JP" altLang="en-US" sz="1600" b="0" i="0" u="none" strike="noStrike">
                          <a:solidFill>
                            <a:srgbClr val="000000"/>
                          </a:solidFill>
                          <a:latin typeface="ＭＳ Ｐゴシック"/>
                        </a:rPr>
                        <a:t>⑤ 管理ツール</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600" b="0" i="0" u="none" strike="noStrike">
                          <a:solidFill>
                            <a:srgbClr val="000000"/>
                          </a:solidFill>
                          <a:latin typeface="ＭＳ Ｐゴシック"/>
                        </a:rPr>
                        <a:t>IIS/ASP.NET </a:t>
                      </a:r>
                      <a:r>
                        <a:rPr lang="ja-JP" altLang="en-US" sz="1600" b="0" i="0" u="none" strike="noStrike">
                          <a:solidFill>
                            <a:srgbClr val="000000"/>
                          </a:solidFill>
                          <a:latin typeface="ＭＳ Ｐゴシック"/>
                        </a:rPr>
                        <a:t>個別管理</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en-US" sz="1600" b="0" i="0" u="none" strike="noStrike" dirty="0">
                          <a:solidFill>
                            <a:srgbClr val="000000"/>
                          </a:solidFill>
                          <a:latin typeface="ＭＳ Ｐゴシック"/>
                        </a:rPr>
                        <a:t>IIS/ASP.NET </a:t>
                      </a:r>
                      <a:r>
                        <a:rPr lang="ja-JP" altLang="en-US" sz="1600" b="0" i="0" u="none" strike="noStrike" dirty="0">
                          <a:solidFill>
                            <a:srgbClr val="000000"/>
                          </a:solidFill>
                          <a:latin typeface="ＭＳ Ｐゴシック"/>
                        </a:rPr>
                        <a:t>統合管理</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hMerge="1">
                  <a:txBody>
                    <a:bodyPr/>
                    <a:lstStyle/>
                    <a:p>
                      <a:endParaRPr kumimoji="1" lang="ja-JP" altLang="en-US"/>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6A0A98F7-5F37-4531-AB43-DF13E70A1755}"/>
              </a:ext>
            </a:extLst>
          </p:cNvPr>
          <p:cNvSpPr>
            <a:spLocks noGrp="1" noChangeArrowheads="1"/>
          </p:cNvSpPr>
          <p:nvPr>
            <p:ph type="title"/>
          </p:nvPr>
        </p:nvSpPr>
        <p:spPr/>
        <p:txBody>
          <a:bodyPr>
            <a:normAutofit fontScale="90000"/>
          </a:bodyPr>
          <a:lstStyle/>
          <a:p>
            <a:r>
              <a:rPr lang="en-US" altLang="ja-JP"/>
              <a:t>IIS6.0 </a:t>
            </a:r>
            <a:r>
              <a:rPr lang="ja-JP" altLang="en-US"/>
              <a:t>アーキテクチャ</a:t>
            </a:r>
            <a:br>
              <a:rPr lang="ja-JP" altLang="en-US"/>
            </a:br>
            <a:r>
              <a:rPr lang="ja-JP" altLang="en-US" sz="3200">
                <a:solidFill>
                  <a:schemeClr val="tx1"/>
                </a:solidFill>
              </a:rPr>
              <a:t>ワーカー プロセスとアプリケーション プール</a:t>
            </a:r>
          </a:p>
        </p:txBody>
      </p:sp>
      <p:graphicFrame>
        <p:nvGraphicFramePr>
          <p:cNvPr id="251926" name="Object 22">
            <a:extLst>
              <a:ext uri="{FF2B5EF4-FFF2-40B4-BE49-F238E27FC236}">
                <a16:creationId xmlns:a16="http://schemas.microsoft.com/office/drawing/2014/main" id="{D73F6AEB-F923-4532-80FF-781ABDBE4150}"/>
              </a:ext>
            </a:extLst>
          </p:cNvPr>
          <p:cNvGraphicFramePr>
            <a:graphicFrameLocks noChangeAspect="1"/>
          </p:cNvGraphicFramePr>
          <p:nvPr/>
        </p:nvGraphicFramePr>
        <p:xfrm>
          <a:off x="1966914" y="4503738"/>
          <a:ext cx="8137525" cy="798512"/>
        </p:xfrm>
        <a:graphic>
          <a:graphicData uri="http://schemas.openxmlformats.org/presentationml/2006/ole">
            <mc:AlternateContent xmlns:mc="http://schemas.openxmlformats.org/markup-compatibility/2006">
              <mc:Choice xmlns:v="urn:schemas-microsoft-com:vml" Requires="v">
                <p:oleObj spid="_x0000_s1034" name="Visio" r:id="rId3" imgW="6065558" imgH="595617" progId="Visio.Drawing.6">
                  <p:embed/>
                </p:oleObj>
              </mc:Choice>
              <mc:Fallback>
                <p:oleObj name="Visio" r:id="rId3" imgW="6065558" imgH="595617" progId="Visio.Drawing.6">
                  <p:embed/>
                  <p:pic>
                    <p:nvPicPr>
                      <p:cNvPr id="251926" name="Object 22">
                        <a:extLst>
                          <a:ext uri="{FF2B5EF4-FFF2-40B4-BE49-F238E27FC236}">
                            <a16:creationId xmlns:a16="http://schemas.microsoft.com/office/drawing/2014/main" id="{D73F6AEB-F923-4532-80FF-781ABDBE4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914" y="4503738"/>
                        <a:ext cx="8137525" cy="7985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1928" name="Object 24">
            <a:extLst>
              <a:ext uri="{FF2B5EF4-FFF2-40B4-BE49-F238E27FC236}">
                <a16:creationId xmlns:a16="http://schemas.microsoft.com/office/drawing/2014/main" id="{B4EE2B3F-EC40-45EB-9073-A392D87EFB60}"/>
              </a:ext>
            </a:extLst>
          </p:cNvPr>
          <p:cNvGraphicFramePr>
            <a:graphicFrameLocks noChangeAspect="1"/>
          </p:cNvGraphicFramePr>
          <p:nvPr/>
        </p:nvGraphicFramePr>
        <p:xfrm>
          <a:off x="2570163" y="1557338"/>
          <a:ext cx="1954212" cy="2906712"/>
        </p:xfrm>
        <a:graphic>
          <a:graphicData uri="http://schemas.openxmlformats.org/presentationml/2006/ole">
            <mc:AlternateContent xmlns:mc="http://schemas.openxmlformats.org/markup-compatibility/2006">
              <mc:Choice xmlns:v="urn:schemas-microsoft-com:vml" Requires="v">
                <p:oleObj spid="_x0000_s1035" name="Visio" r:id="rId5" imgW="1407604" imgH="2093404" progId="Visio.Drawing.6">
                  <p:embed/>
                </p:oleObj>
              </mc:Choice>
              <mc:Fallback>
                <p:oleObj name="Visio" r:id="rId5" imgW="1407604" imgH="2093404" progId="Visio.Drawing.6">
                  <p:embed/>
                  <p:pic>
                    <p:nvPicPr>
                      <p:cNvPr id="251928" name="Object 24">
                        <a:extLst>
                          <a:ext uri="{FF2B5EF4-FFF2-40B4-BE49-F238E27FC236}">
                            <a16:creationId xmlns:a16="http://schemas.microsoft.com/office/drawing/2014/main" id="{B4EE2B3F-EC40-45EB-9073-A392D87EFB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163" y="1557338"/>
                        <a:ext cx="1954212" cy="29067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1929" name="Object 25">
            <a:extLst>
              <a:ext uri="{FF2B5EF4-FFF2-40B4-BE49-F238E27FC236}">
                <a16:creationId xmlns:a16="http://schemas.microsoft.com/office/drawing/2014/main" id="{3BABA844-EE08-4F35-A3B4-7898B771F668}"/>
              </a:ext>
            </a:extLst>
          </p:cNvPr>
          <p:cNvGraphicFramePr>
            <a:graphicFrameLocks noChangeAspect="1"/>
          </p:cNvGraphicFramePr>
          <p:nvPr/>
        </p:nvGraphicFramePr>
        <p:xfrm>
          <a:off x="2986088" y="5354639"/>
          <a:ext cx="6324600" cy="1133475"/>
        </p:xfrm>
        <a:graphic>
          <a:graphicData uri="http://schemas.openxmlformats.org/presentationml/2006/ole">
            <mc:AlternateContent xmlns:mc="http://schemas.openxmlformats.org/markup-compatibility/2006">
              <mc:Choice xmlns:v="urn:schemas-microsoft-com:vml" Requires="v">
                <p:oleObj spid="_x0000_s1036" name="Visio" r:id="rId7" imgW="4596574" imgH="824674" progId="Visio.Drawing.6">
                  <p:embed/>
                </p:oleObj>
              </mc:Choice>
              <mc:Fallback>
                <p:oleObj name="Visio" r:id="rId7" imgW="4596574" imgH="824674" progId="Visio.Drawing.6">
                  <p:embed/>
                  <p:pic>
                    <p:nvPicPr>
                      <p:cNvPr id="251929" name="Object 25">
                        <a:extLst>
                          <a:ext uri="{FF2B5EF4-FFF2-40B4-BE49-F238E27FC236}">
                            <a16:creationId xmlns:a16="http://schemas.microsoft.com/office/drawing/2014/main" id="{3BABA844-EE08-4F35-A3B4-7898B771F6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088" y="5354639"/>
                        <a:ext cx="6324600" cy="1133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1927" name="Object 23">
            <a:extLst>
              <a:ext uri="{FF2B5EF4-FFF2-40B4-BE49-F238E27FC236}">
                <a16:creationId xmlns:a16="http://schemas.microsoft.com/office/drawing/2014/main" id="{B7CC614D-FEA5-429B-8AEC-642A161E30FC}"/>
              </a:ext>
            </a:extLst>
          </p:cNvPr>
          <p:cNvGraphicFramePr>
            <a:graphicFrameLocks noChangeAspect="1"/>
          </p:cNvGraphicFramePr>
          <p:nvPr>
            <p:extLst>
              <p:ext uri="{D42A27DB-BD31-4B8C-83A1-F6EECF244321}">
                <p14:modId xmlns:p14="http://schemas.microsoft.com/office/powerpoint/2010/main" val="713578226"/>
              </p:ext>
            </p:extLst>
          </p:nvPr>
        </p:nvGraphicFramePr>
        <p:xfrm>
          <a:off x="4824413" y="1658938"/>
          <a:ext cx="4894262" cy="2741612"/>
        </p:xfrm>
        <a:graphic>
          <a:graphicData uri="http://schemas.openxmlformats.org/presentationml/2006/ole">
            <mc:AlternateContent xmlns:mc="http://schemas.openxmlformats.org/markup-compatibility/2006">
              <mc:Choice xmlns:v="urn:schemas-microsoft-com:vml" Requires="v">
                <p:oleObj spid="_x0000_s1037" name="Visio" r:id="rId9" imgW="3739324" imgH="2093404" progId="Visio.Drawing.6">
                  <p:embed/>
                </p:oleObj>
              </mc:Choice>
              <mc:Fallback>
                <p:oleObj name="Visio" r:id="rId9" imgW="3739324" imgH="2093404" progId="Visio.Drawing.6">
                  <p:embed/>
                  <p:pic>
                    <p:nvPicPr>
                      <p:cNvPr id="251927" name="Object 23">
                        <a:extLst>
                          <a:ext uri="{FF2B5EF4-FFF2-40B4-BE49-F238E27FC236}">
                            <a16:creationId xmlns:a16="http://schemas.microsoft.com/office/drawing/2014/main" id="{B7CC614D-FEA5-429B-8AEC-642A161E30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4413" y="1658938"/>
                        <a:ext cx="4894262" cy="274161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1927"/>
                                        </p:tgtEl>
                                      </p:cBhvr>
                                      <p:by x="150000" y="150000"/>
                                    </p:animScale>
                                  </p:childTnLst>
                                </p:cTn>
                              </p:par>
                              <p:par>
                                <p:cTn id="7" presetID="9" presetClass="emph" presetSubtype="0" nodeType="withEffect">
                                  <p:stCondLst>
                                    <p:cond delay="0"/>
                                  </p:stCondLst>
                                  <p:childTnLst>
                                    <p:set>
                                      <p:cBhvr rctx="PPT">
                                        <p:cTn id="8" dur="indefinite"/>
                                        <p:tgtEl>
                                          <p:spTgt spid="251928"/>
                                        </p:tgtEl>
                                        <p:attrNameLst>
                                          <p:attrName>style.opacity</p:attrName>
                                        </p:attrNameLst>
                                      </p:cBhvr>
                                      <p:to>
                                        <p:strVal val="0.5"/>
                                      </p:to>
                                    </p:set>
                                    <p:animEffect filter="image" prLst="opacity: 0.5">
                                      <p:cBhvr rctx="IE">
                                        <p:cTn id="9" dur="indefinite"/>
                                        <p:tgtEl>
                                          <p:spTgt spid="251928"/>
                                        </p:tgtEl>
                                      </p:cBhvr>
                                    </p:animEffect>
                                  </p:childTnLst>
                                </p:cTn>
                              </p:par>
                              <p:par>
                                <p:cTn id="10" presetID="9" presetClass="emph" presetSubtype="0" nodeType="withEffect">
                                  <p:stCondLst>
                                    <p:cond delay="0"/>
                                  </p:stCondLst>
                                  <p:childTnLst>
                                    <p:set>
                                      <p:cBhvr rctx="PPT">
                                        <p:cTn id="11" dur="indefinite"/>
                                        <p:tgtEl>
                                          <p:spTgt spid="251929"/>
                                        </p:tgtEl>
                                        <p:attrNameLst>
                                          <p:attrName>style.opacity</p:attrName>
                                        </p:attrNameLst>
                                      </p:cBhvr>
                                      <p:to>
                                        <p:strVal val="0.5"/>
                                      </p:to>
                                    </p:set>
                                    <p:animEffect filter="image" prLst="opacity: 0.5">
                                      <p:cBhvr rctx="IE">
                                        <p:cTn id="12" dur="indefinite"/>
                                        <p:tgtEl>
                                          <p:spTgt spid="251929"/>
                                        </p:tgtEl>
                                      </p:cBhvr>
                                    </p:animEffect>
                                  </p:childTnLst>
                                </p:cTn>
                              </p:par>
                              <p:par>
                                <p:cTn id="13" presetID="9" presetClass="emph" presetSubtype="0" nodeType="withEffect">
                                  <p:stCondLst>
                                    <p:cond delay="0"/>
                                  </p:stCondLst>
                                  <p:childTnLst>
                                    <p:set>
                                      <p:cBhvr rctx="PPT">
                                        <p:cTn id="14" dur="indefinite"/>
                                        <p:tgtEl>
                                          <p:spTgt spid="251926"/>
                                        </p:tgtEl>
                                        <p:attrNameLst>
                                          <p:attrName>style.opacity</p:attrName>
                                        </p:attrNameLst>
                                      </p:cBhvr>
                                      <p:to>
                                        <p:strVal val="0.5"/>
                                      </p:to>
                                    </p:set>
                                    <p:animEffect filter="image" prLst="opacity: 0.5">
                                      <p:cBhvr rctx="IE">
                                        <p:cTn id="15" dur="indefinite"/>
                                        <p:tgtEl>
                                          <p:spTgt spid="251926"/>
                                        </p:tgtEl>
                                      </p:cBhvr>
                                    </p:animEffect>
                                  </p:childTnLst>
                                </p:cTn>
                              </p:par>
                              <p:par>
                                <p:cTn id="16" presetID="9" presetClass="emph" presetSubtype="0" grpId="0" nodeType="withEffect">
                                  <p:stCondLst>
                                    <p:cond delay="0"/>
                                  </p:stCondLst>
                                  <p:childTnLst>
                                    <p:set>
                                      <p:cBhvr rctx="PPT">
                                        <p:cTn id="17" dur="indefinite"/>
                                        <p:tgtEl>
                                          <p:spTgt spid="251906"/>
                                        </p:tgtEl>
                                        <p:attrNameLst>
                                          <p:attrName>style.opacity</p:attrName>
                                        </p:attrNameLst>
                                      </p:cBhvr>
                                      <p:to>
                                        <p:strVal val="0.5"/>
                                      </p:to>
                                    </p:set>
                                    <p:animEffect filter="image" prLst="opacity: 0.5">
                                      <p:cBhvr rctx="IE">
                                        <p:cTn id="18" dur="indefinite"/>
                                        <p:tgtEl>
                                          <p:spTgt spid="251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IIS Process Model</a:t>
            </a:r>
            <a:endParaRPr lang="en-US" sz="2941" dirty="0">
              <a:solidFill>
                <a:schemeClr val="accent3"/>
              </a:solidFill>
            </a:endParaRPr>
          </a:p>
        </p:txBody>
      </p:sp>
      <p:sp>
        <p:nvSpPr>
          <p:cNvPr id="7" name="Line 3"/>
          <p:cNvSpPr>
            <a:spLocks noChangeShapeType="1"/>
          </p:cNvSpPr>
          <p:nvPr/>
        </p:nvSpPr>
        <p:spPr bwMode="auto">
          <a:xfrm>
            <a:off x="2622355" y="4549532"/>
            <a:ext cx="7003319" cy="857"/>
          </a:xfrm>
          <a:prstGeom prst="line">
            <a:avLst/>
          </a:prstGeom>
          <a:noFill/>
          <a:ln w="38100" cap="flat" cmpd="sng" algn="ctr">
            <a:solidFill>
              <a:srgbClr val="A72528"/>
            </a:solidFill>
            <a:prstDash val="solid"/>
            <a:headEnd/>
            <a:tailEnd/>
          </a:ln>
          <a:effectLst>
            <a:outerShdw blurRad="40000" dist="23000" dir="5400000" rotWithShape="0">
              <a:srgbClr val="000000">
                <a:alpha val="35000"/>
              </a:srgbClr>
            </a:outerShdw>
          </a:effectLst>
        </p:spPr>
        <p:txBody>
          <a:bodyPr/>
          <a:lstStyle/>
          <a:p>
            <a:pPr defTabSz="672263">
              <a:defRPr/>
            </a:pPr>
            <a:endParaRPr lang="en-US" sz="1800" kern="0" dirty="0">
              <a:solidFill>
                <a:srgbClr val="FFFFFF"/>
              </a:solidFill>
              <a:latin typeface="+mn-lt"/>
            </a:endParaRPr>
          </a:p>
        </p:txBody>
      </p:sp>
      <p:grpSp>
        <p:nvGrpSpPr>
          <p:cNvPr id="8" name="Group 7"/>
          <p:cNvGrpSpPr/>
          <p:nvPr/>
        </p:nvGrpSpPr>
        <p:grpSpPr>
          <a:xfrm>
            <a:off x="6005227" y="2990614"/>
            <a:ext cx="1031072" cy="1227500"/>
            <a:chOff x="6747852" y="1657350"/>
            <a:chExt cx="1102696" cy="1832153"/>
          </a:xfrm>
        </p:grpSpPr>
        <p:sp>
          <p:nvSpPr>
            <p:cNvPr id="9" name="AutoShape 4"/>
            <p:cNvSpPr>
              <a:spLocks noChangeArrowheads="1"/>
            </p:cNvSpPr>
            <p:nvPr/>
          </p:nvSpPr>
          <p:spPr bwMode="auto">
            <a:xfrm>
              <a:off x="6747852" y="1657350"/>
              <a:ext cx="1102696" cy="1832153"/>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Svchost.exe</a:t>
              </a:r>
            </a:p>
          </p:txBody>
        </p:sp>
        <p:sp>
          <p:nvSpPr>
            <p:cNvPr id="10" name="AutoShape 6"/>
            <p:cNvSpPr>
              <a:spLocks noChangeArrowheads="1"/>
            </p:cNvSpPr>
            <p:nvPr/>
          </p:nvSpPr>
          <p:spPr bwMode="auto">
            <a:xfrm>
              <a:off x="6813625" y="2703202"/>
              <a:ext cx="1011703" cy="634517"/>
            </a:xfrm>
            <a:prstGeom prst="roundRect">
              <a:avLst>
                <a:gd name="adj" fmla="val 8333"/>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WWW Publishing</a:t>
              </a:r>
            </a:p>
            <a:p>
              <a:pPr algn="ctr" defTabSz="672263">
                <a:defRPr/>
              </a:pPr>
              <a:r>
                <a:rPr lang="en-US" sz="882" kern="0" dirty="0">
                  <a:solidFill>
                    <a:srgbClr val="FFFFFF"/>
                  </a:solidFill>
                  <a:latin typeface="+mn-lt"/>
                  <a:cs typeface="Arial" charset="0"/>
                </a:rPr>
                <a:t>Service (w3svc)</a:t>
              </a:r>
            </a:p>
          </p:txBody>
        </p:sp>
      </p:grpSp>
      <p:sp>
        <p:nvSpPr>
          <p:cNvPr id="11" name="AutoShape 15"/>
          <p:cNvSpPr>
            <a:spLocks noChangeArrowheads="1"/>
          </p:cNvSpPr>
          <p:nvPr/>
        </p:nvSpPr>
        <p:spPr bwMode="auto">
          <a:xfrm>
            <a:off x="5983948" y="4267842"/>
            <a:ext cx="3602713" cy="206598"/>
          </a:xfrm>
          <a:prstGeom prst="roundRect">
            <a:avLst>
              <a:gd name="adj" fmla="val 16667"/>
            </a:avLst>
          </a:prstGeom>
          <a:gradFill>
            <a:gsLst>
              <a:gs pos="0">
                <a:srgbClr val="969696">
                  <a:shade val="51000"/>
                  <a:satMod val="130000"/>
                  <a:lumMod val="45000"/>
                </a:srgbClr>
              </a:gs>
              <a:gs pos="80000">
                <a:srgbClr val="969696">
                  <a:shade val="93000"/>
                  <a:satMod val="130000"/>
                </a:srgbClr>
              </a:gs>
              <a:gs pos="100000">
                <a:srgbClr val="969696">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HTTPAPI</a:t>
            </a:r>
          </a:p>
        </p:txBody>
      </p:sp>
      <p:sp>
        <p:nvSpPr>
          <p:cNvPr id="12" name="Text Box 16"/>
          <p:cNvSpPr txBox="1">
            <a:spLocks noChangeArrowheads="1"/>
          </p:cNvSpPr>
          <p:nvPr/>
        </p:nvSpPr>
        <p:spPr bwMode="auto">
          <a:xfrm>
            <a:off x="8535678" y="2939626"/>
            <a:ext cx="1017348" cy="336631"/>
          </a:xfrm>
          <a:prstGeom prst="rect">
            <a:avLst/>
          </a:prstGeom>
          <a:noFill/>
          <a:ln w="9525">
            <a:noFill/>
            <a:miter lim="800000"/>
            <a:headEnd/>
            <a:tailEnd/>
          </a:ln>
          <a:effectLst/>
        </p:spPr>
        <p:txBody>
          <a:bodyPr wrap="square">
            <a:spAutoFit/>
          </a:bodyPr>
          <a:lstStyle/>
          <a:p>
            <a:pPr algn="ctr" defTabSz="672263"/>
            <a:r>
              <a:rPr lang="en-US" sz="882" dirty="0">
                <a:solidFill>
                  <a:srgbClr val="000000"/>
                </a:solidFill>
                <a:latin typeface="+mn-lt"/>
                <a:cs typeface="Arial" charset="0"/>
              </a:rPr>
              <a:t>Web garden</a:t>
            </a:r>
            <a:br>
              <a:rPr lang="en-US" sz="882" dirty="0">
                <a:solidFill>
                  <a:srgbClr val="000000"/>
                </a:solidFill>
                <a:latin typeface="+mn-lt"/>
                <a:cs typeface="Arial" charset="0"/>
              </a:rPr>
            </a:br>
            <a:r>
              <a:rPr lang="en-US" sz="882" dirty="0">
                <a:solidFill>
                  <a:srgbClr val="000000"/>
                </a:solidFill>
                <a:latin typeface="+mn-lt"/>
                <a:cs typeface="Arial" charset="0"/>
              </a:rPr>
              <a:t>(n * w3wp.exe)</a:t>
            </a:r>
          </a:p>
        </p:txBody>
      </p:sp>
      <p:sp>
        <p:nvSpPr>
          <p:cNvPr id="13" name="AutoShape 39"/>
          <p:cNvSpPr>
            <a:spLocks noChangeArrowheads="1"/>
          </p:cNvSpPr>
          <p:nvPr/>
        </p:nvSpPr>
        <p:spPr bwMode="auto">
          <a:xfrm>
            <a:off x="3022104" y="4263460"/>
            <a:ext cx="2858283" cy="210981"/>
          </a:xfrm>
          <a:prstGeom prst="roundRect">
            <a:avLst>
              <a:gd name="adj" fmla="val 16667"/>
            </a:avLst>
          </a:prstGeom>
          <a:gradFill>
            <a:gsLst>
              <a:gs pos="0">
                <a:srgbClr val="969696">
                  <a:shade val="51000"/>
                  <a:satMod val="130000"/>
                  <a:lumMod val="45000"/>
                </a:srgbClr>
              </a:gs>
              <a:gs pos="80000">
                <a:srgbClr val="969696">
                  <a:shade val="93000"/>
                  <a:satMod val="130000"/>
                </a:srgbClr>
              </a:gs>
              <a:gs pos="100000">
                <a:srgbClr val="969696">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Winsock</a:t>
            </a:r>
          </a:p>
        </p:txBody>
      </p:sp>
      <p:sp>
        <p:nvSpPr>
          <p:cNvPr id="14" name="AutoShape 40"/>
          <p:cNvSpPr>
            <a:spLocks noChangeArrowheads="1"/>
          </p:cNvSpPr>
          <p:nvPr/>
        </p:nvSpPr>
        <p:spPr bwMode="auto">
          <a:xfrm>
            <a:off x="3022105" y="4982942"/>
            <a:ext cx="6564557" cy="280133"/>
          </a:xfrm>
          <a:prstGeom prst="roundRect">
            <a:avLst>
              <a:gd name="adj" fmla="val 16667"/>
            </a:avLst>
          </a:prstGeom>
          <a:gradFill>
            <a:gsLst>
              <a:gs pos="0">
                <a:srgbClr val="969696">
                  <a:shade val="51000"/>
                  <a:satMod val="130000"/>
                  <a:lumMod val="45000"/>
                </a:srgbClr>
              </a:gs>
              <a:gs pos="80000">
                <a:srgbClr val="969696">
                  <a:shade val="93000"/>
                  <a:satMod val="130000"/>
                </a:srgbClr>
              </a:gs>
              <a:gs pos="100000">
                <a:srgbClr val="969696">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TCPIP.SYS</a:t>
            </a:r>
          </a:p>
        </p:txBody>
      </p:sp>
      <p:sp>
        <p:nvSpPr>
          <p:cNvPr id="15" name="AutoShape 41"/>
          <p:cNvSpPr>
            <a:spLocks noChangeArrowheads="1"/>
          </p:cNvSpPr>
          <p:nvPr>
            <p:custDataLst>
              <p:tags r:id="rId1"/>
            </p:custDataLst>
          </p:nvPr>
        </p:nvSpPr>
        <p:spPr bwMode="auto">
          <a:xfrm>
            <a:off x="5996428" y="4617017"/>
            <a:ext cx="3590232" cy="280133"/>
          </a:xfrm>
          <a:prstGeom prst="roundRect">
            <a:avLst>
              <a:gd name="adj" fmla="val 24583"/>
            </a:avLst>
          </a:prstGeom>
          <a:solidFill>
            <a:srgbClr val="0072C6"/>
          </a:solidFill>
          <a:ln w="9525">
            <a:noFill/>
            <a:round/>
            <a:headEnd/>
            <a:tailEnd/>
          </a:ln>
          <a:effectLst/>
          <a:extLst>
            <a:ext uri="{91240B29-F687-4F45-9708-019B960494DF}">
              <a14:hiddenLine xmlns:a14="http://schemas.microsoft.com/office/drawing/2010/main" w="9525">
                <a:solidFill>
                  <a:srgbClr val="283A4E"/>
                </a:solidFill>
                <a:round/>
                <a:headEnd/>
                <a:tailEnd/>
              </a14:hiddenLine>
            </a:ext>
          </a:extLst>
        </p:spPr>
        <p:txBody>
          <a:bodyPr wrap="none" anchor="ctr"/>
          <a:lstStyle/>
          <a:p>
            <a:pPr algn="ctr" defTabSz="672263">
              <a:defRPr/>
            </a:pPr>
            <a:r>
              <a:rPr lang="en-US" sz="882" kern="0" dirty="0">
                <a:solidFill>
                  <a:srgbClr val="FFFFFF"/>
                </a:solidFill>
                <a:latin typeface="+mn-lt"/>
                <a:cs typeface="Arial" charset="0"/>
              </a:rPr>
              <a:t>HTTP.SYS</a:t>
            </a:r>
          </a:p>
        </p:txBody>
      </p:sp>
      <p:sp>
        <p:nvSpPr>
          <p:cNvPr id="16" name="TextBox 15"/>
          <p:cNvSpPr txBox="1"/>
          <p:nvPr/>
        </p:nvSpPr>
        <p:spPr>
          <a:xfrm>
            <a:off x="7165539" y="3011974"/>
            <a:ext cx="1240899" cy="336631"/>
          </a:xfrm>
          <a:prstGeom prst="rect">
            <a:avLst/>
          </a:prstGeom>
          <a:noFill/>
        </p:spPr>
        <p:txBody>
          <a:bodyPr wrap="square" rtlCol="0">
            <a:spAutoFit/>
          </a:bodyPr>
          <a:lstStyle/>
          <a:p>
            <a:pPr algn="ctr" defTabSz="672263">
              <a:defRPr/>
            </a:pPr>
            <a:r>
              <a:rPr lang="en-US" sz="882" kern="0" dirty="0">
                <a:solidFill>
                  <a:srgbClr val="000000"/>
                </a:solidFill>
                <a:latin typeface="+mn-lt"/>
              </a:rPr>
              <a:t>Application Pool (w3wp.exe)</a:t>
            </a:r>
          </a:p>
        </p:txBody>
      </p:sp>
      <p:sp>
        <p:nvSpPr>
          <p:cNvPr id="17" name="Text Box 16"/>
          <p:cNvSpPr txBox="1">
            <a:spLocks noChangeArrowheads="1"/>
          </p:cNvSpPr>
          <p:nvPr/>
        </p:nvSpPr>
        <p:spPr bwMode="auto">
          <a:xfrm>
            <a:off x="2510300" y="4325426"/>
            <a:ext cx="614762" cy="204415"/>
          </a:xfrm>
          <a:prstGeom prst="rect">
            <a:avLst/>
          </a:prstGeom>
          <a:noFill/>
          <a:ln w="9525">
            <a:noFill/>
            <a:miter lim="800000"/>
            <a:headEnd/>
            <a:tailEnd/>
          </a:ln>
          <a:effectLst/>
        </p:spPr>
        <p:txBody>
          <a:bodyPr wrap="square">
            <a:spAutoFit/>
          </a:bodyPr>
          <a:lstStyle/>
          <a:p>
            <a:pPr defTabSz="672263"/>
            <a:r>
              <a:rPr lang="en-US" sz="809" dirty="0">
                <a:solidFill>
                  <a:srgbClr val="000000"/>
                </a:solidFill>
                <a:latin typeface="+mn-lt"/>
                <a:cs typeface="Arial" charset="0"/>
              </a:rPr>
              <a:t>User</a:t>
            </a:r>
          </a:p>
        </p:txBody>
      </p:sp>
      <p:sp>
        <p:nvSpPr>
          <p:cNvPr id="18" name="Text Box 16"/>
          <p:cNvSpPr txBox="1">
            <a:spLocks noChangeArrowheads="1"/>
          </p:cNvSpPr>
          <p:nvPr/>
        </p:nvSpPr>
        <p:spPr bwMode="auto">
          <a:xfrm>
            <a:off x="2510302" y="4605560"/>
            <a:ext cx="1512717" cy="204415"/>
          </a:xfrm>
          <a:prstGeom prst="rect">
            <a:avLst/>
          </a:prstGeom>
          <a:noFill/>
          <a:ln w="9525">
            <a:noFill/>
            <a:miter lim="800000"/>
            <a:headEnd/>
            <a:tailEnd/>
          </a:ln>
          <a:effectLst/>
        </p:spPr>
        <p:txBody>
          <a:bodyPr wrap="square">
            <a:spAutoFit/>
          </a:bodyPr>
          <a:lstStyle/>
          <a:p>
            <a:pPr defTabSz="672263"/>
            <a:r>
              <a:rPr lang="en-US" sz="809" dirty="0">
                <a:solidFill>
                  <a:srgbClr val="000000"/>
                </a:solidFill>
                <a:latin typeface="+mn-lt"/>
                <a:cs typeface="Arial" charset="0"/>
              </a:rPr>
              <a:t>Kernel</a:t>
            </a:r>
          </a:p>
        </p:txBody>
      </p:sp>
      <p:grpSp>
        <p:nvGrpSpPr>
          <p:cNvPr id="19" name="Group 18"/>
          <p:cNvGrpSpPr/>
          <p:nvPr/>
        </p:nvGrpSpPr>
        <p:grpSpPr>
          <a:xfrm>
            <a:off x="8486138" y="3246770"/>
            <a:ext cx="1100522" cy="929220"/>
            <a:chOff x="7412487" y="2366167"/>
            <a:chExt cx="1295053" cy="1061444"/>
          </a:xfrm>
        </p:grpSpPr>
        <p:grpSp>
          <p:nvGrpSpPr>
            <p:cNvPr id="20" name="Group 19"/>
            <p:cNvGrpSpPr/>
            <p:nvPr/>
          </p:nvGrpSpPr>
          <p:grpSpPr>
            <a:xfrm>
              <a:off x="7488268" y="2366167"/>
              <a:ext cx="1219272" cy="990600"/>
              <a:chOff x="4952999" y="1981200"/>
              <a:chExt cx="1600201" cy="990600"/>
            </a:xfrm>
          </p:grpSpPr>
          <p:sp>
            <p:nvSpPr>
              <p:cNvPr id="29" name="AutoShape 35"/>
              <p:cNvSpPr>
                <a:spLocks noChangeArrowheads="1"/>
              </p:cNvSpPr>
              <p:nvPr/>
            </p:nvSpPr>
            <p:spPr bwMode="auto">
              <a:xfrm>
                <a:off x="4952999" y="1981200"/>
                <a:ext cx="1600201" cy="990600"/>
              </a:xfrm>
              <a:prstGeom prst="roundRect">
                <a:avLst>
                  <a:gd name="adj" fmla="val 9722"/>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lstStyle/>
              <a:p>
                <a:pPr algn="ctr" defTabSz="672263">
                  <a:defRPr/>
                </a:pPr>
                <a:r>
                  <a:rPr lang="en-US" sz="735" kern="0" dirty="0">
                    <a:solidFill>
                      <a:srgbClr val="FFFFFF"/>
                    </a:solidFill>
                    <a:latin typeface="+mn-lt"/>
                    <a:cs typeface="Arial" charset="0"/>
                  </a:rPr>
                  <a:t>Worker Process</a:t>
                </a:r>
              </a:p>
            </p:txBody>
          </p:sp>
          <p:sp>
            <p:nvSpPr>
              <p:cNvPr id="30" name="AutoShape 36"/>
              <p:cNvSpPr>
                <a:spLocks noChangeArrowheads="1"/>
              </p:cNvSpPr>
              <p:nvPr/>
            </p:nvSpPr>
            <p:spPr bwMode="auto">
              <a:xfrm>
                <a:off x="5091642" y="2466975"/>
                <a:ext cx="1340267" cy="223838"/>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735" kern="0" dirty="0">
                    <a:solidFill>
                      <a:srgbClr val="000000"/>
                    </a:solidFill>
                    <a:latin typeface="+mn-lt"/>
                    <a:cs typeface="Arial" charset="0"/>
                  </a:rPr>
                  <a:t>ISAPI Extensions</a:t>
                </a:r>
              </a:p>
            </p:txBody>
          </p:sp>
          <p:sp>
            <p:nvSpPr>
              <p:cNvPr id="31" name="AutoShape 37"/>
              <p:cNvSpPr>
                <a:spLocks noChangeArrowheads="1"/>
              </p:cNvSpPr>
              <p:nvPr/>
            </p:nvSpPr>
            <p:spPr bwMode="auto">
              <a:xfrm>
                <a:off x="5091642" y="2724150"/>
                <a:ext cx="1340267" cy="230188"/>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735" kern="0" dirty="0">
                    <a:solidFill>
                      <a:srgbClr val="000000"/>
                    </a:solidFill>
                    <a:latin typeface="+mn-lt"/>
                    <a:cs typeface="Arial" charset="0"/>
                  </a:rPr>
                  <a:t>ISAPI Filters</a:t>
                </a:r>
              </a:p>
            </p:txBody>
          </p:sp>
        </p:grpSp>
        <p:grpSp>
          <p:nvGrpSpPr>
            <p:cNvPr id="21" name="Group 20"/>
            <p:cNvGrpSpPr/>
            <p:nvPr/>
          </p:nvGrpSpPr>
          <p:grpSpPr>
            <a:xfrm>
              <a:off x="7412487" y="2437011"/>
              <a:ext cx="1219272" cy="990600"/>
              <a:chOff x="4974759" y="1981200"/>
              <a:chExt cx="1600201" cy="990600"/>
            </a:xfrm>
          </p:grpSpPr>
          <p:sp>
            <p:nvSpPr>
              <p:cNvPr id="26" name="AutoShape 35"/>
              <p:cNvSpPr>
                <a:spLocks noChangeArrowheads="1"/>
              </p:cNvSpPr>
              <p:nvPr/>
            </p:nvSpPr>
            <p:spPr bwMode="auto">
              <a:xfrm>
                <a:off x="4974759" y="1981200"/>
                <a:ext cx="1600201" cy="990600"/>
              </a:xfrm>
              <a:prstGeom prst="roundRect">
                <a:avLst>
                  <a:gd name="adj" fmla="val 9722"/>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lstStyle/>
              <a:p>
                <a:pPr algn="ctr" defTabSz="672263">
                  <a:defRPr/>
                </a:pPr>
                <a:r>
                  <a:rPr lang="en-US" sz="735" kern="0" dirty="0">
                    <a:solidFill>
                      <a:srgbClr val="FFFFFF"/>
                    </a:solidFill>
                    <a:latin typeface="+mn-lt"/>
                    <a:cs typeface="Arial" charset="0"/>
                  </a:rPr>
                  <a:t>Worker Process</a:t>
                </a:r>
              </a:p>
            </p:txBody>
          </p:sp>
          <p:sp>
            <p:nvSpPr>
              <p:cNvPr id="27" name="AutoShape 36"/>
              <p:cNvSpPr>
                <a:spLocks noChangeArrowheads="1"/>
              </p:cNvSpPr>
              <p:nvPr/>
            </p:nvSpPr>
            <p:spPr bwMode="auto">
              <a:xfrm>
                <a:off x="5091642" y="2466975"/>
                <a:ext cx="1340267" cy="223838"/>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735" kern="0" dirty="0">
                    <a:solidFill>
                      <a:srgbClr val="000000"/>
                    </a:solidFill>
                    <a:latin typeface="+mn-lt"/>
                    <a:cs typeface="Arial" charset="0"/>
                  </a:rPr>
                  <a:t>ISAPI Extensions</a:t>
                </a:r>
              </a:p>
            </p:txBody>
          </p:sp>
          <p:sp>
            <p:nvSpPr>
              <p:cNvPr id="28" name="AutoShape 37"/>
              <p:cNvSpPr>
                <a:spLocks noChangeArrowheads="1"/>
              </p:cNvSpPr>
              <p:nvPr/>
            </p:nvSpPr>
            <p:spPr bwMode="auto">
              <a:xfrm>
                <a:off x="5091642" y="2724150"/>
                <a:ext cx="1340267" cy="230188"/>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735" kern="0" dirty="0">
                    <a:solidFill>
                      <a:srgbClr val="000000"/>
                    </a:solidFill>
                    <a:latin typeface="+mn-lt"/>
                    <a:cs typeface="Arial" charset="0"/>
                  </a:rPr>
                  <a:t>ISAPI Filters</a:t>
                </a:r>
              </a:p>
            </p:txBody>
          </p:sp>
        </p:grpSp>
      </p:grpSp>
      <p:sp>
        <p:nvSpPr>
          <p:cNvPr id="32" name="AutoShape 6"/>
          <p:cNvSpPr>
            <a:spLocks noChangeArrowheads="1"/>
          </p:cNvSpPr>
          <p:nvPr/>
        </p:nvSpPr>
        <p:spPr bwMode="auto">
          <a:xfrm>
            <a:off x="6066729" y="3193033"/>
            <a:ext cx="945989" cy="425111"/>
          </a:xfrm>
          <a:prstGeom prst="roundRect">
            <a:avLst>
              <a:gd name="adj" fmla="val 8333"/>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Windows Process</a:t>
            </a:r>
          </a:p>
          <a:p>
            <a:pPr algn="ctr" defTabSz="672263">
              <a:defRPr/>
            </a:pPr>
            <a:r>
              <a:rPr lang="en-US" sz="882" kern="0" dirty="0">
                <a:solidFill>
                  <a:srgbClr val="FFFFFF"/>
                </a:solidFill>
                <a:latin typeface="+mn-lt"/>
                <a:cs typeface="Arial" charset="0"/>
              </a:rPr>
              <a:t>Activation Service</a:t>
            </a:r>
          </a:p>
          <a:p>
            <a:pPr algn="ctr" defTabSz="672263">
              <a:defRPr/>
            </a:pPr>
            <a:r>
              <a:rPr lang="en-US" sz="882" kern="0" dirty="0">
                <a:solidFill>
                  <a:srgbClr val="FFFFFF"/>
                </a:solidFill>
                <a:latin typeface="+mn-lt"/>
                <a:cs typeface="Arial" charset="0"/>
              </a:rPr>
              <a:t>(WAS)</a:t>
            </a:r>
          </a:p>
        </p:txBody>
      </p:sp>
      <p:grpSp>
        <p:nvGrpSpPr>
          <p:cNvPr id="33" name="Group 32"/>
          <p:cNvGrpSpPr/>
          <p:nvPr/>
        </p:nvGrpSpPr>
        <p:grpSpPr>
          <a:xfrm>
            <a:off x="7291211" y="3368110"/>
            <a:ext cx="1033351" cy="845746"/>
            <a:chOff x="4953000" y="1960950"/>
            <a:chExt cx="1600201" cy="1030080"/>
          </a:xfrm>
        </p:grpSpPr>
        <p:sp>
          <p:nvSpPr>
            <p:cNvPr id="34" name="AutoShape 35"/>
            <p:cNvSpPr>
              <a:spLocks noChangeArrowheads="1"/>
            </p:cNvSpPr>
            <p:nvPr/>
          </p:nvSpPr>
          <p:spPr bwMode="auto">
            <a:xfrm>
              <a:off x="4953000" y="1960950"/>
              <a:ext cx="1600201" cy="1030080"/>
            </a:xfrm>
            <a:prstGeom prst="roundRect">
              <a:avLst>
                <a:gd name="adj" fmla="val 9722"/>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lstStyle/>
            <a:p>
              <a:pPr algn="ctr" defTabSz="672263">
                <a:defRPr/>
              </a:pPr>
              <a:r>
                <a:rPr lang="en-US" sz="882" kern="0" dirty="0">
                  <a:solidFill>
                    <a:srgbClr val="FFFFFF"/>
                  </a:solidFill>
                  <a:latin typeface="+mn-lt"/>
                  <a:cs typeface="Arial" charset="0"/>
                </a:rPr>
                <a:t>Worker Process</a:t>
              </a:r>
            </a:p>
          </p:txBody>
        </p:sp>
        <p:sp>
          <p:nvSpPr>
            <p:cNvPr id="35" name="AutoShape 36"/>
            <p:cNvSpPr>
              <a:spLocks noChangeArrowheads="1"/>
            </p:cNvSpPr>
            <p:nvPr/>
          </p:nvSpPr>
          <p:spPr bwMode="auto">
            <a:xfrm>
              <a:off x="5091642" y="2482304"/>
              <a:ext cx="1340266" cy="239379"/>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882" kern="0" dirty="0">
                  <a:solidFill>
                    <a:srgbClr val="000000"/>
                  </a:solidFill>
                  <a:latin typeface="+mn-lt"/>
                  <a:cs typeface="Arial" charset="0"/>
                </a:rPr>
                <a:t>ISAPI Extensions</a:t>
              </a:r>
            </a:p>
          </p:txBody>
        </p:sp>
        <p:sp>
          <p:nvSpPr>
            <p:cNvPr id="36" name="AutoShape 37"/>
            <p:cNvSpPr>
              <a:spLocks noChangeArrowheads="1"/>
            </p:cNvSpPr>
            <p:nvPr/>
          </p:nvSpPr>
          <p:spPr bwMode="auto">
            <a:xfrm>
              <a:off x="5091642" y="2747970"/>
              <a:ext cx="1340266" cy="196941"/>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882" kern="0" dirty="0">
                  <a:solidFill>
                    <a:srgbClr val="000000"/>
                  </a:solidFill>
                  <a:latin typeface="+mn-lt"/>
                  <a:cs typeface="Arial" charset="0"/>
                </a:rPr>
                <a:t>ISAPI Filters</a:t>
              </a:r>
            </a:p>
          </p:txBody>
        </p:sp>
        <p:sp>
          <p:nvSpPr>
            <p:cNvPr id="37" name="AutoShape 29"/>
            <p:cNvSpPr>
              <a:spLocks noChangeArrowheads="1"/>
            </p:cNvSpPr>
            <p:nvPr/>
          </p:nvSpPr>
          <p:spPr bwMode="auto">
            <a:xfrm>
              <a:off x="5091642" y="2198130"/>
              <a:ext cx="1341290" cy="266609"/>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defTabSz="672263">
                <a:spcBef>
                  <a:spcPct val="20000"/>
                </a:spcBef>
                <a:buSzPct val="90000"/>
                <a:defRPr/>
              </a:pPr>
              <a:r>
                <a:rPr lang="en-US" sz="882" kern="0" dirty="0">
                  <a:solidFill>
                    <a:srgbClr val="000000"/>
                  </a:solidFill>
                  <a:latin typeface="+mn-lt"/>
                  <a:cs typeface="Arial" charset="0"/>
                </a:rPr>
                <a:t>Managed Mods</a:t>
              </a:r>
            </a:p>
          </p:txBody>
        </p:sp>
      </p:grpSp>
      <p:grpSp>
        <p:nvGrpSpPr>
          <p:cNvPr id="38" name="Group 37"/>
          <p:cNvGrpSpPr/>
          <p:nvPr/>
        </p:nvGrpSpPr>
        <p:grpSpPr>
          <a:xfrm>
            <a:off x="8421741" y="3371063"/>
            <a:ext cx="1020454" cy="837459"/>
            <a:chOff x="4752708" y="1812433"/>
            <a:chExt cx="1779508" cy="1139002"/>
          </a:xfrm>
        </p:grpSpPr>
        <p:sp>
          <p:nvSpPr>
            <p:cNvPr id="39" name="AutoShape 35"/>
            <p:cNvSpPr>
              <a:spLocks noChangeArrowheads="1"/>
            </p:cNvSpPr>
            <p:nvPr/>
          </p:nvSpPr>
          <p:spPr bwMode="auto">
            <a:xfrm>
              <a:off x="4752708" y="1812433"/>
              <a:ext cx="1779508" cy="1139002"/>
            </a:xfrm>
            <a:prstGeom prst="roundRect">
              <a:avLst>
                <a:gd name="adj" fmla="val 9722"/>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lstStyle/>
            <a:p>
              <a:pPr algn="ctr" defTabSz="672263">
                <a:defRPr/>
              </a:pPr>
              <a:r>
                <a:rPr lang="en-US" sz="882" kern="0" dirty="0">
                  <a:solidFill>
                    <a:srgbClr val="FFFFFF"/>
                  </a:solidFill>
                  <a:latin typeface="+mn-lt"/>
                  <a:cs typeface="Arial" charset="0"/>
                </a:rPr>
                <a:t>Worker Process</a:t>
              </a:r>
            </a:p>
          </p:txBody>
        </p:sp>
        <p:sp>
          <p:nvSpPr>
            <p:cNvPr id="40" name="AutoShape 36"/>
            <p:cNvSpPr>
              <a:spLocks noChangeArrowheads="1"/>
            </p:cNvSpPr>
            <p:nvPr/>
          </p:nvSpPr>
          <p:spPr bwMode="auto">
            <a:xfrm>
              <a:off x="4857359" y="2390605"/>
              <a:ext cx="1574549" cy="267312"/>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882" kern="0" dirty="0">
                  <a:solidFill>
                    <a:srgbClr val="000000"/>
                  </a:solidFill>
                  <a:latin typeface="+mn-lt"/>
                  <a:cs typeface="Arial" charset="0"/>
                </a:rPr>
                <a:t>ISAPI Extensions</a:t>
              </a:r>
            </a:p>
          </p:txBody>
        </p:sp>
        <p:sp>
          <p:nvSpPr>
            <p:cNvPr id="41" name="AutoShape 37"/>
            <p:cNvSpPr>
              <a:spLocks noChangeArrowheads="1"/>
            </p:cNvSpPr>
            <p:nvPr/>
          </p:nvSpPr>
          <p:spPr bwMode="auto">
            <a:xfrm>
              <a:off x="4857359" y="2687270"/>
              <a:ext cx="1574551" cy="232007"/>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882" kern="0" dirty="0">
                  <a:solidFill>
                    <a:srgbClr val="000000"/>
                  </a:solidFill>
                  <a:latin typeface="+mn-lt"/>
                  <a:cs typeface="Arial" charset="0"/>
                </a:rPr>
                <a:t>ISAPI Filters</a:t>
              </a:r>
            </a:p>
          </p:txBody>
        </p:sp>
        <p:sp>
          <p:nvSpPr>
            <p:cNvPr id="42" name="AutoShape 29"/>
            <p:cNvSpPr>
              <a:spLocks noChangeArrowheads="1"/>
            </p:cNvSpPr>
            <p:nvPr/>
          </p:nvSpPr>
          <p:spPr bwMode="auto">
            <a:xfrm>
              <a:off x="4857359" y="2073273"/>
              <a:ext cx="1574549" cy="297718"/>
            </a:xfrm>
            <a:prstGeom prst="roundRect">
              <a:avLst>
                <a:gd name="adj" fmla="val 16667"/>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defTabSz="672263">
                <a:spcBef>
                  <a:spcPct val="20000"/>
                </a:spcBef>
                <a:buSzPct val="90000"/>
                <a:defRPr/>
              </a:pPr>
              <a:r>
                <a:rPr lang="en-US" sz="882" kern="0" dirty="0">
                  <a:solidFill>
                    <a:srgbClr val="000000"/>
                  </a:solidFill>
                  <a:latin typeface="+mn-lt"/>
                  <a:cs typeface="Arial" charset="0"/>
                </a:rPr>
                <a:t>Managed Mods</a:t>
              </a:r>
            </a:p>
          </p:txBody>
        </p:sp>
      </p:grpSp>
      <p:sp>
        <p:nvSpPr>
          <p:cNvPr id="43" name="AutoShape 8"/>
          <p:cNvSpPr txBox="1">
            <a:spLocks noChangeArrowheads="1"/>
          </p:cNvSpPr>
          <p:nvPr/>
        </p:nvSpPr>
        <p:spPr bwMode="auto">
          <a:xfrm>
            <a:off x="7319071" y="1867091"/>
            <a:ext cx="1294332" cy="999918"/>
          </a:xfrm>
          <a:prstGeom prst="can">
            <a:avLst>
              <a:gd name="adj" fmla="val 28924"/>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vert="horz" wrap="square" lIns="0" tIns="0" rIns="0" bIns="0" rtlCol="0" anchorCtr="1">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72263">
              <a:buNone/>
              <a:defRPr/>
            </a:pPr>
            <a:endParaRPr lang="en-US" sz="882" dirty="0">
              <a:solidFill>
                <a:srgbClr val="000000"/>
              </a:solidFill>
              <a:cs typeface="Arial" charset="0"/>
            </a:endParaRPr>
          </a:p>
          <a:p>
            <a:pPr marL="0" indent="0" algn="ctr" defTabSz="672263">
              <a:buNone/>
              <a:defRPr/>
            </a:pPr>
            <a:r>
              <a:rPr lang="en-US" sz="882" dirty="0">
                <a:solidFill>
                  <a:srgbClr val="000000"/>
                </a:solidFill>
                <a:cs typeface="Arial" charset="0"/>
              </a:rPr>
              <a:t>Configuration Store</a:t>
            </a:r>
          </a:p>
          <a:p>
            <a:pPr marL="0" indent="0" algn="ctr" defTabSz="672263">
              <a:buNone/>
              <a:defRPr/>
            </a:pPr>
            <a:r>
              <a:rPr lang="en-US" sz="882" dirty="0">
                <a:solidFill>
                  <a:srgbClr val="000000"/>
                </a:solidFill>
                <a:cs typeface="Arial" charset="0"/>
              </a:rPr>
              <a:t>(</a:t>
            </a:r>
            <a:r>
              <a:rPr lang="en-US" sz="882" dirty="0" err="1">
                <a:solidFill>
                  <a:srgbClr val="000000"/>
                </a:solidFill>
                <a:cs typeface="Arial" charset="0"/>
              </a:rPr>
              <a:t>applicationhost.config</a:t>
            </a:r>
            <a:r>
              <a:rPr lang="en-US" sz="882" dirty="0">
                <a:solidFill>
                  <a:srgbClr val="000000"/>
                </a:solidFill>
                <a:cs typeface="Arial" charset="0"/>
              </a:rPr>
              <a:t>)</a:t>
            </a:r>
          </a:p>
          <a:p>
            <a:pPr marL="0" indent="0" algn="ctr" defTabSz="672263">
              <a:buNone/>
              <a:defRPr/>
            </a:pPr>
            <a:endParaRPr lang="en-US" sz="882" dirty="0">
              <a:solidFill>
                <a:srgbClr val="000000"/>
              </a:solidFill>
              <a:cs typeface="Arial" charset="0"/>
            </a:endParaRPr>
          </a:p>
        </p:txBody>
      </p:sp>
      <p:grpSp>
        <p:nvGrpSpPr>
          <p:cNvPr id="44" name="Group 43"/>
          <p:cNvGrpSpPr/>
          <p:nvPr/>
        </p:nvGrpSpPr>
        <p:grpSpPr>
          <a:xfrm>
            <a:off x="3022105" y="2867008"/>
            <a:ext cx="1506536" cy="1351107"/>
            <a:chOff x="2971800" y="1811497"/>
            <a:chExt cx="1915112" cy="1837599"/>
          </a:xfrm>
        </p:grpSpPr>
        <p:grpSp>
          <p:nvGrpSpPr>
            <p:cNvPr id="45" name="Group 44"/>
            <p:cNvGrpSpPr/>
            <p:nvPr/>
          </p:nvGrpSpPr>
          <p:grpSpPr>
            <a:xfrm>
              <a:off x="2971800" y="1811497"/>
              <a:ext cx="1915112" cy="1837599"/>
              <a:chOff x="2971800" y="1811497"/>
              <a:chExt cx="1915112" cy="1837599"/>
            </a:xfrm>
          </p:grpSpPr>
          <p:grpSp>
            <p:nvGrpSpPr>
              <p:cNvPr id="50" name="Group 49"/>
              <p:cNvGrpSpPr/>
              <p:nvPr/>
            </p:nvGrpSpPr>
            <p:grpSpPr>
              <a:xfrm>
                <a:off x="2971800" y="1811497"/>
                <a:ext cx="1915112" cy="1837599"/>
                <a:chOff x="2038966" y="1743343"/>
                <a:chExt cx="2075834" cy="1903145"/>
              </a:xfrm>
            </p:grpSpPr>
            <p:sp>
              <p:nvSpPr>
                <p:cNvPr id="52" name="AutoShape 5"/>
                <p:cNvSpPr>
                  <a:spLocks noChangeArrowheads="1"/>
                </p:cNvSpPr>
                <p:nvPr/>
              </p:nvSpPr>
              <p:spPr bwMode="auto">
                <a:xfrm>
                  <a:off x="2038966" y="1743343"/>
                  <a:ext cx="2075834" cy="1903145"/>
                </a:xfrm>
                <a:prstGeom prst="roundRect">
                  <a:avLst>
                    <a:gd name="adj" fmla="val 3375"/>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defRPr/>
                  </a:pPr>
                  <a:r>
                    <a:rPr lang="en-US" sz="882" kern="0" dirty="0">
                      <a:solidFill>
                        <a:srgbClr val="000000"/>
                      </a:solidFill>
                      <a:latin typeface="+mn-lt"/>
                      <a:cs typeface="Arial" charset="0"/>
                    </a:rPr>
                    <a:t>Inetinfo.exe</a:t>
                  </a:r>
                </a:p>
              </p:txBody>
            </p:sp>
            <p:sp>
              <p:nvSpPr>
                <p:cNvPr id="53" name="AutoShape 7"/>
                <p:cNvSpPr>
                  <a:spLocks noChangeArrowheads="1"/>
                </p:cNvSpPr>
                <p:nvPr/>
              </p:nvSpPr>
              <p:spPr bwMode="auto">
                <a:xfrm>
                  <a:off x="2133601" y="2078966"/>
                  <a:ext cx="838199" cy="1486848"/>
                </a:xfrm>
                <a:prstGeom prst="roundRect">
                  <a:avLst>
                    <a:gd name="adj" fmla="val 9722"/>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lstStyle/>
                <a:p>
                  <a:pPr algn="ctr" defTabSz="672263">
                    <a:defRPr/>
                  </a:pPr>
                  <a:r>
                    <a:rPr lang="en-US" sz="882" kern="0" dirty="0">
                      <a:solidFill>
                        <a:srgbClr val="FFFFFF"/>
                      </a:solidFill>
                      <a:latin typeface="+mn-lt"/>
                      <a:cs typeface="Arial" charset="0"/>
                    </a:rPr>
                    <a:t>IIS Admin</a:t>
                  </a:r>
                </a:p>
                <a:p>
                  <a:pPr algn="ctr" defTabSz="672263">
                    <a:defRPr/>
                  </a:pPr>
                  <a:r>
                    <a:rPr lang="en-US" sz="882" kern="0" dirty="0">
                      <a:solidFill>
                        <a:srgbClr val="FFFFFF"/>
                      </a:solidFill>
                      <a:latin typeface="+mn-lt"/>
                      <a:cs typeface="Arial" charset="0"/>
                    </a:rPr>
                    <a:t>Service</a:t>
                  </a:r>
                </a:p>
              </p:txBody>
            </p:sp>
            <p:sp>
              <p:nvSpPr>
                <p:cNvPr id="54" name="AutoShape 8"/>
                <p:cNvSpPr>
                  <a:spLocks noChangeArrowheads="1"/>
                </p:cNvSpPr>
                <p:nvPr/>
              </p:nvSpPr>
              <p:spPr bwMode="auto">
                <a:xfrm>
                  <a:off x="2209801" y="2625705"/>
                  <a:ext cx="685800" cy="837872"/>
                </a:xfrm>
                <a:prstGeom prst="can">
                  <a:avLst>
                    <a:gd name="adj" fmla="val 43940"/>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263">
                    <a:spcBef>
                      <a:spcPct val="20000"/>
                    </a:spcBef>
                    <a:buSzPct val="90000"/>
                    <a:defRPr/>
                  </a:pPr>
                  <a:r>
                    <a:rPr lang="en-US" sz="882" kern="0" dirty="0" err="1">
                      <a:solidFill>
                        <a:srgbClr val="000000"/>
                      </a:solidFill>
                      <a:latin typeface="+mn-lt"/>
                      <a:cs typeface="Arial" charset="0"/>
                    </a:rPr>
                    <a:t>metabase</a:t>
                  </a:r>
                  <a:endParaRPr lang="en-US" sz="882" kern="0" dirty="0">
                    <a:solidFill>
                      <a:srgbClr val="000000"/>
                    </a:solidFill>
                    <a:latin typeface="+mn-lt"/>
                    <a:cs typeface="Arial" charset="0"/>
                  </a:endParaRPr>
                </a:p>
                <a:p>
                  <a:pPr algn="ctr" defTabSz="672263">
                    <a:spcBef>
                      <a:spcPct val="20000"/>
                    </a:spcBef>
                    <a:buSzPct val="90000"/>
                    <a:defRPr/>
                  </a:pPr>
                  <a:r>
                    <a:rPr lang="en-US" sz="882" kern="0" dirty="0">
                      <a:solidFill>
                        <a:srgbClr val="000000"/>
                      </a:solidFill>
                      <a:latin typeface="+mn-lt"/>
                      <a:cs typeface="Arial" charset="0"/>
                    </a:rPr>
                    <a:t>emulator</a:t>
                  </a:r>
                </a:p>
              </p:txBody>
            </p:sp>
            <p:grpSp>
              <p:nvGrpSpPr>
                <p:cNvPr id="55" name="Group 54"/>
                <p:cNvGrpSpPr/>
                <p:nvPr/>
              </p:nvGrpSpPr>
              <p:grpSpPr>
                <a:xfrm>
                  <a:off x="3041420" y="2687851"/>
                  <a:ext cx="994817" cy="868796"/>
                  <a:chOff x="3288458" y="2687851"/>
                  <a:chExt cx="994817" cy="868796"/>
                </a:xfrm>
              </p:grpSpPr>
              <p:sp>
                <p:nvSpPr>
                  <p:cNvPr id="56" name="AutoShape 10"/>
                  <p:cNvSpPr>
                    <a:spLocks noChangeArrowheads="1"/>
                  </p:cNvSpPr>
                  <p:nvPr/>
                </p:nvSpPr>
                <p:spPr bwMode="auto">
                  <a:xfrm>
                    <a:off x="3292674" y="2687851"/>
                    <a:ext cx="990601" cy="395288"/>
                  </a:xfrm>
                  <a:prstGeom prst="roundRect">
                    <a:avLst>
                      <a:gd name="adj" fmla="val 27083"/>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ctr" anchorCtr="1"/>
                  <a:lstStyle/>
                  <a:p>
                    <a:pPr algn="ctr" defTabSz="672263">
                      <a:defRPr/>
                    </a:pPr>
                    <a:r>
                      <a:rPr lang="en-US" sz="882" kern="0" dirty="0">
                        <a:solidFill>
                          <a:srgbClr val="FFFFFF"/>
                        </a:solidFill>
                        <a:latin typeface="+mn-lt"/>
                        <a:cs typeface="Arial" charset="0"/>
                      </a:rPr>
                      <a:t>SMTP Service</a:t>
                    </a:r>
                  </a:p>
                </p:txBody>
              </p:sp>
              <p:sp>
                <p:nvSpPr>
                  <p:cNvPr id="57" name="AutoShape 11"/>
                  <p:cNvSpPr>
                    <a:spLocks noChangeArrowheads="1"/>
                  </p:cNvSpPr>
                  <p:nvPr/>
                </p:nvSpPr>
                <p:spPr bwMode="auto">
                  <a:xfrm>
                    <a:off x="3288458" y="3161360"/>
                    <a:ext cx="990601" cy="395287"/>
                  </a:xfrm>
                  <a:prstGeom prst="roundRect">
                    <a:avLst>
                      <a:gd name="adj" fmla="val 27083"/>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ctr" anchorCtr="1"/>
                  <a:lstStyle/>
                  <a:p>
                    <a:pPr algn="ctr" defTabSz="672263">
                      <a:defRPr/>
                    </a:pPr>
                    <a:r>
                      <a:rPr lang="en-US" sz="882" kern="0" dirty="0">
                        <a:solidFill>
                          <a:srgbClr val="FFFFFF"/>
                        </a:solidFill>
                        <a:latin typeface="+mn-lt"/>
                        <a:cs typeface="Arial" charset="0"/>
                      </a:rPr>
                      <a:t>NNTP Service</a:t>
                    </a:r>
                  </a:p>
                </p:txBody>
              </p:sp>
            </p:grpSp>
          </p:grpSp>
          <p:sp>
            <p:nvSpPr>
              <p:cNvPr id="51" name="AutoShape 10"/>
              <p:cNvSpPr>
                <a:spLocks noChangeArrowheads="1"/>
              </p:cNvSpPr>
              <p:nvPr/>
            </p:nvSpPr>
            <p:spPr bwMode="auto">
              <a:xfrm>
                <a:off x="3900530" y="2266950"/>
                <a:ext cx="913903" cy="381674"/>
              </a:xfrm>
              <a:prstGeom prst="roundRect">
                <a:avLst>
                  <a:gd name="adj" fmla="val 27083"/>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ctr" anchorCtr="1"/>
              <a:lstStyle/>
              <a:p>
                <a:pPr algn="ctr" defTabSz="672263">
                  <a:defRPr/>
                </a:pPr>
                <a:r>
                  <a:rPr lang="en-US" sz="882" kern="0" dirty="0">
                    <a:solidFill>
                      <a:srgbClr val="FFFFFF"/>
                    </a:solidFill>
                    <a:latin typeface="+mn-lt"/>
                    <a:cs typeface="Arial" charset="0"/>
                  </a:rPr>
                  <a:t>FTP Service</a:t>
                </a:r>
              </a:p>
            </p:txBody>
          </p:sp>
        </p:grpSp>
        <p:cxnSp>
          <p:nvCxnSpPr>
            <p:cNvPr id="46" name="Straight Connector 45"/>
            <p:cNvCxnSpPr/>
            <p:nvPr/>
          </p:nvCxnSpPr>
          <p:spPr>
            <a:xfrm>
              <a:off x="3900530" y="2266950"/>
              <a:ext cx="913903" cy="363994"/>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3900530" y="2266950"/>
              <a:ext cx="910012" cy="39154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900530" y="3187982"/>
              <a:ext cx="913903" cy="363994"/>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3900530" y="3187982"/>
              <a:ext cx="910012" cy="391547"/>
            </a:xfrm>
            <a:prstGeom prst="line">
              <a:avLst/>
            </a:prstGeom>
          </p:spPr>
          <p:style>
            <a:lnRef idx="2">
              <a:schemeClr val="accent1"/>
            </a:lnRef>
            <a:fillRef idx="0">
              <a:schemeClr val="accent1"/>
            </a:fillRef>
            <a:effectRef idx="1">
              <a:schemeClr val="accent1"/>
            </a:effectRef>
            <a:fontRef idx="minor">
              <a:schemeClr val="tx1"/>
            </a:fontRef>
          </p:style>
        </p:cxnSp>
      </p:grpSp>
      <p:sp>
        <p:nvSpPr>
          <p:cNvPr id="58" name="AutoShape 38"/>
          <p:cNvSpPr>
            <a:spLocks noChangeArrowheads="1"/>
          </p:cNvSpPr>
          <p:nvPr/>
        </p:nvSpPr>
        <p:spPr bwMode="auto">
          <a:xfrm>
            <a:off x="6415530" y="4669547"/>
            <a:ext cx="728345" cy="187672"/>
          </a:xfrm>
          <a:prstGeom prst="roundRect">
            <a:avLst>
              <a:gd name="adj" fmla="val 21528"/>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SSL </a:t>
            </a:r>
          </a:p>
        </p:txBody>
      </p:sp>
      <p:sp>
        <p:nvSpPr>
          <p:cNvPr id="59" name="AutoShape 38"/>
          <p:cNvSpPr>
            <a:spLocks noChangeArrowheads="1"/>
          </p:cNvSpPr>
          <p:nvPr/>
        </p:nvSpPr>
        <p:spPr bwMode="auto">
          <a:xfrm>
            <a:off x="8274503" y="4659814"/>
            <a:ext cx="886142" cy="194539"/>
          </a:xfrm>
          <a:prstGeom prst="roundRect">
            <a:avLst>
              <a:gd name="adj" fmla="val 21528"/>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Windows Auth </a:t>
            </a:r>
          </a:p>
        </p:txBody>
      </p:sp>
      <p:grpSp>
        <p:nvGrpSpPr>
          <p:cNvPr id="60" name="Group 59"/>
          <p:cNvGrpSpPr/>
          <p:nvPr/>
        </p:nvGrpSpPr>
        <p:grpSpPr>
          <a:xfrm>
            <a:off x="4663566" y="2972419"/>
            <a:ext cx="1045809" cy="1245697"/>
            <a:chOff x="1178453" y="2655888"/>
            <a:chExt cx="1107547" cy="906462"/>
          </a:xfrm>
        </p:grpSpPr>
        <p:sp>
          <p:nvSpPr>
            <p:cNvPr id="61" name="AutoShape 4"/>
            <p:cNvSpPr>
              <a:spLocks noChangeArrowheads="1"/>
            </p:cNvSpPr>
            <p:nvPr/>
          </p:nvSpPr>
          <p:spPr bwMode="auto">
            <a:xfrm>
              <a:off x="1178453" y="2655888"/>
              <a:ext cx="1107547" cy="906462"/>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Svchost.exe</a:t>
              </a:r>
            </a:p>
          </p:txBody>
        </p:sp>
        <p:sp>
          <p:nvSpPr>
            <p:cNvPr id="62" name="AutoShape 6"/>
            <p:cNvSpPr>
              <a:spLocks noChangeArrowheads="1"/>
            </p:cNvSpPr>
            <p:nvPr/>
          </p:nvSpPr>
          <p:spPr bwMode="auto">
            <a:xfrm>
              <a:off x="1287324" y="2960687"/>
              <a:ext cx="889530" cy="525463"/>
            </a:xfrm>
            <a:prstGeom prst="roundRect">
              <a:avLst>
                <a:gd name="adj" fmla="val 8333"/>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FTP Service</a:t>
              </a:r>
            </a:p>
          </p:txBody>
        </p:sp>
      </p:grpSp>
      <p:grpSp>
        <p:nvGrpSpPr>
          <p:cNvPr id="63" name="Group 62"/>
          <p:cNvGrpSpPr/>
          <p:nvPr/>
        </p:nvGrpSpPr>
        <p:grpSpPr>
          <a:xfrm>
            <a:off x="5983947" y="1860259"/>
            <a:ext cx="1052547" cy="1061263"/>
            <a:chOff x="7955762" y="1657351"/>
            <a:chExt cx="1117160" cy="1832152"/>
          </a:xfrm>
        </p:grpSpPr>
        <p:sp>
          <p:nvSpPr>
            <p:cNvPr id="64" name="AutoShape 4"/>
            <p:cNvSpPr>
              <a:spLocks noChangeArrowheads="1"/>
            </p:cNvSpPr>
            <p:nvPr/>
          </p:nvSpPr>
          <p:spPr bwMode="auto">
            <a:xfrm>
              <a:off x="7955762" y="1657351"/>
              <a:ext cx="1117160" cy="1832152"/>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Svchost.exe</a:t>
              </a:r>
            </a:p>
          </p:txBody>
        </p:sp>
        <p:sp>
          <p:nvSpPr>
            <p:cNvPr id="65" name="AutoShape 6"/>
            <p:cNvSpPr>
              <a:spLocks noChangeArrowheads="1"/>
            </p:cNvSpPr>
            <p:nvPr/>
          </p:nvSpPr>
          <p:spPr bwMode="auto">
            <a:xfrm>
              <a:off x="8063789" y="2020387"/>
              <a:ext cx="885386" cy="1375570"/>
            </a:xfrm>
            <a:prstGeom prst="roundRect">
              <a:avLst>
                <a:gd name="adj" fmla="val 8333"/>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Application</a:t>
              </a:r>
            </a:p>
            <a:p>
              <a:pPr algn="ctr" defTabSz="672263">
                <a:defRPr/>
              </a:pPr>
              <a:r>
                <a:rPr lang="en-US" sz="882" kern="0" dirty="0">
                  <a:solidFill>
                    <a:srgbClr val="FFFFFF"/>
                  </a:solidFill>
                  <a:latin typeface="+mn-lt"/>
                  <a:cs typeface="Arial" charset="0"/>
                </a:rPr>
                <a:t>Host Helper </a:t>
              </a:r>
              <a:br>
                <a:rPr lang="en-US" sz="882" kern="0" dirty="0">
                  <a:solidFill>
                    <a:srgbClr val="FFFFFF"/>
                  </a:solidFill>
                  <a:latin typeface="+mn-lt"/>
                  <a:cs typeface="Arial" charset="0"/>
                </a:rPr>
              </a:br>
              <a:r>
                <a:rPr lang="en-US" sz="882" kern="0" dirty="0">
                  <a:solidFill>
                    <a:srgbClr val="FFFFFF"/>
                  </a:solidFill>
                  <a:latin typeface="+mn-lt"/>
                  <a:cs typeface="Arial" charset="0"/>
                </a:rPr>
                <a:t>Service </a:t>
              </a:r>
            </a:p>
            <a:p>
              <a:pPr algn="ctr" defTabSz="672263">
                <a:defRPr/>
              </a:pPr>
              <a:r>
                <a:rPr lang="en-US" sz="882" kern="0" dirty="0">
                  <a:solidFill>
                    <a:srgbClr val="FFFFFF"/>
                  </a:solidFill>
                  <a:latin typeface="+mn-lt"/>
                  <a:cs typeface="Arial" charset="0"/>
                </a:rPr>
                <a:t>(</a:t>
              </a:r>
              <a:r>
                <a:rPr lang="en-US" sz="882" kern="0" dirty="0" err="1">
                  <a:solidFill>
                    <a:srgbClr val="FFFFFF"/>
                  </a:solidFill>
                  <a:latin typeface="+mn-lt"/>
                  <a:cs typeface="Arial" charset="0"/>
                </a:rPr>
                <a:t>AppHostSvc</a:t>
              </a:r>
              <a:r>
                <a:rPr lang="en-US" sz="882" kern="0" dirty="0">
                  <a:solidFill>
                    <a:srgbClr val="FFFFFF"/>
                  </a:solidFill>
                  <a:latin typeface="+mn-lt"/>
                  <a:cs typeface="Arial" charset="0"/>
                </a:rPr>
                <a:t>)</a:t>
              </a:r>
            </a:p>
          </p:txBody>
        </p:sp>
      </p:grpSp>
      <p:grpSp>
        <p:nvGrpSpPr>
          <p:cNvPr id="66" name="Group 65"/>
          <p:cNvGrpSpPr/>
          <p:nvPr/>
        </p:nvGrpSpPr>
        <p:grpSpPr>
          <a:xfrm>
            <a:off x="4657396" y="1851714"/>
            <a:ext cx="1045809" cy="1052954"/>
            <a:chOff x="1175191" y="1665288"/>
            <a:chExt cx="1110809" cy="906462"/>
          </a:xfrm>
        </p:grpSpPr>
        <p:sp>
          <p:nvSpPr>
            <p:cNvPr id="67" name="AutoShape 4"/>
            <p:cNvSpPr>
              <a:spLocks noChangeArrowheads="1"/>
            </p:cNvSpPr>
            <p:nvPr/>
          </p:nvSpPr>
          <p:spPr bwMode="auto">
            <a:xfrm>
              <a:off x="1175191" y="1665288"/>
              <a:ext cx="1110809" cy="906462"/>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263">
                <a:defRPr/>
              </a:pPr>
              <a:r>
                <a:rPr lang="en-US" sz="882" kern="0" dirty="0">
                  <a:solidFill>
                    <a:srgbClr val="FFFFFF"/>
                  </a:solidFill>
                  <a:latin typeface="+mn-lt"/>
                  <a:cs typeface="Arial" charset="0"/>
                </a:rPr>
                <a:t>LSASS.exe</a:t>
              </a:r>
            </a:p>
          </p:txBody>
        </p:sp>
        <p:sp>
          <p:nvSpPr>
            <p:cNvPr id="68" name="AutoShape 6"/>
            <p:cNvSpPr>
              <a:spLocks noChangeArrowheads="1"/>
            </p:cNvSpPr>
            <p:nvPr/>
          </p:nvSpPr>
          <p:spPr bwMode="auto">
            <a:xfrm>
              <a:off x="1284062" y="1856852"/>
              <a:ext cx="892792" cy="311711"/>
            </a:xfrm>
            <a:prstGeom prst="roundRect">
              <a:avLst>
                <a:gd name="adj" fmla="val 8333"/>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263">
                <a:defRPr/>
              </a:pPr>
              <a:r>
                <a:rPr lang="en-US" sz="882" kern="0" dirty="0">
                  <a:solidFill>
                    <a:srgbClr val="FFFFFF"/>
                  </a:solidFill>
                  <a:latin typeface="+mn-lt"/>
                  <a:cs typeface="Arial" charset="0"/>
                </a:rPr>
                <a:t>Windows </a:t>
              </a:r>
            </a:p>
            <a:p>
              <a:pPr algn="ctr" defTabSz="672263">
                <a:defRPr/>
              </a:pPr>
              <a:r>
                <a:rPr lang="en-US" sz="882" kern="0" dirty="0" err="1">
                  <a:solidFill>
                    <a:srgbClr val="FFFFFF"/>
                  </a:solidFill>
                  <a:latin typeface="+mn-lt"/>
                  <a:cs typeface="Arial" charset="0"/>
                </a:rPr>
                <a:t>Auth</a:t>
              </a:r>
              <a:endParaRPr lang="en-US" sz="882" kern="0" dirty="0">
                <a:solidFill>
                  <a:srgbClr val="FFFFFF"/>
                </a:solidFill>
                <a:latin typeface="+mn-lt"/>
                <a:cs typeface="Arial" charset="0"/>
              </a:endParaRPr>
            </a:p>
          </p:txBody>
        </p:sp>
      </p:grpSp>
    </p:spTree>
    <p:extLst>
      <p:ext uri="{BB962C8B-B14F-4D97-AF65-F5344CB8AC3E}">
        <p14:creationId xmlns:p14="http://schemas.microsoft.com/office/powerpoint/2010/main" val="39319614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interaction</a:t>
            </a:r>
          </a:p>
        </p:txBody>
      </p:sp>
      <p:sp>
        <p:nvSpPr>
          <p:cNvPr id="4" name="Rounded Rectangle 94"/>
          <p:cNvSpPr/>
          <p:nvPr/>
        </p:nvSpPr>
        <p:spPr bwMode="auto">
          <a:xfrm>
            <a:off x="2612377" y="3277735"/>
            <a:ext cx="4859037" cy="1120748"/>
          </a:xfrm>
          <a:prstGeom prst="roundRect">
            <a:avLst>
              <a:gd name="adj" fmla="val 10484"/>
            </a:avLst>
          </a:prstGeom>
          <a:gradFill rotWithShape="1">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471" dirty="0">
              <a:solidFill>
                <a:schemeClr val="tx2"/>
              </a:solidFill>
            </a:endParaRPr>
          </a:p>
        </p:txBody>
      </p:sp>
      <p:sp>
        <p:nvSpPr>
          <p:cNvPr id="5" name="Rounded Rectangle 95"/>
          <p:cNvSpPr/>
          <p:nvPr/>
        </p:nvSpPr>
        <p:spPr bwMode="auto">
          <a:xfrm>
            <a:off x="5165033" y="1475998"/>
            <a:ext cx="2038729" cy="1573472"/>
          </a:xfrm>
          <a:prstGeom prst="roundRect">
            <a:avLst>
              <a:gd name="adj" fmla="val 10484"/>
            </a:avLst>
          </a:prstGeom>
          <a:gradFill rotWithShape="1">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r>
              <a:rPr lang="en-US" sz="1471" dirty="0">
                <a:solidFill>
                  <a:schemeClr val="bg1"/>
                </a:solidFill>
              </a:rPr>
              <a:t>Configuration Store</a:t>
            </a:r>
          </a:p>
        </p:txBody>
      </p:sp>
      <p:sp>
        <p:nvSpPr>
          <p:cNvPr id="6" name="Rounded Rectangle 96"/>
          <p:cNvSpPr/>
          <p:nvPr/>
        </p:nvSpPr>
        <p:spPr bwMode="auto">
          <a:xfrm>
            <a:off x="7774884" y="1461684"/>
            <a:ext cx="2377071" cy="2984157"/>
          </a:xfrm>
          <a:prstGeom prst="roundRect">
            <a:avLst>
              <a:gd name="adj" fmla="val 10485"/>
            </a:avLst>
          </a:prstGeom>
          <a:gradFill rotWithShape="1">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spcBef>
                <a:spcPct val="0"/>
              </a:spcBef>
              <a:defRPr/>
            </a:pPr>
            <a:r>
              <a:rPr lang="en-US" sz="1471" dirty="0">
                <a:solidFill>
                  <a:schemeClr val="bg1"/>
                </a:solidFill>
              </a:rPr>
              <a:t>Worker Process</a:t>
            </a:r>
          </a:p>
        </p:txBody>
      </p:sp>
      <p:cxnSp>
        <p:nvCxnSpPr>
          <p:cNvPr id="7" name="Straight Connector 6"/>
          <p:cNvCxnSpPr/>
          <p:nvPr/>
        </p:nvCxnSpPr>
        <p:spPr>
          <a:xfrm>
            <a:off x="1909192" y="4746670"/>
            <a:ext cx="8770310" cy="3673"/>
          </a:xfrm>
          <a:prstGeom prst="line">
            <a:avLst/>
          </a:prstGeom>
          <a:noFill/>
          <a:ln w="25400" cap="flat" cmpd="sng" algn="ctr">
            <a:solidFill>
              <a:srgbClr val="A72528"/>
            </a:solidFill>
            <a:prstDash val="solid"/>
          </a:ln>
          <a:effectLst>
            <a:outerShdw blurRad="40000" dist="20000" dir="5400000" rotWithShape="0">
              <a:srgbClr val="000000">
                <a:alpha val="38000"/>
              </a:srgbClr>
            </a:outerShdw>
          </a:effectLst>
        </p:spPr>
      </p:cxnSp>
      <p:cxnSp>
        <p:nvCxnSpPr>
          <p:cNvPr id="8" name="Straight Arrow Connector 7"/>
          <p:cNvCxnSpPr/>
          <p:nvPr/>
        </p:nvCxnSpPr>
        <p:spPr>
          <a:xfrm flipV="1">
            <a:off x="6184397" y="5638790"/>
            <a:ext cx="0" cy="550082"/>
          </a:xfrm>
          <a:prstGeom prst="straightConnector1">
            <a:avLst/>
          </a:prstGeom>
          <a:noFill/>
          <a:ln w="9525" cap="flat" cmpd="sng" algn="ctr">
            <a:solidFill>
              <a:srgbClr val="FF0000"/>
            </a:solidFill>
            <a:prstDash val="solid"/>
            <a:tailEnd type="arrow"/>
          </a:ln>
          <a:effectLst/>
        </p:spPr>
      </p:cxnSp>
      <p:cxnSp>
        <p:nvCxnSpPr>
          <p:cNvPr id="9" name="Straight Arrow Connector 8"/>
          <p:cNvCxnSpPr/>
          <p:nvPr/>
        </p:nvCxnSpPr>
        <p:spPr>
          <a:xfrm flipV="1">
            <a:off x="3494527" y="4186913"/>
            <a:ext cx="28664" cy="810885"/>
          </a:xfrm>
          <a:prstGeom prst="straightConnector1">
            <a:avLst/>
          </a:prstGeom>
          <a:noFill/>
          <a:ln w="9525" cap="flat" cmpd="sng" algn="ctr">
            <a:solidFill>
              <a:srgbClr val="FF0000"/>
            </a:solidFill>
            <a:prstDash val="solid"/>
            <a:tailEnd type="arrow"/>
          </a:ln>
          <a:effectLst/>
        </p:spPr>
      </p:cxnSp>
      <p:cxnSp>
        <p:nvCxnSpPr>
          <p:cNvPr id="10" name="Straight Arrow Connector 9"/>
          <p:cNvCxnSpPr/>
          <p:nvPr/>
        </p:nvCxnSpPr>
        <p:spPr>
          <a:xfrm>
            <a:off x="4709063" y="3673419"/>
            <a:ext cx="741616" cy="0"/>
          </a:xfrm>
          <a:prstGeom prst="straightConnector1">
            <a:avLst/>
          </a:prstGeom>
          <a:noFill/>
          <a:ln w="9525" cap="flat" cmpd="sng" algn="ctr">
            <a:solidFill>
              <a:srgbClr val="FF0000"/>
            </a:solidFill>
            <a:prstDash val="solid"/>
            <a:tailEnd type="arrow"/>
          </a:ln>
          <a:effectLst/>
        </p:spPr>
      </p:cxnSp>
      <p:cxnSp>
        <p:nvCxnSpPr>
          <p:cNvPr id="11" name="Straight Arrow Connector 10"/>
          <p:cNvCxnSpPr/>
          <p:nvPr/>
        </p:nvCxnSpPr>
        <p:spPr>
          <a:xfrm flipH="1" flipV="1">
            <a:off x="5840629" y="3035156"/>
            <a:ext cx="1" cy="443266"/>
          </a:xfrm>
          <a:prstGeom prst="straightConnector1">
            <a:avLst/>
          </a:prstGeom>
          <a:noFill/>
          <a:ln w="9525" cap="flat" cmpd="sng" algn="ctr">
            <a:solidFill>
              <a:srgbClr val="FF0000"/>
            </a:solidFill>
            <a:prstDash val="solid"/>
            <a:tailEnd type="arrow"/>
          </a:ln>
          <a:effectLst/>
        </p:spPr>
      </p:cxnSp>
      <p:cxnSp>
        <p:nvCxnSpPr>
          <p:cNvPr id="12" name="Straight Arrow Connector 11"/>
          <p:cNvCxnSpPr/>
          <p:nvPr/>
        </p:nvCxnSpPr>
        <p:spPr>
          <a:xfrm flipH="1">
            <a:off x="6656021" y="3035156"/>
            <a:ext cx="7593" cy="443266"/>
          </a:xfrm>
          <a:prstGeom prst="straightConnector1">
            <a:avLst/>
          </a:prstGeom>
          <a:noFill/>
          <a:ln w="9525" cap="flat" cmpd="sng" algn="ctr">
            <a:solidFill>
              <a:srgbClr val="FF0000"/>
            </a:solidFill>
            <a:prstDash val="solid"/>
            <a:tailEnd type="arrow"/>
          </a:ln>
          <a:effectLst/>
        </p:spPr>
      </p:cxnSp>
      <p:cxnSp>
        <p:nvCxnSpPr>
          <p:cNvPr id="13" name="Straight Arrow Connector 12"/>
          <p:cNvCxnSpPr/>
          <p:nvPr/>
        </p:nvCxnSpPr>
        <p:spPr>
          <a:xfrm>
            <a:off x="7024100" y="3673419"/>
            <a:ext cx="803649" cy="0"/>
          </a:xfrm>
          <a:prstGeom prst="straightConnector1">
            <a:avLst/>
          </a:prstGeom>
          <a:noFill/>
          <a:ln w="9525" cap="flat" cmpd="sng" algn="ctr">
            <a:solidFill>
              <a:srgbClr val="FF0000"/>
            </a:solidFill>
            <a:prstDash val="solid"/>
            <a:tailEnd type="arrow"/>
          </a:ln>
          <a:effectLst/>
        </p:spPr>
      </p:cxnSp>
      <p:cxnSp>
        <p:nvCxnSpPr>
          <p:cNvPr id="14" name="Straight Arrow Connector 13"/>
          <p:cNvCxnSpPr/>
          <p:nvPr/>
        </p:nvCxnSpPr>
        <p:spPr>
          <a:xfrm flipH="1" flipV="1">
            <a:off x="7050532" y="3968228"/>
            <a:ext cx="724352" cy="13047"/>
          </a:xfrm>
          <a:prstGeom prst="straightConnector1">
            <a:avLst/>
          </a:prstGeom>
          <a:noFill/>
          <a:ln w="9525" cap="flat" cmpd="sng" algn="ctr">
            <a:solidFill>
              <a:srgbClr val="FF0000"/>
            </a:solidFill>
            <a:prstDash val="solid"/>
            <a:tailEnd type="arrow"/>
          </a:ln>
          <a:effectLst/>
        </p:spPr>
      </p:cxnSp>
      <p:cxnSp>
        <p:nvCxnSpPr>
          <p:cNvPr id="15" name="Straight Arrow Connector 14"/>
          <p:cNvCxnSpPr/>
          <p:nvPr/>
        </p:nvCxnSpPr>
        <p:spPr>
          <a:xfrm flipH="1">
            <a:off x="4659312" y="3981275"/>
            <a:ext cx="791367" cy="1"/>
          </a:xfrm>
          <a:prstGeom prst="straightConnector1">
            <a:avLst/>
          </a:prstGeom>
          <a:noFill/>
          <a:ln w="9525" cap="flat" cmpd="sng" algn="ctr">
            <a:solidFill>
              <a:srgbClr val="FF0000"/>
            </a:solidFill>
            <a:prstDash val="solid"/>
            <a:tailEnd type="arrow"/>
          </a:ln>
          <a:effectLst/>
        </p:spPr>
      </p:cxnSp>
      <p:cxnSp>
        <p:nvCxnSpPr>
          <p:cNvPr id="16" name="Straight Arrow Connector 15"/>
          <p:cNvCxnSpPr/>
          <p:nvPr/>
        </p:nvCxnSpPr>
        <p:spPr>
          <a:xfrm flipH="1">
            <a:off x="4376093" y="4201947"/>
            <a:ext cx="11655" cy="780817"/>
          </a:xfrm>
          <a:prstGeom prst="straightConnector1">
            <a:avLst/>
          </a:prstGeom>
          <a:noFill/>
          <a:ln w="9525" cap="flat" cmpd="sng" algn="ctr">
            <a:solidFill>
              <a:srgbClr val="FF0000"/>
            </a:solidFill>
            <a:prstDash val="solid"/>
            <a:tailEnd type="arrow"/>
          </a:ln>
          <a:effectLst/>
        </p:spPr>
      </p:cxnSp>
      <p:cxnSp>
        <p:nvCxnSpPr>
          <p:cNvPr id="17" name="Straight Arrow Connector 16"/>
          <p:cNvCxnSpPr/>
          <p:nvPr/>
        </p:nvCxnSpPr>
        <p:spPr>
          <a:xfrm flipH="1" flipV="1">
            <a:off x="8394964" y="4454447"/>
            <a:ext cx="9688" cy="528318"/>
          </a:xfrm>
          <a:prstGeom prst="straightConnector1">
            <a:avLst/>
          </a:prstGeom>
          <a:noFill/>
          <a:ln w="9525" cap="flat" cmpd="sng" algn="ctr">
            <a:solidFill>
              <a:srgbClr val="FF0000"/>
            </a:solidFill>
            <a:prstDash val="solid"/>
            <a:tailEnd type="arrow"/>
          </a:ln>
          <a:effectLst/>
        </p:spPr>
      </p:cxnSp>
      <p:cxnSp>
        <p:nvCxnSpPr>
          <p:cNvPr id="18" name="Straight Arrow Connector 17"/>
          <p:cNvCxnSpPr/>
          <p:nvPr/>
        </p:nvCxnSpPr>
        <p:spPr>
          <a:xfrm>
            <a:off x="7118307" y="5638790"/>
            <a:ext cx="0" cy="556634"/>
          </a:xfrm>
          <a:prstGeom prst="straightConnector1">
            <a:avLst/>
          </a:prstGeom>
          <a:noFill/>
          <a:ln w="9525" cap="flat" cmpd="sng" algn="ctr">
            <a:solidFill>
              <a:srgbClr val="FF0000"/>
            </a:solidFill>
            <a:prstDash val="solid"/>
            <a:tailEnd type="arrow"/>
          </a:ln>
          <a:effectLst/>
        </p:spPr>
      </p:cxnSp>
      <p:sp>
        <p:nvSpPr>
          <p:cNvPr id="19" name="TextBox 21"/>
          <p:cNvSpPr txBox="1"/>
          <p:nvPr/>
        </p:nvSpPr>
        <p:spPr>
          <a:xfrm>
            <a:off x="5718345" y="5718833"/>
            <a:ext cx="391576"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1</a:t>
            </a:r>
          </a:p>
        </p:txBody>
      </p:sp>
      <p:sp>
        <p:nvSpPr>
          <p:cNvPr id="20" name="TextBox 22"/>
          <p:cNvSpPr txBox="1"/>
          <p:nvPr/>
        </p:nvSpPr>
        <p:spPr>
          <a:xfrm>
            <a:off x="3612857" y="4378478"/>
            <a:ext cx="319330"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2</a:t>
            </a:r>
          </a:p>
        </p:txBody>
      </p:sp>
      <p:sp>
        <p:nvSpPr>
          <p:cNvPr id="21" name="TextBox 23"/>
          <p:cNvSpPr txBox="1"/>
          <p:nvPr/>
        </p:nvSpPr>
        <p:spPr>
          <a:xfrm>
            <a:off x="4456487" y="4378478"/>
            <a:ext cx="299100"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9</a:t>
            </a:r>
          </a:p>
        </p:txBody>
      </p:sp>
      <p:sp>
        <p:nvSpPr>
          <p:cNvPr id="22" name="TextBox 24"/>
          <p:cNvSpPr txBox="1"/>
          <p:nvPr/>
        </p:nvSpPr>
        <p:spPr>
          <a:xfrm>
            <a:off x="4910344" y="3342822"/>
            <a:ext cx="413151"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3</a:t>
            </a:r>
          </a:p>
        </p:txBody>
      </p:sp>
      <p:sp>
        <p:nvSpPr>
          <p:cNvPr id="23" name="TextBox 25"/>
          <p:cNvSpPr txBox="1"/>
          <p:nvPr/>
        </p:nvSpPr>
        <p:spPr>
          <a:xfrm>
            <a:off x="4898412" y="4005228"/>
            <a:ext cx="293014"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8</a:t>
            </a:r>
          </a:p>
        </p:txBody>
      </p:sp>
      <p:sp>
        <p:nvSpPr>
          <p:cNvPr id="24" name="TextBox 26"/>
          <p:cNvSpPr txBox="1"/>
          <p:nvPr/>
        </p:nvSpPr>
        <p:spPr>
          <a:xfrm>
            <a:off x="5827639" y="3083894"/>
            <a:ext cx="324237"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4</a:t>
            </a:r>
          </a:p>
        </p:txBody>
      </p:sp>
      <p:sp>
        <p:nvSpPr>
          <p:cNvPr id="25" name="TextBox 27"/>
          <p:cNvSpPr txBox="1"/>
          <p:nvPr/>
        </p:nvSpPr>
        <p:spPr>
          <a:xfrm>
            <a:off x="6682932" y="3062470"/>
            <a:ext cx="394034"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5</a:t>
            </a:r>
          </a:p>
        </p:txBody>
      </p:sp>
      <p:sp>
        <p:nvSpPr>
          <p:cNvPr id="26" name="TextBox 28"/>
          <p:cNvSpPr txBox="1"/>
          <p:nvPr/>
        </p:nvSpPr>
        <p:spPr>
          <a:xfrm>
            <a:off x="7394869" y="3283424"/>
            <a:ext cx="410156"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6</a:t>
            </a:r>
          </a:p>
        </p:txBody>
      </p:sp>
      <p:sp>
        <p:nvSpPr>
          <p:cNvPr id="27" name="TextBox 29"/>
          <p:cNvSpPr txBox="1"/>
          <p:nvPr/>
        </p:nvSpPr>
        <p:spPr>
          <a:xfrm>
            <a:off x="7391748" y="3920311"/>
            <a:ext cx="506117"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7</a:t>
            </a:r>
          </a:p>
        </p:txBody>
      </p:sp>
      <p:sp>
        <p:nvSpPr>
          <p:cNvPr id="28" name="TextBox 30"/>
          <p:cNvSpPr txBox="1"/>
          <p:nvPr/>
        </p:nvSpPr>
        <p:spPr>
          <a:xfrm>
            <a:off x="9657696" y="4400421"/>
            <a:ext cx="572823" cy="395973"/>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11</a:t>
            </a:r>
          </a:p>
        </p:txBody>
      </p:sp>
      <p:sp>
        <p:nvSpPr>
          <p:cNvPr id="29" name="TextBox 31"/>
          <p:cNvSpPr txBox="1"/>
          <p:nvPr/>
        </p:nvSpPr>
        <p:spPr>
          <a:xfrm>
            <a:off x="8445721" y="4422706"/>
            <a:ext cx="490992" cy="659340"/>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10</a:t>
            </a:r>
          </a:p>
        </p:txBody>
      </p:sp>
      <p:sp>
        <p:nvSpPr>
          <p:cNvPr id="30" name="TextBox 32"/>
          <p:cNvSpPr txBox="1"/>
          <p:nvPr/>
        </p:nvSpPr>
        <p:spPr>
          <a:xfrm>
            <a:off x="7225918" y="5787902"/>
            <a:ext cx="490992" cy="659340"/>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263">
              <a:defRPr/>
            </a:pPr>
            <a:r>
              <a:rPr lang="en-US" sz="1324" dirty="0">
                <a:solidFill>
                  <a:schemeClr val="tx2"/>
                </a:solidFill>
              </a:rPr>
              <a:t>12</a:t>
            </a:r>
          </a:p>
        </p:txBody>
      </p:sp>
      <p:cxnSp>
        <p:nvCxnSpPr>
          <p:cNvPr id="31" name="Straight Arrow Connector 30"/>
          <p:cNvCxnSpPr/>
          <p:nvPr/>
        </p:nvCxnSpPr>
        <p:spPr bwMode="auto">
          <a:xfrm>
            <a:off x="9683232" y="4445841"/>
            <a:ext cx="0" cy="536924"/>
          </a:xfrm>
          <a:prstGeom prst="straightConnector1">
            <a:avLst/>
          </a:prstGeom>
          <a:solidFill>
            <a:srgbClr val="7897BA"/>
          </a:solidFill>
          <a:ln w="12700" cap="flat" cmpd="sng" algn="ctr">
            <a:solidFill>
              <a:srgbClr val="FF0000"/>
            </a:solidFill>
            <a:prstDash val="solid"/>
            <a:round/>
            <a:headEnd type="none" w="sm" len="sm"/>
            <a:tailEnd type="arrow"/>
          </a:ln>
          <a:effectLst/>
        </p:spPr>
      </p:cxnSp>
      <p:sp>
        <p:nvSpPr>
          <p:cNvPr id="32" name="Rounded Rectangle 122"/>
          <p:cNvSpPr/>
          <p:nvPr>
            <p:custDataLst>
              <p:tags r:id="rId1"/>
            </p:custDataLst>
          </p:nvPr>
        </p:nvSpPr>
        <p:spPr bwMode="auto">
          <a:xfrm>
            <a:off x="2157779" y="4988059"/>
            <a:ext cx="8425605" cy="650730"/>
          </a:xfrm>
          <a:prstGeom prst="roundRect">
            <a:avLst>
              <a:gd name="adj" fmla="val 8424"/>
            </a:avLst>
          </a:prstGeom>
          <a:solidFill>
            <a:srgbClr val="0072C6"/>
          </a:soli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r>
              <a:rPr lang="en-US" sz="1471" dirty="0">
                <a:solidFill>
                  <a:srgbClr val="FFFFFF"/>
                </a:solidFill>
              </a:rPr>
              <a:t>HTTP.SYS</a:t>
            </a:r>
          </a:p>
        </p:txBody>
      </p:sp>
      <p:sp>
        <p:nvSpPr>
          <p:cNvPr id="33" name="Rounded Rectangle 123"/>
          <p:cNvSpPr/>
          <p:nvPr/>
        </p:nvSpPr>
        <p:spPr bwMode="auto">
          <a:xfrm>
            <a:off x="3226810" y="3492925"/>
            <a:ext cx="1482253" cy="690367"/>
          </a:xfrm>
          <a:prstGeom prst="roundRect">
            <a:avLst>
              <a:gd name="adj" fmla="val 10485"/>
            </a:avLst>
          </a:prstGeom>
          <a:gradFill rotWithShape="1">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spcBef>
                <a:spcPct val="0"/>
              </a:spcBef>
              <a:defRPr/>
            </a:pPr>
            <a:r>
              <a:rPr lang="en-US" sz="1471" dirty="0">
                <a:solidFill>
                  <a:schemeClr val="bg1"/>
                </a:solidFill>
              </a:rPr>
              <a:t>W3SVC</a:t>
            </a:r>
          </a:p>
        </p:txBody>
      </p:sp>
      <p:sp>
        <p:nvSpPr>
          <p:cNvPr id="34" name="Rounded Rectangle 124"/>
          <p:cNvSpPr/>
          <p:nvPr/>
        </p:nvSpPr>
        <p:spPr bwMode="auto">
          <a:xfrm>
            <a:off x="5450679" y="3480975"/>
            <a:ext cx="1626287" cy="687814"/>
          </a:xfrm>
          <a:prstGeom prst="roundRect">
            <a:avLst>
              <a:gd name="adj" fmla="val 10485"/>
            </a:avLst>
          </a:prstGeom>
          <a:gradFill rotWithShape="1">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cap="flat" cmpd="sng" algn="ctr">
            <a:noFill/>
            <a:prstDash val="solid"/>
            <a:headEnd type="none" w="med" len="med"/>
            <a:tailEnd type="none" w="med" len="med"/>
          </a:ln>
          <a:effectLst>
            <a:outerShdw blurRad="40000" dist="23000" dir="5400000" rotWithShape="0">
              <a:srgbClr val="000000">
                <a:alpha val="35000"/>
              </a:srgbClr>
            </a:outerShdw>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spcBef>
                <a:spcPct val="0"/>
              </a:spcBef>
              <a:defRPr/>
            </a:pPr>
            <a:r>
              <a:rPr lang="en-US" sz="1471" dirty="0">
                <a:solidFill>
                  <a:schemeClr val="bg1"/>
                </a:solidFill>
              </a:rPr>
              <a:t>WAS</a:t>
            </a:r>
          </a:p>
        </p:txBody>
      </p:sp>
    </p:spTree>
    <p:extLst>
      <p:ext uri="{BB962C8B-B14F-4D97-AF65-F5344CB8AC3E}">
        <p14:creationId xmlns:p14="http://schemas.microsoft.com/office/powerpoint/2010/main" val="23665721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HTTP.SYS architecture</a:t>
            </a:r>
          </a:p>
        </p:txBody>
      </p:sp>
      <p:sp>
        <p:nvSpPr>
          <p:cNvPr id="4" name="Rounded Rectangle 3"/>
          <p:cNvSpPr/>
          <p:nvPr>
            <p:custDataLst>
              <p:tags r:id="rId1"/>
            </p:custDataLst>
          </p:nvPr>
        </p:nvSpPr>
        <p:spPr>
          <a:xfrm>
            <a:off x="3574806" y="2700656"/>
            <a:ext cx="4986363" cy="2297089"/>
          </a:xfrm>
          <a:prstGeom prst="roundRect">
            <a:avLst>
              <a:gd name="adj" fmla="val 3944"/>
            </a:avLst>
          </a:prstGeom>
          <a:solidFill>
            <a:srgbClr val="0072C6"/>
          </a:solidFill>
          <a:ln w="10795" cap="flat" cmpd="sng" algn="ctr">
            <a:noFill/>
            <a:prstDash val="solid"/>
          </a:ln>
          <a:effectLst/>
          <a:extLst>
            <a:ext uri="{91240B29-F687-4F45-9708-019B960494DF}">
              <a14:hiddenLine xmlns:a14="http://schemas.microsoft.com/office/drawing/2010/main" w="10795" cap="flat" cmpd="sng" algn="ctr">
                <a:solidFill>
                  <a:schemeClr val="dk1">
                    <a:shade val="50000"/>
                  </a:schemeClr>
                </a:solidFill>
                <a:prstDash val="solid"/>
              </a14:hiddenLine>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1765">
              <a:solidFill>
                <a:srgbClr val="FFFFFF"/>
              </a:solidFill>
            </a:endParaRPr>
          </a:p>
        </p:txBody>
      </p:sp>
      <p:sp>
        <p:nvSpPr>
          <p:cNvPr id="6" name="Line 3"/>
          <p:cNvSpPr>
            <a:spLocks noChangeShapeType="1"/>
          </p:cNvSpPr>
          <p:nvPr/>
        </p:nvSpPr>
        <p:spPr bwMode="auto">
          <a:xfrm flipV="1">
            <a:off x="3350700" y="2588603"/>
            <a:ext cx="5770735" cy="12357"/>
          </a:xfrm>
          <a:prstGeom prst="line">
            <a:avLst/>
          </a:prstGeom>
          <a:noFill/>
          <a:ln w="38100" cap="flat" cmpd="sng" algn="ctr">
            <a:solidFill>
              <a:srgbClr val="A72528"/>
            </a:solidFill>
            <a:prstDash val="solid"/>
            <a:headEnd/>
            <a:tailEnd/>
          </a:ln>
          <a:effectLst>
            <a:outerShdw blurRad="40000" dist="23000" dir="5400000" rotWithShape="0">
              <a:srgbClr val="000000">
                <a:alpha val="35000"/>
              </a:srgbClr>
            </a:outerShdw>
          </a:effectLst>
        </p:spPr>
        <p:txBody>
          <a:bodyPr/>
          <a:lstStyle/>
          <a:p>
            <a:pPr defTabSz="672331" eaLnBrk="1" fontAlgn="auto" hangingPunct="1">
              <a:lnSpc>
                <a:spcPct val="100000"/>
              </a:lnSpc>
              <a:spcBef>
                <a:spcPts val="0"/>
              </a:spcBef>
              <a:spcAft>
                <a:spcPts val="0"/>
              </a:spcAft>
              <a:defRPr/>
            </a:pPr>
            <a:endParaRPr lang="en-US" sz="1324" b="0" kern="0" dirty="0">
              <a:solidFill>
                <a:srgbClr val="FFFFFF"/>
              </a:solidFill>
              <a:latin typeface="+mn-lt"/>
            </a:endParaRPr>
          </a:p>
        </p:txBody>
      </p:sp>
      <p:sp>
        <p:nvSpPr>
          <p:cNvPr id="7" name="AutoShape 15"/>
          <p:cNvSpPr>
            <a:spLocks noChangeArrowheads="1"/>
          </p:cNvSpPr>
          <p:nvPr/>
        </p:nvSpPr>
        <p:spPr bwMode="auto">
          <a:xfrm>
            <a:off x="3574805" y="1984667"/>
            <a:ext cx="5042390" cy="491882"/>
          </a:xfrm>
          <a:prstGeom prst="roundRect">
            <a:avLst>
              <a:gd name="adj" fmla="val 16667"/>
            </a:avLst>
          </a:prstGeom>
          <a:gradFill>
            <a:gsLst>
              <a:gs pos="0">
                <a:srgbClr val="969696">
                  <a:shade val="51000"/>
                  <a:satMod val="130000"/>
                  <a:lumMod val="45000"/>
                </a:srgbClr>
              </a:gs>
              <a:gs pos="80000">
                <a:srgbClr val="969696">
                  <a:shade val="93000"/>
                  <a:satMod val="130000"/>
                </a:srgbClr>
              </a:gs>
              <a:gs pos="100000">
                <a:srgbClr val="969696">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HTTPAPI (user mode)</a:t>
            </a:r>
          </a:p>
        </p:txBody>
      </p:sp>
      <p:sp>
        <p:nvSpPr>
          <p:cNvPr id="8" name="AutoShape 40"/>
          <p:cNvSpPr>
            <a:spLocks noChangeArrowheads="1"/>
          </p:cNvSpPr>
          <p:nvPr/>
        </p:nvSpPr>
        <p:spPr bwMode="auto">
          <a:xfrm>
            <a:off x="3574806" y="5165823"/>
            <a:ext cx="4986363" cy="392186"/>
          </a:xfrm>
          <a:prstGeom prst="roundRect">
            <a:avLst>
              <a:gd name="adj" fmla="val 16667"/>
            </a:avLst>
          </a:prstGeom>
          <a:gradFill>
            <a:gsLst>
              <a:gs pos="0">
                <a:srgbClr val="969696">
                  <a:shade val="51000"/>
                  <a:satMod val="130000"/>
                  <a:lumMod val="45000"/>
                </a:srgbClr>
              </a:gs>
              <a:gs pos="80000">
                <a:srgbClr val="969696">
                  <a:shade val="93000"/>
                  <a:satMod val="130000"/>
                </a:srgbClr>
              </a:gs>
              <a:gs pos="100000">
                <a:srgbClr val="969696">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882" b="0" kern="0" dirty="0">
                <a:solidFill>
                  <a:srgbClr val="FFFFFF"/>
                </a:solidFill>
                <a:latin typeface="+mn-lt"/>
                <a:cs typeface="Arial" charset="0"/>
              </a:rPr>
              <a:t>TCPIP.SYS</a:t>
            </a:r>
          </a:p>
        </p:txBody>
      </p:sp>
      <p:sp>
        <p:nvSpPr>
          <p:cNvPr id="9" name="AutoShape 8"/>
          <p:cNvSpPr txBox="1">
            <a:spLocks noChangeArrowheads="1"/>
          </p:cNvSpPr>
          <p:nvPr/>
        </p:nvSpPr>
        <p:spPr bwMode="auto">
          <a:xfrm>
            <a:off x="5502385" y="4053212"/>
            <a:ext cx="1652994" cy="920239"/>
          </a:xfrm>
          <a:prstGeom prst="can">
            <a:avLst>
              <a:gd name="adj" fmla="val 43940"/>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vert="horz" wrap="square" lIns="0" tIns="0" rIns="0" bIns="0" rtlCol="0" anchorCtr="1">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72331" fontAlgn="auto">
              <a:spcAft>
                <a:spcPts val="0"/>
              </a:spcAft>
              <a:buNone/>
              <a:defRPr/>
            </a:pPr>
            <a:r>
              <a:rPr lang="en-US" sz="1029" b="0" dirty="0">
                <a:solidFill>
                  <a:srgbClr val="000000"/>
                </a:solidFill>
                <a:cs typeface="Arial" charset="0"/>
              </a:rPr>
              <a:t>Response </a:t>
            </a:r>
          </a:p>
          <a:p>
            <a:pPr marL="0" indent="0" algn="ctr" defTabSz="672331" fontAlgn="auto">
              <a:spcAft>
                <a:spcPts val="0"/>
              </a:spcAft>
              <a:buNone/>
              <a:defRPr/>
            </a:pPr>
            <a:r>
              <a:rPr lang="en-US" sz="1029" b="0" dirty="0">
                <a:solidFill>
                  <a:srgbClr val="000000"/>
                </a:solidFill>
                <a:cs typeface="Arial" charset="0"/>
              </a:rPr>
              <a:t>Cache</a:t>
            </a:r>
          </a:p>
        </p:txBody>
      </p:sp>
      <p:sp>
        <p:nvSpPr>
          <p:cNvPr id="10" name="Text Box 16"/>
          <p:cNvSpPr txBox="1">
            <a:spLocks noChangeArrowheads="1"/>
          </p:cNvSpPr>
          <p:nvPr/>
        </p:nvSpPr>
        <p:spPr bwMode="auto">
          <a:xfrm>
            <a:off x="8729249" y="2420522"/>
            <a:ext cx="467875" cy="224742"/>
          </a:xfrm>
          <a:prstGeom prst="rect">
            <a:avLst/>
          </a:prstGeom>
          <a:noFill/>
          <a:ln w="9525">
            <a:noFill/>
            <a:miter lim="800000"/>
            <a:headEnd/>
            <a:tailEnd/>
          </a:ln>
          <a:effectLst/>
        </p:spPr>
        <p:txBody>
          <a:bodyPr wrap="square">
            <a:spAutoFit/>
          </a:bodyPr>
          <a:lstStyle/>
          <a:p>
            <a:pPr defTabSz="672331"/>
            <a:r>
              <a:rPr lang="en-US" sz="956" dirty="0">
                <a:solidFill>
                  <a:srgbClr val="FFFFFF"/>
                </a:solidFill>
                <a:latin typeface="+mn-lt"/>
                <a:cs typeface="Arial" charset="0"/>
              </a:rPr>
              <a:t>User</a:t>
            </a:r>
          </a:p>
        </p:txBody>
      </p:sp>
      <p:sp>
        <p:nvSpPr>
          <p:cNvPr id="11" name="Text Box 16"/>
          <p:cNvSpPr txBox="1">
            <a:spLocks noChangeArrowheads="1"/>
          </p:cNvSpPr>
          <p:nvPr/>
        </p:nvSpPr>
        <p:spPr bwMode="auto">
          <a:xfrm>
            <a:off x="8729248" y="2588602"/>
            <a:ext cx="560266" cy="224742"/>
          </a:xfrm>
          <a:prstGeom prst="rect">
            <a:avLst/>
          </a:prstGeom>
          <a:noFill/>
          <a:ln w="9525">
            <a:noFill/>
            <a:miter lim="800000"/>
            <a:headEnd/>
            <a:tailEnd/>
          </a:ln>
          <a:effectLst/>
        </p:spPr>
        <p:txBody>
          <a:bodyPr wrap="square">
            <a:spAutoFit/>
          </a:bodyPr>
          <a:lstStyle/>
          <a:p>
            <a:pPr defTabSz="672331"/>
            <a:r>
              <a:rPr lang="en-US" sz="956" dirty="0">
                <a:solidFill>
                  <a:srgbClr val="FFFFFF"/>
                </a:solidFill>
                <a:latin typeface="+mn-lt"/>
                <a:cs typeface="Arial" charset="0"/>
              </a:rPr>
              <a:t>Kernel</a:t>
            </a:r>
          </a:p>
        </p:txBody>
      </p:sp>
      <p:sp>
        <p:nvSpPr>
          <p:cNvPr id="12" name="AutoShape 4"/>
          <p:cNvSpPr>
            <a:spLocks noChangeArrowheads="1"/>
          </p:cNvSpPr>
          <p:nvPr/>
        </p:nvSpPr>
        <p:spPr bwMode="auto">
          <a:xfrm>
            <a:off x="7349204" y="2924762"/>
            <a:ext cx="1092728" cy="1841619"/>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Send</a:t>
            </a:r>
          </a:p>
          <a:p>
            <a:pPr algn="ctr" defTabSz="672331" eaLnBrk="1" fontAlgn="auto" hangingPunct="1">
              <a:lnSpc>
                <a:spcPct val="100000"/>
              </a:lnSpc>
              <a:spcBef>
                <a:spcPts val="0"/>
              </a:spcBef>
              <a:spcAft>
                <a:spcPts val="0"/>
              </a:spcAft>
              <a:defRPr/>
            </a:pPr>
            <a:r>
              <a:rPr lang="en-US" sz="1029" kern="0" dirty="0">
                <a:solidFill>
                  <a:srgbClr val="FFFFFF"/>
                </a:solidFill>
                <a:latin typeface="+mn-lt"/>
                <a:cs typeface="Arial" charset="0"/>
              </a:rPr>
              <a:t>Response</a:t>
            </a:r>
            <a:endParaRPr lang="en-US" sz="1029" b="0" kern="0" dirty="0">
              <a:solidFill>
                <a:srgbClr val="FFFFFF"/>
              </a:solidFill>
              <a:latin typeface="+mn-lt"/>
              <a:cs typeface="Arial" charset="0"/>
            </a:endParaRPr>
          </a:p>
        </p:txBody>
      </p:sp>
      <p:sp>
        <p:nvSpPr>
          <p:cNvPr id="13" name="AutoShape 4"/>
          <p:cNvSpPr>
            <a:spLocks noChangeArrowheads="1"/>
          </p:cNvSpPr>
          <p:nvPr/>
        </p:nvSpPr>
        <p:spPr bwMode="auto">
          <a:xfrm>
            <a:off x="3671797" y="2924762"/>
            <a:ext cx="1413739" cy="1909455"/>
          </a:xfrm>
          <a:prstGeom prst="roundRect">
            <a:avLst>
              <a:gd name="adj" fmla="val 7736"/>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t" anchorCtr="1"/>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Listener</a:t>
            </a:r>
          </a:p>
        </p:txBody>
      </p:sp>
      <p:sp>
        <p:nvSpPr>
          <p:cNvPr id="14" name="AutoShape 6"/>
          <p:cNvSpPr>
            <a:spLocks noChangeArrowheads="1"/>
          </p:cNvSpPr>
          <p:nvPr/>
        </p:nvSpPr>
        <p:spPr bwMode="auto">
          <a:xfrm>
            <a:off x="3749806" y="3136959"/>
            <a:ext cx="1227308" cy="494601"/>
          </a:xfrm>
          <a:prstGeom prst="roundRect">
            <a:avLst>
              <a:gd name="adj" fmla="val 0"/>
            </a:avLst>
          </a:prstGeom>
          <a:gradFill>
            <a:gsLst>
              <a:gs pos="0">
                <a:srgbClr val="6A862A">
                  <a:shade val="51000"/>
                  <a:satMod val="130000"/>
                  <a:lumMod val="53000"/>
                </a:srgbClr>
              </a:gs>
              <a:gs pos="80000">
                <a:srgbClr val="6A862A">
                  <a:shade val="93000"/>
                  <a:satMod val="130000"/>
                </a:srgbClr>
              </a:gs>
              <a:gs pos="100000">
                <a:srgbClr val="6A862A">
                  <a:shade val="94000"/>
                  <a:satMod val="135000"/>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Namespace</a:t>
            </a:r>
          </a:p>
          <a:p>
            <a:pPr algn="ctr" defTabSz="672331" eaLnBrk="1" fontAlgn="auto" hangingPunct="1">
              <a:lnSpc>
                <a:spcPct val="100000"/>
              </a:lnSpc>
              <a:spcBef>
                <a:spcPts val="0"/>
              </a:spcBef>
              <a:spcAft>
                <a:spcPts val="0"/>
              </a:spcAft>
              <a:defRPr/>
            </a:pPr>
            <a:r>
              <a:rPr lang="en-US" sz="1029" kern="0" dirty="0">
                <a:solidFill>
                  <a:srgbClr val="FFFFFF"/>
                </a:solidFill>
                <a:latin typeface="+mn-lt"/>
                <a:cs typeface="Arial" charset="0"/>
              </a:rPr>
              <a:t>Mapper</a:t>
            </a:r>
            <a:endParaRPr lang="en-US" sz="1029" b="0" kern="0" dirty="0">
              <a:solidFill>
                <a:srgbClr val="FFFFFF"/>
              </a:solidFill>
              <a:latin typeface="+mn-lt"/>
              <a:cs typeface="Arial" charset="0"/>
            </a:endParaRPr>
          </a:p>
        </p:txBody>
      </p:sp>
      <p:grpSp>
        <p:nvGrpSpPr>
          <p:cNvPr id="15" name="Group 14"/>
          <p:cNvGrpSpPr/>
          <p:nvPr/>
        </p:nvGrpSpPr>
        <p:grpSpPr>
          <a:xfrm>
            <a:off x="3762580" y="3750039"/>
            <a:ext cx="1227309" cy="776799"/>
            <a:chOff x="3263288" y="1657352"/>
            <a:chExt cx="1156312" cy="819964"/>
          </a:xfrm>
        </p:grpSpPr>
        <p:sp>
          <p:nvSpPr>
            <p:cNvPr id="16" name="AutoShape 5"/>
            <p:cNvSpPr>
              <a:spLocks noChangeArrowheads="1"/>
            </p:cNvSpPr>
            <p:nvPr/>
          </p:nvSpPr>
          <p:spPr bwMode="auto">
            <a:xfrm>
              <a:off x="3263288" y="1657352"/>
              <a:ext cx="1156312" cy="819964"/>
            </a:xfrm>
            <a:prstGeom prst="roundRect">
              <a:avLst>
                <a:gd name="adj" fmla="val 3375"/>
              </a:avLst>
            </a:prstGeom>
            <a:gradFill>
              <a:gsLst>
                <a:gs pos="0">
                  <a:srgbClr val="FFC000">
                    <a:shade val="51000"/>
                    <a:satMod val="130000"/>
                    <a:lumMod val="40000"/>
                  </a:srgbClr>
                </a:gs>
                <a:gs pos="80000">
                  <a:srgbClr val="FFC000">
                    <a:shade val="93000"/>
                    <a:satMod val="130000"/>
                  </a:srgbClr>
                </a:gs>
                <a:gs pos="100000">
                  <a:srgbClr val="FFC000">
                    <a:shade val="94000"/>
                    <a:satMod val="135000"/>
                    <a:lumMod val="67000"/>
                    <a:lumOff val="33000"/>
                  </a:srgbClr>
                </a:gs>
              </a:gsLst>
              <a:lin ang="16200000" scaled="0"/>
            </a:gradFill>
            <a:ln w="9525">
              <a:solidFill>
                <a:srgbClr val="283A4E"/>
              </a:solidFill>
              <a:round/>
              <a:headEnd/>
              <a:tailEnd/>
            </a:ln>
            <a:effectLst/>
          </p:spPr>
          <p:txBody>
            <a:bodyPr wrap="none" anchorCtr="1"/>
            <a:lstStyle/>
            <a:p>
              <a:pPr algn="ctr" defTabSz="672331" eaLnBrk="1" fontAlgn="auto" hangingPunct="1">
                <a:lnSpc>
                  <a:spcPct val="100000"/>
                </a:lnSpc>
                <a:spcBef>
                  <a:spcPts val="0"/>
                </a:spcBef>
                <a:spcAft>
                  <a:spcPts val="0"/>
                </a:spcAft>
                <a:defRPr/>
              </a:pPr>
              <a:r>
                <a:rPr lang="en-US" sz="1029" b="0" kern="0" dirty="0">
                  <a:solidFill>
                    <a:srgbClr val="000000"/>
                  </a:solidFill>
                  <a:latin typeface="+mn-lt"/>
                  <a:cs typeface="Arial" charset="0"/>
                </a:rPr>
                <a:t>HTTP Engine</a:t>
              </a:r>
            </a:p>
          </p:txBody>
        </p:sp>
        <p:sp>
          <p:nvSpPr>
            <p:cNvPr id="17" name="AutoShape 10"/>
            <p:cNvSpPr>
              <a:spLocks noChangeArrowheads="1"/>
            </p:cNvSpPr>
            <p:nvPr/>
          </p:nvSpPr>
          <p:spPr bwMode="auto">
            <a:xfrm>
              <a:off x="3349765" y="1977372"/>
              <a:ext cx="990600" cy="381674"/>
            </a:xfrm>
            <a:prstGeom prst="roundRect">
              <a:avLst>
                <a:gd name="adj" fmla="val 27083"/>
              </a:avLst>
            </a:prstGeom>
            <a:gradFill>
              <a:gsLst>
                <a:gs pos="0">
                  <a:srgbClr val="7897BA">
                    <a:shade val="51000"/>
                    <a:satMod val="130000"/>
                    <a:lumMod val="40000"/>
                  </a:srgbClr>
                </a:gs>
                <a:gs pos="80000">
                  <a:srgbClr val="7897BA">
                    <a:shade val="93000"/>
                    <a:satMod val="130000"/>
                  </a:srgbClr>
                </a:gs>
                <a:gs pos="100000">
                  <a:srgbClr val="7897BA">
                    <a:shade val="94000"/>
                    <a:satMod val="135000"/>
                    <a:lumMod val="67000"/>
                    <a:lumOff val="33000"/>
                  </a:srgbClr>
                </a:gs>
              </a:gsLst>
              <a:lin ang="16200000" scaled="0"/>
            </a:gradFill>
            <a:ln w="9525">
              <a:solidFill>
                <a:srgbClr val="283A4E"/>
              </a:solidFill>
              <a:round/>
              <a:headEnd/>
              <a:tailEnd/>
            </a:ln>
            <a:effectLst/>
          </p:spPr>
          <p:txBody>
            <a:bodyPr wrap="none" anchor="ctr" anchorCtr="1"/>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HTTP Parser</a:t>
              </a:r>
            </a:p>
          </p:txBody>
        </p:sp>
      </p:grpSp>
      <p:sp>
        <p:nvSpPr>
          <p:cNvPr id="20" name="AutoShape 41"/>
          <p:cNvSpPr>
            <a:spLocks noChangeArrowheads="1"/>
          </p:cNvSpPr>
          <p:nvPr/>
        </p:nvSpPr>
        <p:spPr bwMode="auto">
          <a:xfrm>
            <a:off x="6656267" y="2885078"/>
            <a:ext cx="546828" cy="1007310"/>
          </a:xfrm>
          <a:prstGeom prst="roundRect">
            <a:avLst>
              <a:gd name="adj" fmla="val 24583"/>
            </a:avLst>
          </a:prstGeom>
          <a:gradFill>
            <a:gsLst>
              <a:gs pos="0">
                <a:srgbClr val="A72528">
                  <a:lumMod val="30000"/>
                </a:srgbClr>
              </a:gs>
              <a:gs pos="80000">
                <a:srgbClr val="A72528"/>
              </a:gs>
              <a:gs pos="100000">
                <a:srgbClr val="A72528">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Request</a:t>
            </a:r>
          </a:p>
          <a:p>
            <a:pPr algn="ctr" defTabSz="672331" eaLnBrk="1" fontAlgn="auto" hangingPunct="1">
              <a:lnSpc>
                <a:spcPct val="100000"/>
              </a:lnSpc>
              <a:spcBef>
                <a:spcPts val="0"/>
              </a:spcBef>
              <a:spcAft>
                <a:spcPts val="0"/>
              </a:spcAft>
              <a:defRPr/>
            </a:pPr>
            <a:r>
              <a:rPr lang="en-US" sz="1029" kern="0" dirty="0">
                <a:solidFill>
                  <a:srgbClr val="FFFFFF"/>
                </a:solidFill>
                <a:latin typeface="+mn-lt"/>
                <a:cs typeface="Arial" charset="0"/>
              </a:rPr>
              <a:t>Queue</a:t>
            </a:r>
            <a:endParaRPr lang="en-US" sz="1029" b="0" kern="0" dirty="0">
              <a:solidFill>
                <a:srgbClr val="FFFFFF"/>
              </a:solidFill>
              <a:latin typeface="+mn-lt"/>
              <a:cs typeface="Arial" charset="0"/>
            </a:endParaRPr>
          </a:p>
        </p:txBody>
      </p:sp>
      <p:sp>
        <p:nvSpPr>
          <p:cNvPr id="21" name="TextBox 20"/>
          <p:cNvSpPr txBox="1"/>
          <p:nvPr/>
        </p:nvSpPr>
        <p:spPr>
          <a:xfrm>
            <a:off x="7666732" y="4766380"/>
            <a:ext cx="699230" cy="214482"/>
          </a:xfrm>
          <a:prstGeom prst="rect">
            <a:avLst/>
          </a:prstGeom>
          <a:noFill/>
        </p:spPr>
        <p:txBody>
          <a:bodyPr wrap="none" rtlCol="0">
            <a:spAutoFit/>
          </a:bodyPr>
          <a:lstStyle/>
          <a:p>
            <a:r>
              <a:rPr lang="en-AU" sz="882" dirty="0">
                <a:latin typeface="+mn-lt"/>
              </a:rPr>
              <a:t>HTTP.SYS</a:t>
            </a:r>
          </a:p>
        </p:txBody>
      </p:sp>
      <p:cxnSp>
        <p:nvCxnSpPr>
          <p:cNvPr id="23" name="Straight Arrow Connector 22"/>
          <p:cNvCxnSpPr/>
          <p:nvPr/>
        </p:nvCxnSpPr>
        <p:spPr>
          <a:xfrm flipV="1">
            <a:off x="4359177" y="4374194"/>
            <a:ext cx="0" cy="784372"/>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359177" y="3537075"/>
            <a:ext cx="0" cy="224106"/>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376133" y="3877213"/>
            <a:ext cx="0" cy="280133"/>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376133" y="1749372"/>
            <a:ext cx="0" cy="1175391"/>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155380" y="4526838"/>
            <a:ext cx="740189" cy="5191"/>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376133" y="4834215"/>
            <a:ext cx="0" cy="331608"/>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p:cNvCxnSpPr>
            <a:stCxn id="14" idx="3"/>
            <a:endCxn id="9" idx="2"/>
          </p:cNvCxnSpPr>
          <p:nvPr/>
        </p:nvCxnSpPr>
        <p:spPr>
          <a:xfrm>
            <a:off x="4977115" y="3384259"/>
            <a:ext cx="525271" cy="1129072"/>
          </a:xfrm>
          <a:prstGeom prst="bentConnector3">
            <a:avLst>
              <a:gd name="adj1" fmla="val 50000"/>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AutoShape 41"/>
          <p:cNvSpPr>
            <a:spLocks noChangeArrowheads="1"/>
          </p:cNvSpPr>
          <p:nvPr/>
        </p:nvSpPr>
        <p:spPr bwMode="auto">
          <a:xfrm>
            <a:off x="6037521" y="2877821"/>
            <a:ext cx="546828" cy="1007310"/>
          </a:xfrm>
          <a:prstGeom prst="roundRect">
            <a:avLst>
              <a:gd name="adj" fmla="val 24583"/>
            </a:avLst>
          </a:prstGeom>
          <a:gradFill>
            <a:gsLst>
              <a:gs pos="0">
                <a:srgbClr val="A72528">
                  <a:lumMod val="30000"/>
                </a:srgbClr>
              </a:gs>
              <a:gs pos="80000">
                <a:srgbClr val="A72528"/>
              </a:gs>
              <a:gs pos="100000">
                <a:srgbClr val="A72528">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Request</a:t>
            </a:r>
          </a:p>
          <a:p>
            <a:pPr algn="ctr" defTabSz="672331" eaLnBrk="1" fontAlgn="auto" hangingPunct="1">
              <a:lnSpc>
                <a:spcPct val="100000"/>
              </a:lnSpc>
              <a:spcBef>
                <a:spcPts val="0"/>
              </a:spcBef>
              <a:spcAft>
                <a:spcPts val="0"/>
              </a:spcAft>
              <a:defRPr/>
            </a:pPr>
            <a:r>
              <a:rPr lang="en-US" sz="1029" kern="0" dirty="0">
                <a:solidFill>
                  <a:srgbClr val="FFFFFF"/>
                </a:solidFill>
                <a:latin typeface="+mn-lt"/>
                <a:cs typeface="Arial" charset="0"/>
              </a:rPr>
              <a:t>Queue</a:t>
            </a:r>
            <a:endParaRPr lang="en-US" sz="1029" b="0" kern="0" dirty="0">
              <a:solidFill>
                <a:srgbClr val="FFFFFF"/>
              </a:solidFill>
              <a:latin typeface="+mn-lt"/>
              <a:cs typeface="Arial" charset="0"/>
            </a:endParaRPr>
          </a:p>
        </p:txBody>
      </p:sp>
      <p:sp>
        <p:nvSpPr>
          <p:cNvPr id="38" name="AutoShape 41"/>
          <p:cNvSpPr>
            <a:spLocks noChangeArrowheads="1"/>
          </p:cNvSpPr>
          <p:nvPr/>
        </p:nvSpPr>
        <p:spPr bwMode="auto">
          <a:xfrm>
            <a:off x="5365203" y="2892294"/>
            <a:ext cx="546828" cy="1007310"/>
          </a:xfrm>
          <a:prstGeom prst="roundRect">
            <a:avLst>
              <a:gd name="adj" fmla="val 24583"/>
            </a:avLst>
          </a:prstGeom>
          <a:gradFill>
            <a:gsLst>
              <a:gs pos="0">
                <a:srgbClr val="A72528">
                  <a:lumMod val="30000"/>
                </a:srgbClr>
              </a:gs>
              <a:gs pos="80000">
                <a:srgbClr val="A72528"/>
              </a:gs>
              <a:gs pos="100000">
                <a:srgbClr val="A72528">
                  <a:lumMod val="67000"/>
                  <a:lumOff val="33000"/>
                </a:srgbClr>
              </a:gs>
            </a:gsLst>
            <a:lin ang="16200000" scaled="0"/>
          </a:gradFill>
          <a:ln w="9525">
            <a:solidFill>
              <a:srgbClr val="283A4E"/>
            </a:solidFill>
            <a:round/>
            <a:headEnd/>
            <a:tailEnd/>
          </a:ln>
          <a:effectLst/>
        </p:spPr>
        <p:txBody>
          <a:bodyPr wrap="none" anchor="ctr"/>
          <a:lstStyle/>
          <a:p>
            <a:pPr algn="ctr" defTabSz="672331" eaLnBrk="1" fontAlgn="auto" hangingPunct="1">
              <a:lnSpc>
                <a:spcPct val="100000"/>
              </a:lnSpc>
              <a:spcBef>
                <a:spcPts val="0"/>
              </a:spcBef>
              <a:spcAft>
                <a:spcPts val="0"/>
              </a:spcAft>
              <a:defRPr/>
            </a:pPr>
            <a:r>
              <a:rPr lang="en-US" sz="1029" b="0" kern="0" dirty="0">
                <a:solidFill>
                  <a:srgbClr val="FFFFFF"/>
                </a:solidFill>
                <a:latin typeface="+mn-lt"/>
                <a:cs typeface="Arial" charset="0"/>
              </a:rPr>
              <a:t>Request</a:t>
            </a:r>
          </a:p>
          <a:p>
            <a:pPr algn="ctr" defTabSz="672331" eaLnBrk="1" fontAlgn="auto" hangingPunct="1">
              <a:lnSpc>
                <a:spcPct val="100000"/>
              </a:lnSpc>
              <a:spcBef>
                <a:spcPts val="0"/>
              </a:spcBef>
              <a:spcAft>
                <a:spcPts val="0"/>
              </a:spcAft>
              <a:defRPr/>
            </a:pPr>
            <a:r>
              <a:rPr lang="en-US" sz="1029" kern="0" dirty="0">
                <a:solidFill>
                  <a:srgbClr val="FFFFFF"/>
                </a:solidFill>
                <a:latin typeface="+mn-lt"/>
                <a:cs typeface="Arial" charset="0"/>
              </a:rPr>
              <a:t>Queue</a:t>
            </a:r>
            <a:endParaRPr lang="en-US" sz="1029" b="0" kern="0" dirty="0">
              <a:solidFill>
                <a:srgbClr val="FFFFFF"/>
              </a:solidFill>
              <a:latin typeface="+mn-lt"/>
              <a:cs typeface="Arial" charset="0"/>
            </a:endParaRPr>
          </a:p>
        </p:txBody>
      </p:sp>
      <p:cxnSp>
        <p:nvCxnSpPr>
          <p:cNvPr id="48" name="Straight Arrow Connector 47"/>
          <p:cNvCxnSpPr/>
          <p:nvPr/>
        </p:nvCxnSpPr>
        <p:spPr>
          <a:xfrm>
            <a:off x="7895568" y="1745259"/>
            <a:ext cx="0" cy="1179502"/>
          </a:xfrm>
          <a:prstGeom prst="straightConnector1">
            <a:avLst/>
          </a:prstGeom>
          <a:ln w="25400">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432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25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5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25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kumimoji="1" lang="en-US" altLang="ja-JP" dirty="0"/>
              <a:t>Web </a:t>
            </a:r>
            <a:r>
              <a:rPr kumimoji="1" lang="ja-JP" altLang="en-US" dirty="0"/>
              <a:t>サーバ中核部から切り出された、アプリケーション動作プロセスを、</a:t>
            </a:r>
            <a:br>
              <a:rPr kumimoji="1" lang="en-US" altLang="ja-JP" dirty="0"/>
            </a:br>
            <a:r>
              <a:rPr kumimoji="1" lang="ja-JP" altLang="en-US" dirty="0"/>
              <a:t>一般に</a:t>
            </a:r>
            <a:r>
              <a:rPr kumimoji="1" lang="ja-JP" altLang="en-US" u="sng" dirty="0"/>
              <a:t>ワーカプロセス</a:t>
            </a:r>
            <a:r>
              <a:rPr kumimoji="1" lang="ja-JP" altLang="en-US" dirty="0"/>
              <a:t>と呼ぶ</a:t>
            </a:r>
          </a:p>
          <a:p>
            <a:pPr lvl="1"/>
            <a:r>
              <a:rPr kumimoji="1" lang="ja-JP" altLang="en-US" dirty="0"/>
              <a:t>一般的に </a:t>
            </a:r>
            <a:r>
              <a:rPr kumimoji="1" lang="en-US" altLang="ja-JP" dirty="0"/>
              <a:t>Web </a:t>
            </a:r>
            <a:r>
              <a:rPr kumimoji="1" lang="ja-JP" altLang="en-US" dirty="0"/>
              <a:t>サーバでは、特定のアプリの障害やクラッシュによって、</a:t>
            </a:r>
            <a:r>
              <a:rPr kumimoji="1" lang="en-US" altLang="ja-JP" dirty="0"/>
              <a:t>Web </a:t>
            </a:r>
            <a:r>
              <a:rPr kumimoji="1" lang="ja-JP" altLang="en-US" dirty="0"/>
              <a:t>サーバが全面的に</a:t>
            </a:r>
            <a:br>
              <a:rPr kumimoji="1" lang="en-US" altLang="ja-JP" dirty="0"/>
            </a:br>
            <a:r>
              <a:rPr kumimoji="1" lang="ja-JP" altLang="en-US" dirty="0"/>
              <a:t>ダウンしないようにする必要がある</a:t>
            </a:r>
            <a:endParaRPr kumimoji="1" lang="en-US" altLang="ja-JP" dirty="0"/>
          </a:p>
          <a:p>
            <a:pPr lvl="1"/>
            <a:r>
              <a:rPr kumimoji="1" lang="ja-JP" altLang="en-US" dirty="0"/>
              <a:t>このため </a:t>
            </a:r>
            <a:r>
              <a:rPr lang="en-US" altLang="ja-JP" dirty="0"/>
              <a:t>IIS </a:t>
            </a:r>
            <a:r>
              <a:rPr lang="ja-JP" altLang="en-US" dirty="0"/>
              <a:t>では、</a:t>
            </a:r>
            <a:r>
              <a:rPr lang="en-US" altLang="ja-JP" dirty="0"/>
              <a:t>Web </a:t>
            </a:r>
            <a:r>
              <a:rPr lang="ja-JP" altLang="en-US" dirty="0"/>
              <a:t>アプリケーションの実行空間を、</a:t>
            </a:r>
            <a:r>
              <a:rPr lang="en-US" altLang="ja-JP" dirty="0"/>
              <a:t>IIS </a:t>
            </a:r>
            <a:r>
              <a:rPr lang="ja-JP" altLang="en-US" dirty="0"/>
              <a:t>本体部分（中核部）から切り出して</a:t>
            </a:r>
            <a:br>
              <a:rPr lang="en-US" altLang="ja-JP" dirty="0"/>
            </a:br>
            <a:r>
              <a:rPr lang="ja-JP" altLang="en-US" dirty="0"/>
              <a:t>動作させるモデルを採用している</a:t>
            </a:r>
            <a:endParaRPr kumimoji="1" lang="ja-JP" altLang="en-US" dirty="0"/>
          </a:p>
        </p:txBody>
      </p:sp>
      <p:sp>
        <p:nvSpPr>
          <p:cNvPr id="2" name="タイトル 1"/>
          <p:cNvSpPr>
            <a:spLocks noGrp="1"/>
          </p:cNvSpPr>
          <p:nvPr>
            <p:ph type="title"/>
          </p:nvPr>
        </p:nvSpPr>
        <p:spPr/>
        <p:txBody>
          <a:bodyPr/>
          <a:lstStyle/>
          <a:p>
            <a:r>
              <a:rPr lang="ja-JP" altLang="en-US"/>
              <a:t>ワーカプロセスとは何か</a:t>
            </a:r>
            <a:endParaRPr kumimoji="1" lang="ja-JP" altLang="en-US"/>
          </a:p>
        </p:txBody>
      </p:sp>
      <p:sp>
        <p:nvSpPr>
          <p:cNvPr id="4" name="角丸四角形 3"/>
          <p:cNvSpPr/>
          <p:nvPr/>
        </p:nvSpPr>
        <p:spPr bwMode="auto">
          <a:xfrm>
            <a:off x="3809984" y="3990534"/>
            <a:ext cx="4169966" cy="2724590"/>
          </a:xfrm>
          <a:prstGeom prst="roundRect">
            <a:avLst>
              <a:gd name="adj" fmla="val 30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000000"/>
              </a:solidFill>
            </a:endParaRPr>
          </a:p>
        </p:txBody>
      </p:sp>
      <p:sp>
        <p:nvSpPr>
          <p:cNvPr id="5" name="AutoShape 18"/>
          <p:cNvSpPr>
            <a:spLocks noChangeArrowheads="1"/>
          </p:cNvSpPr>
          <p:nvPr/>
        </p:nvSpPr>
        <p:spPr bwMode="auto">
          <a:xfrm>
            <a:off x="5827710" y="5319603"/>
            <a:ext cx="1883210" cy="531627"/>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6" name="AutoShape 18"/>
          <p:cNvSpPr>
            <a:spLocks noChangeArrowheads="1"/>
          </p:cNvSpPr>
          <p:nvPr/>
        </p:nvSpPr>
        <p:spPr bwMode="auto">
          <a:xfrm>
            <a:off x="5827710" y="4189894"/>
            <a:ext cx="1883210" cy="930348"/>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7" name="Rectangle 50"/>
          <p:cNvSpPr>
            <a:spLocks noChangeArrowheads="1"/>
          </p:cNvSpPr>
          <p:nvPr/>
        </p:nvSpPr>
        <p:spPr bwMode="auto">
          <a:xfrm>
            <a:off x="6029484" y="4322802"/>
            <a:ext cx="1475181" cy="283535"/>
          </a:xfrm>
          <a:prstGeom prst="rect">
            <a:avLst/>
          </a:prstGeom>
          <a:gradFill rotWithShape="1">
            <a:gsLst>
              <a:gs pos="0">
                <a:srgbClr val="EEDDFF"/>
              </a:gs>
              <a:gs pos="50000">
                <a:srgbClr val="CC99FF"/>
              </a:gs>
              <a:gs pos="100000">
                <a:srgbClr val="EEDDFF"/>
              </a:gs>
            </a:gsLst>
            <a:lin ang="2700000" scaled="1"/>
          </a:gradFill>
          <a:ln w="19050">
            <a:solidFill>
              <a:srgbClr val="800080"/>
            </a:solidFill>
            <a:miter lim="800000"/>
            <a:headEnd/>
            <a:tailEnd/>
          </a:ln>
        </p:spPr>
        <p:txBody>
          <a:bodyPr wrap="none" anchor="ctr"/>
          <a:lstStyle/>
          <a:p>
            <a:pPr algn="r"/>
            <a:r>
              <a:rPr lang="en-US" altLang="ja-JP" sz="1400">
                <a:solidFill>
                  <a:srgbClr val="000000"/>
                </a:solidFill>
                <a:latin typeface="+mn-lt"/>
                <a:ea typeface="+mn-ea"/>
              </a:rPr>
              <a:t>DNA </a:t>
            </a:r>
            <a:r>
              <a:rPr lang="ja-JP" altLang="en-US" sz="1400">
                <a:solidFill>
                  <a:srgbClr val="000000"/>
                </a:solidFill>
                <a:latin typeface="+mn-lt"/>
                <a:ea typeface="+mn-ea"/>
              </a:rPr>
              <a:t>アプリ </a:t>
            </a:r>
            <a:r>
              <a:rPr lang="en-US" altLang="ja-JP" sz="1400">
                <a:solidFill>
                  <a:srgbClr val="000000"/>
                </a:solidFill>
                <a:latin typeface="+mn-lt"/>
                <a:ea typeface="+mn-ea"/>
              </a:rPr>
              <a:t>A</a:t>
            </a:r>
            <a:endParaRPr lang="ja-JP" altLang="en-US" sz="1400">
              <a:solidFill>
                <a:srgbClr val="000000"/>
              </a:solidFill>
              <a:latin typeface="+mn-lt"/>
              <a:ea typeface="+mn-ea"/>
            </a:endParaRPr>
          </a:p>
        </p:txBody>
      </p:sp>
      <p:pic>
        <p:nvPicPr>
          <p:cNvPr id="8" name="Picture 53" descr="internet cute cloud1_s"/>
          <p:cNvPicPr>
            <a:picLocks noChangeAspect="1" noChangeArrowheads="1"/>
          </p:cNvPicPr>
          <p:nvPr/>
        </p:nvPicPr>
        <p:blipFill>
          <a:blip r:embed="rId2" cstate="print"/>
          <a:srcRect/>
          <a:stretch>
            <a:fillRect/>
          </a:stretch>
        </p:blipFill>
        <p:spPr bwMode="auto">
          <a:xfrm>
            <a:off x="3248011" y="4789452"/>
            <a:ext cx="406534" cy="287965"/>
          </a:xfrm>
          <a:prstGeom prst="rect">
            <a:avLst/>
          </a:prstGeom>
          <a:noFill/>
          <a:ln w="9525">
            <a:noFill/>
            <a:miter lim="800000"/>
            <a:headEnd/>
            <a:tailEnd/>
          </a:ln>
        </p:spPr>
      </p:pic>
      <p:sp>
        <p:nvSpPr>
          <p:cNvPr id="9" name="Line 54"/>
          <p:cNvSpPr>
            <a:spLocks noChangeShapeType="1"/>
          </p:cNvSpPr>
          <p:nvPr/>
        </p:nvSpPr>
        <p:spPr bwMode="auto">
          <a:xfrm>
            <a:off x="2908734" y="4922358"/>
            <a:ext cx="1101528" cy="0"/>
          </a:xfrm>
          <a:prstGeom prst="line">
            <a:avLst/>
          </a:prstGeom>
          <a:noFill/>
          <a:ln w="19050">
            <a:solidFill>
              <a:schemeClr val="tx1"/>
            </a:solidFill>
            <a:round/>
            <a:headEnd/>
            <a:tailEnd type="triangle" w="med" len="med"/>
          </a:ln>
        </p:spPr>
        <p:txBody>
          <a:bodyPr/>
          <a:lstStyle/>
          <a:p>
            <a:endParaRPr lang="ja-JP" altLang="en-US">
              <a:latin typeface="+mn-lt"/>
              <a:ea typeface="+mn-ea"/>
            </a:endParaRPr>
          </a:p>
        </p:txBody>
      </p:sp>
      <p:pic>
        <p:nvPicPr>
          <p:cNvPr id="10" name="Picture 55" descr="Web app_s"/>
          <p:cNvPicPr>
            <a:picLocks noChangeAspect="1" noChangeArrowheads="1"/>
          </p:cNvPicPr>
          <p:nvPr/>
        </p:nvPicPr>
        <p:blipFill>
          <a:blip r:embed="rId3" cstate="print"/>
          <a:srcRect/>
          <a:stretch>
            <a:fillRect/>
          </a:stretch>
        </p:blipFill>
        <p:spPr bwMode="auto">
          <a:xfrm>
            <a:off x="2502201" y="4588615"/>
            <a:ext cx="530587" cy="534581"/>
          </a:xfrm>
          <a:prstGeom prst="rect">
            <a:avLst/>
          </a:prstGeom>
          <a:noFill/>
          <a:ln w="9525">
            <a:noFill/>
            <a:miter lim="800000"/>
            <a:headEnd/>
            <a:tailEnd/>
          </a:ln>
        </p:spPr>
      </p:pic>
      <p:sp>
        <p:nvSpPr>
          <p:cNvPr id="11" name="Rectangle 56"/>
          <p:cNvSpPr>
            <a:spLocks noChangeArrowheads="1"/>
          </p:cNvSpPr>
          <p:nvPr/>
        </p:nvSpPr>
        <p:spPr bwMode="auto">
          <a:xfrm>
            <a:off x="4061079" y="4522162"/>
            <a:ext cx="952068" cy="1727789"/>
          </a:xfrm>
          <a:prstGeom prst="rect">
            <a:avLst/>
          </a:prstGeom>
          <a:gradFill rotWithShape="1">
            <a:gsLst>
              <a:gs pos="0">
                <a:srgbClr val="DDEEFF"/>
              </a:gs>
              <a:gs pos="50000">
                <a:srgbClr val="99CCFF"/>
              </a:gs>
              <a:gs pos="100000">
                <a:srgbClr val="DDEEFF"/>
              </a:gs>
            </a:gsLst>
            <a:lin ang="2700000" scaled="1"/>
          </a:gradFill>
          <a:ln w="19050">
            <a:solidFill>
              <a:srgbClr val="000080"/>
            </a:solidFill>
            <a:miter lim="800000"/>
            <a:headEnd/>
            <a:tailEnd/>
          </a:ln>
        </p:spPr>
        <p:txBody>
          <a:bodyPr wrap="none" anchor="ctr"/>
          <a:lstStyle/>
          <a:p>
            <a:r>
              <a:rPr lang="en-US" altLang="ja-JP" sz="1400">
                <a:solidFill>
                  <a:srgbClr val="000000"/>
                </a:solidFill>
                <a:latin typeface="+mn-lt"/>
                <a:ea typeface="+mn-ea"/>
              </a:rPr>
              <a:t>IIS</a:t>
            </a:r>
          </a:p>
          <a:p>
            <a:r>
              <a:rPr lang="ja-JP" altLang="en-US" sz="1400">
                <a:solidFill>
                  <a:srgbClr val="000000"/>
                </a:solidFill>
                <a:latin typeface="+mn-lt"/>
                <a:ea typeface="+mn-ea"/>
              </a:rPr>
              <a:t>コア</a:t>
            </a:r>
          </a:p>
          <a:p>
            <a:r>
              <a:rPr lang="ja-JP" altLang="en-US" sz="1400">
                <a:solidFill>
                  <a:srgbClr val="000000"/>
                </a:solidFill>
                <a:latin typeface="+mn-lt"/>
                <a:ea typeface="+mn-ea"/>
              </a:rPr>
              <a:t>ランタイム</a:t>
            </a:r>
          </a:p>
        </p:txBody>
      </p:sp>
      <p:sp>
        <p:nvSpPr>
          <p:cNvPr id="12" name="Rectangle 85"/>
          <p:cNvSpPr>
            <a:spLocks noChangeArrowheads="1"/>
          </p:cNvSpPr>
          <p:nvPr/>
        </p:nvSpPr>
        <p:spPr bwMode="auto">
          <a:xfrm>
            <a:off x="6029484" y="5452509"/>
            <a:ext cx="1479665" cy="265814"/>
          </a:xfrm>
          <a:prstGeom prst="rect">
            <a:avLst/>
          </a:prstGeom>
          <a:gradFill rotWithShape="1">
            <a:gsLst>
              <a:gs pos="0">
                <a:srgbClr val="FFFFDD"/>
              </a:gs>
              <a:gs pos="50000">
                <a:srgbClr val="FFFF99"/>
              </a:gs>
              <a:gs pos="100000">
                <a:srgbClr val="FFFFDD"/>
              </a:gs>
            </a:gsLst>
            <a:lin ang="2700000" scaled="1"/>
          </a:gradFill>
          <a:ln w="19050">
            <a:solidFill>
              <a:srgbClr val="800000"/>
            </a:solidFill>
            <a:miter lim="800000"/>
            <a:headEnd/>
            <a:tailEnd/>
          </a:ln>
        </p:spPr>
        <p:txBody>
          <a:bodyPr wrap="none" anchor="ctr"/>
          <a:lstStyle/>
          <a:p>
            <a:pPr algn="r"/>
            <a:r>
              <a:rPr lang="en-US" altLang="ja-JP" sz="1400">
                <a:solidFill>
                  <a:srgbClr val="000000"/>
                </a:solidFill>
                <a:latin typeface="+mn-lt"/>
                <a:ea typeface="+mn-ea"/>
              </a:rPr>
              <a:t>.NET </a:t>
            </a:r>
            <a:r>
              <a:rPr lang="ja-JP" altLang="en-US" sz="1400">
                <a:solidFill>
                  <a:srgbClr val="000000"/>
                </a:solidFill>
                <a:latin typeface="+mn-lt"/>
                <a:ea typeface="+mn-ea"/>
              </a:rPr>
              <a:t>アプリ </a:t>
            </a:r>
            <a:r>
              <a:rPr lang="en-US" altLang="ja-JP" sz="1400">
                <a:solidFill>
                  <a:srgbClr val="000000"/>
                </a:solidFill>
                <a:latin typeface="+mn-lt"/>
                <a:ea typeface="+mn-ea"/>
              </a:rPr>
              <a:t>X</a:t>
            </a:r>
            <a:endParaRPr lang="ja-JP" altLang="en-US" sz="1400">
              <a:solidFill>
                <a:srgbClr val="000000"/>
              </a:solidFill>
              <a:latin typeface="+mn-lt"/>
              <a:ea typeface="+mn-ea"/>
            </a:endParaRPr>
          </a:p>
        </p:txBody>
      </p:sp>
      <p:pic>
        <p:nvPicPr>
          <p:cNvPr id="13" name="Picture 52" descr="virtualforder"/>
          <p:cNvPicPr>
            <a:picLocks noChangeAspect="1" noChangeArrowheads="1"/>
          </p:cNvPicPr>
          <p:nvPr/>
        </p:nvPicPr>
        <p:blipFill>
          <a:blip r:embed="rId4" cstate="print"/>
          <a:srcRect/>
          <a:stretch>
            <a:fillRect/>
          </a:stretch>
        </p:blipFill>
        <p:spPr bwMode="auto">
          <a:xfrm>
            <a:off x="6096740" y="4339045"/>
            <a:ext cx="269030" cy="265814"/>
          </a:xfrm>
          <a:prstGeom prst="rect">
            <a:avLst/>
          </a:prstGeom>
          <a:noFill/>
          <a:ln w="9525">
            <a:noFill/>
            <a:miter lim="800000"/>
            <a:headEnd/>
            <a:tailEnd/>
          </a:ln>
        </p:spPr>
      </p:pic>
      <p:pic>
        <p:nvPicPr>
          <p:cNvPr id="14" name="Picture 52" descr="virtualforder"/>
          <p:cNvPicPr>
            <a:picLocks noChangeAspect="1" noChangeArrowheads="1"/>
          </p:cNvPicPr>
          <p:nvPr/>
        </p:nvPicPr>
        <p:blipFill>
          <a:blip r:embed="rId4" cstate="print"/>
          <a:srcRect/>
          <a:stretch>
            <a:fillRect/>
          </a:stretch>
        </p:blipFill>
        <p:spPr bwMode="auto">
          <a:xfrm>
            <a:off x="6096740" y="5452509"/>
            <a:ext cx="269030" cy="265814"/>
          </a:xfrm>
          <a:prstGeom prst="rect">
            <a:avLst/>
          </a:prstGeom>
          <a:noFill/>
          <a:ln w="9525">
            <a:noFill/>
            <a:miter lim="800000"/>
            <a:headEnd/>
            <a:tailEnd/>
          </a:ln>
        </p:spPr>
      </p:pic>
      <p:sp>
        <p:nvSpPr>
          <p:cNvPr id="15" name="Rectangle 50"/>
          <p:cNvSpPr>
            <a:spLocks noChangeArrowheads="1"/>
          </p:cNvSpPr>
          <p:nvPr/>
        </p:nvSpPr>
        <p:spPr bwMode="auto">
          <a:xfrm>
            <a:off x="6029484" y="4721522"/>
            <a:ext cx="1475181" cy="283535"/>
          </a:xfrm>
          <a:prstGeom prst="rect">
            <a:avLst/>
          </a:prstGeom>
          <a:gradFill rotWithShape="1">
            <a:gsLst>
              <a:gs pos="0">
                <a:srgbClr val="EEDDFF"/>
              </a:gs>
              <a:gs pos="50000">
                <a:srgbClr val="CC99FF"/>
              </a:gs>
              <a:gs pos="100000">
                <a:srgbClr val="EEDDFF"/>
              </a:gs>
            </a:gsLst>
            <a:lin ang="2700000" scaled="1"/>
          </a:gradFill>
          <a:ln w="19050">
            <a:solidFill>
              <a:srgbClr val="800080"/>
            </a:solidFill>
            <a:miter lim="800000"/>
            <a:headEnd/>
            <a:tailEnd/>
          </a:ln>
        </p:spPr>
        <p:txBody>
          <a:bodyPr wrap="none" anchor="ctr"/>
          <a:lstStyle/>
          <a:p>
            <a:pPr algn="r"/>
            <a:r>
              <a:rPr lang="en-US" altLang="ja-JP" sz="1400">
                <a:solidFill>
                  <a:srgbClr val="000000"/>
                </a:solidFill>
                <a:latin typeface="+mn-lt"/>
                <a:ea typeface="+mn-ea"/>
              </a:rPr>
              <a:t>DNA </a:t>
            </a:r>
            <a:r>
              <a:rPr lang="ja-JP" altLang="en-US" sz="1400">
                <a:solidFill>
                  <a:srgbClr val="000000"/>
                </a:solidFill>
                <a:latin typeface="+mn-lt"/>
                <a:ea typeface="+mn-ea"/>
              </a:rPr>
              <a:t>アプリ </a:t>
            </a:r>
            <a:r>
              <a:rPr lang="en-US" altLang="ja-JP" sz="1400">
                <a:solidFill>
                  <a:srgbClr val="000000"/>
                </a:solidFill>
                <a:latin typeface="+mn-lt"/>
                <a:ea typeface="+mn-ea"/>
              </a:rPr>
              <a:t>B</a:t>
            </a:r>
            <a:endParaRPr lang="ja-JP" altLang="en-US" sz="1400">
              <a:solidFill>
                <a:srgbClr val="000000"/>
              </a:solidFill>
              <a:latin typeface="+mn-lt"/>
              <a:ea typeface="+mn-ea"/>
            </a:endParaRPr>
          </a:p>
        </p:txBody>
      </p:sp>
      <p:pic>
        <p:nvPicPr>
          <p:cNvPr id="16" name="Picture 52" descr="virtualforder"/>
          <p:cNvPicPr>
            <a:picLocks noChangeAspect="1" noChangeArrowheads="1"/>
          </p:cNvPicPr>
          <p:nvPr/>
        </p:nvPicPr>
        <p:blipFill>
          <a:blip r:embed="rId4" cstate="print"/>
          <a:srcRect/>
          <a:stretch>
            <a:fillRect/>
          </a:stretch>
        </p:blipFill>
        <p:spPr bwMode="auto">
          <a:xfrm>
            <a:off x="6096740" y="4737766"/>
            <a:ext cx="269030" cy="265814"/>
          </a:xfrm>
          <a:prstGeom prst="rect">
            <a:avLst/>
          </a:prstGeom>
          <a:noFill/>
          <a:ln w="9525">
            <a:noFill/>
            <a:miter lim="800000"/>
            <a:headEnd/>
            <a:tailEnd/>
          </a:ln>
        </p:spPr>
      </p:pic>
      <p:pic>
        <p:nvPicPr>
          <p:cNvPr id="17" name="Picture 53" descr="internet cute cloud1_s"/>
          <p:cNvPicPr>
            <a:picLocks noChangeAspect="1" noChangeArrowheads="1"/>
          </p:cNvPicPr>
          <p:nvPr/>
        </p:nvPicPr>
        <p:blipFill>
          <a:blip r:embed="rId2" cstate="print"/>
          <a:srcRect/>
          <a:stretch>
            <a:fillRect/>
          </a:stretch>
        </p:blipFill>
        <p:spPr bwMode="auto">
          <a:xfrm>
            <a:off x="3248011" y="5253150"/>
            <a:ext cx="406534" cy="287965"/>
          </a:xfrm>
          <a:prstGeom prst="rect">
            <a:avLst/>
          </a:prstGeom>
          <a:noFill/>
          <a:ln w="9525">
            <a:noFill/>
            <a:miter lim="800000"/>
            <a:headEnd/>
            <a:tailEnd/>
          </a:ln>
        </p:spPr>
      </p:pic>
      <p:sp>
        <p:nvSpPr>
          <p:cNvPr id="18" name="Line 54"/>
          <p:cNvSpPr>
            <a:spLocks noChangeShapeType="1"/>
          </p:cNvSpPr>
          <p:nvPr/>
        </p:nvSpPr>
        <p:spPr bwMode="auto">
          <a:xfrm>
            <a:off x="2908734" y="5386055"/>
            <a:ext cx="1101528" cy="0"/>
          </a:xfrm>
          <a:prstGeom prst="line">
            <a:avLst/>
          </a:prstGeom>
          <a:noFill/>
          <a:ln w="19050">
            <a:solidFill>
              <a:schemeClr val="tx1"/>
            </a:solidFill>
            <a:round/>
            <a:headEnd/>
            <a:tailEnd type="triangle" w="med" len="med"/>
          </a:ln>
        </p:spPr>
        <p:txBody>
          <a:bodyPr/>
          <a:lstStyle/>
          <a:p>
            <a:endParaRPr lang="ja-JP" altLang="en-US">
              <a:latin typeface="+mn-lt"/>
              <a:ea typeface="+mn-ea"/>
            </a:endParaRPr>
          </a:p>
        </p:txBody>
      </p:sp>
      <p:pic>
        <p:nvPicPr>
          <p:cNvPr id="19" name="Picture 55" descr="Web app_s"/>
          <p:cNvPicPr>
            <a:picLocks noChangeAspect="1" noChangeArrowheads="1"/>
          </p:cNvPicPr>
          <p:nvPr/>
        </p:nvPicPr>
        <p:blipFill>
          <a:blip r:embed="rId3" cstate="print"/>
          <a:srcRect/>
          <a:stretch>
            <a:fillRect/>
          </a:stretch>
        </p:blipFill>
        <p:spPr bwMode="auto">
          <a:xfrm>
            <a:off x="2502201" y="5052313"/>
            <a:ext cx="530587" cy="534581"/>
          </a:xfrm>
          <a:prstGeom prst="rect">
            <a:avLst/>
          </a:prstGeom>
          <a:noFill/>
          <a:ln w="9525">
            <a:noFill/>
            <a:miter lim="800000"/>
            <a:headEnd/>
            <a:tailEnd/>
          </a:ln>
        </p:spPr>
      </p:pic>
      <p:pic>
        <p:nvPicPr>
          <p:cNvPr id="20" name="Picture 53" descr="internet cute cloud1_s"/>
          <p:cNvPicPr>
            <a:picLocks noChangeAspect="1" noChangeArrowheads="1"/>
          </p:cNvPicPr>
          <p:nvPr/>
        </p:nvPicPr>
        <p:blipFill>
          <a:blip r:embed="rId2" cstate="print"/>
          <a:srcRect/>
          <a:stretch>
            <a:fillRect/>
          </a:stretch>
        </p:blipFill>
        <p:spPr bwMode="auto">
          <a:xfrm>
            <a:off x="3248011" y="5718323"/>
            <a:ext cx="406534" cy="287964"/>
          </a:xfrm>
          <a:prstGeom prst="rect">
            <a:avLst/>
          </a:prstGeom>
          <a:noFill/>
          <a:ln w="9525">
            <a:noFill/>
            <a:miter lim="800000"/>
            <a:headEnd/>
            <a:tailEnd/>
          </a:ln>
        </p:spPr>
      </p:pic>
      <p:sp>
        <p:nvSpPr>
          <p:cNvPr id="21" name="Line 54"/>
          <p:cNvSpPr>
            <a:spLocks noChangeShapeType="1"/>
          </p:cNvSpPr>
          <p:nvPr/>
        </p:nvSpPr>
        <p:spPr bwMode="auto">
          <a:xfrm>
            <a:off x="2908734" y="5851230"/>
            <a:ext cx="1101528" cy="0"/>
          </a:xfrm>
          <a:prstGeom prst="line">
            <a:avLst/>
          </a:prstGeom>
          <a:noFill/>
          <a:ln w="19050">
            <a:solidFill>
              <a:schemeClr val="tx1"/>
            </a:solidFill>
            <a:round/>
            <a:headEnd/>
            <a:tailEnd type="triangle" w="med" len="med"/>
          </a:ln>
        </p:spPr>
        <p:txBody>
          <a:bodyPr/>
          <a:lstStyle/>
          <a:p>
            <a:endParaRPr lang="ja-JP" altLang="en-US">
              <a:latin typeface="+mn-lt"/>
              <a:ea typeface="+mn-ea"/>
            </a:endParaRPr>
          </a:p>
        </p:txBody>
      </p:sp>
      <p:pic>
        <p:nvPicPr>
          <p:cNvPr id="22" name="Picture 55" descr="Web app_s"/>
          <p:cNvPicPr>
            <a:picLocks noChangeAspect="1" noChangeArrowheads="1"/>
          </p:cNvPicPr>
          <p:nvPr/>
        </p:nvPicPr>
        <p:blipFill>
          <a:blip r:embed="rId3" cstate="print"/>
          <a:srcRect/>
          <a:stretch>
            <a:fillRect/>
          </a:stretch>
        </p:blipFill>
        <p:spPr bwMode="auto">
          <a:xfrm>
            <a:off x="2502201" y="5517487"/>
            <a:ext cx="530587" cy="534581"/>
          </a:xfrm>
          <a:prstGeom prst="rect">
            <a:avLst/>
          </a:prstGeom>
          <a:noFill/>
          <a:ln w="9525">
            <a:noFill/>
            <a:miter lim="800000"/>
            <a:headEnd/>
            <a:tailEnd/>
          </a:ln>
        </p:spPr>
      </p:pic>
      <p:sp>
        <p:nvSpPr>
          <p:cNvPr id="23" name="AutoShape 18"/>
          <p:cNvSpPr>
            <a:spLocks noChangeArrowheads="1"/>
          </p:cNvSpPr>
          <p:nvPr/>
        </p:nvSpPr>
        <p:spPr bwMode="auto">
          <a:xfrm>
            <a:off x="5693196" y="4056988"/>
            <a:ext cx="134515" cy="132907"/>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24" name="AutoShape 18"/>
          <p:cNvSpPr>
            <a:spLocks noChangeArrowheads="1"/>
          </p:cNvSpPr>
          <p:nvPr/>
        </p:nvSpPr>
        <p:spPr bwMode="auto">
          <a:xfrm>
            <a:off x="5693196" y="5186697"/>
            <a:ext cx="134515" cy="132907"/>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25" name="AutoShape 18"/>
          <p:cNvSpPr>
            <a:spLocks noChangeArrowheads="1"/>
          </p:cNvSpPr>
          <p:nvPr/>
        </p:nvSpPr>
        <p:spPr bwMode="auto">
          <a:xfrm>
            <a:off x="5827710" y="6050591"/>
            <a:ext cx="1883210" cy="531627"/>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26" name="Rectangle 85"/>
          <p:cNvSpPr>
            <a:spLocks noChangeArrowheads="1"/>
          </p:cNvSpPr>
          <p:nvPr/>
        </p:nvSpPr>
        <p:spPr bwMode="auto">
          <a:xfrm>
            <a:off x="6029484" y="6183497"/>
            <a:ext cx="1479665" cy="265814"/>
          </a:xfrm>
          <a:prstGeom prst="rect">
            <a:avLst/>
          </a:prstGeom>
          <a:gradFill rotWithShape="1">
            <a:gsLst>
              <a:gs pos="0">
                <a:srgbClr val="FFFFDD"/>
              </a:gs>
              <a:gs pos="50000">
                <a:srgbClr val="FFFF99"/>
              </a:gs>
              <a:gs pos="100000">
                <a:srgbClr val="FFFFDD"/>
              </a:gs>
            </a:gsLst>
            <a:lin ang="2700000" scaled="1"/>
          </a:gradFill>
          <a:ln w="19050">
            <a:solidFill>
              <a:srgbClr val="800000"/>
            </a:solidFill>
            <a:miter lim="800000"/>
            <a:headEnd/>
            <a:tailEnd/>
          </a:ln>
        </p:spPr>
        <p:txBody>
          <a:bodyPr wrap="none" anchor="ctr"/>
          <a:lstStyle/>
          <a:p>
            <a:pPr algn="r"/>
            <a:r>
              <a:rPr lang="en-US" altLang="ja-JP" sz="1400">
                <a:solidFill>
                  <a:srgbClr val="000000"/>
                </a:solidFill>
                <a:latin typeface="+mn-lt"/>
                <a:ea typeface="+mn-ea"/>
              </a:rPr>
              <a:t>.NET </a:t>
            </a:r>
            <a:r>
              <a:rPr lang="ja-JP" altLang="en-US" sz="1400">
                <a:solidFill>
                  <a:srgbClr val="000000"/>
                </a:solidFill>
                <a:latin typeface="+mn-lt"/>
                <a:ea typeface="+mn-ea"/>
              </a:rPr>
              <a:t>アプリ </a:t>
            </a:r>
            <a:r>
              <a:rPr lang="en-US" altLang="ja-JP" sz="1400">
                <a:solidFill>
                  <a:srgbClr val="000000"/>
                </a:solidFill>
                <a:latin typeface="+mn-lt"/>
                <a:ea typeface="+mn-ea"/>
              </a:rPr>
              <a:t>Y</a:t>
            </a:r>
            <a:endParaRPr lang="ja-JP" altLang="en-US" sz="1400">
              <a:solidFill>
                <a:srgbClr val="000000"/>
              </a:solidFill>
              <a:latin typeface="+mn-lt"/>
              <a:ea typeface="+mn-ea"/>
            </a:endParaRPr>
          </a:p>
        </p:txBody>
      </p:sp>
      <p:pic>
        <p:nvPicPr>
          <p:cNvPr id="27" name="Picture 52" descr="virtualforder"/>
          <p:cNvPicPr>
            <a:picLocks noChangeAspect="1" noChangeArrowheads="1"/>
          </p:cNvPicPr>
          <p:nvPr/>
        </p:nvPicPr>
        <p:blipFill>
          <a:blip r:embed="rId4" cstate="print"/>
          <a:srcRect/>
          <a:stretch>
            <a:fillRect/>
          </a:stretch>
        </p:blipFill>
        <p:spPr bwMode="auto">
          <a:xfrm>
            <a:off x="6096740" y="6183497"/>
            <a:ext cx="269030" cy="265814"/>
          </a:xfrm>
          <a:prstGeom prst="rect">
            <a:avLst/>
          </a:prstGeom>
          <a:noFill/>
          <a:ln w="9525">
            <a:noFill/>
            <a:miter lim="800000"/>
            <a:headEnd/>
            <a:tailEnd/>
          </a:ln>
        </p:spPr>
      </p:pic>
      <p:sp>
        <p:nvSpPr>
          <p:cNvPr id="28" name="AutoShape 18"/>
          <p:cNvSpPr>
            <a:spLocks noChangeArrowheads="1"/>
          </p:cNvSpPr>
          <p:nvPr/>
        </p:nvSpPr>
        <p:spPr bwMode="auto">
          <a:xfrm>
            <a:off x="5693196" y="5917684"/>
            <a:ext cx="134515" cy="132907"/>
          </a:xfrm>
          <a:prstGeom prst="rect">
            <a:avLst/>
          </a:prstGeom>
          <a:gradFill rotWithShape="1">
            <a:gsLst>
              <a:gs pos="0">
                <a:srgbClr val="8DACD0"/>
              </a:gs>
              <a:gs pos="100000">
                <a:srgbClr val="DEE7F1"/>
              </a:gs>
            </a:gsLst>
            <a:lin ang="2700000" scaled="1"/>
          </a:gradFill>
          <a:ln w="9525">
            <a:solidFill>
              <a:srgbClr val="4D4D4D"/>
            </a:solidFill>
            <a:round/>
            <a:headEnd/>
            <a:tailEnd/>
          </a:ln>
          <a:effectLst>
            <a:outerShdw dist="35921" dir="2700000" algn="ctr" rotWithShape="0">
              <a:srgbClr val="AFAFAF"/>
            </a:outerShdw>
          </a:effectLst>
        </p:spPr>
        <p:txBody>
          <a:bodyPr wrap="none"/>
          <a:lstStyle/>
          <a:p>
            <a:pPr eaLnBrk="0" hangingPunct="0">
              <a:defRPr/>
            </a:pPr>
            <a:endParaRPr lang="en-US" altLang="ja-JP">
              <a:solidFill>
                <a:srgbClr val="000000"/>
              </a:solidFill>
              <a:latin typeface="+mn-lt"/>
              <a:ea typeface="+mn-ea"/>
            </a:endParaRPr>
          </a:p>
        </p:txBody>
      </p:sp>
      <p:sp>
        <p:nvSpPr>
          <p:cNvPr id="29" name="Line 54"/>
          <p:cNvSpPr>
            <a:spLocks noChangeShapeType="1"/>
          </p:cNvSpPr>
          <p:nvPr/>
        </p:nvSpPr>
        <p:spPr bwMode="auto">
          <a:xfrm flipV="1">
            <a:off x="5020621" y="4455708"/>
            <a:ext cx="1008863" cy="398721"/>
          </a:xfrm>
          <a:prstGeom prst="line">
            <a:avLst/>
          </a:prstGeom>
          <a:noFill/>
          <a:ln w="19050">
            <a:solidFill>
              <a:schemeClr val="tx1"/>
            </a:solidFill>
            <a:round/>
            <a:headEnd/>
            <a:tailEnd type="triangle" w="med" len="med"/>
          </a:ln>
        </p:spPr>
        <p:txBody>
          <a:bodyPr/>
          <a:lstStyle/>
          <a:p>
            <a:endParaRPr lang="ja-JP" altLang="en-US">
              <a:solidFill>
                <a:srgbClr val="000000"/>
              </a:solidFill>
              <a:latin typeface="+mn-lt"/>
              <a:ea typeface="+mn-ea"/>
            </a:endParaRPr>
          </a:p>
        </p:txBody>
      </p:sp>
      <p:sp>
        <p:nvSpPr>
          <p:cNvPr id="30" name="Line 54"/>
          <p:cNvSpPr>
            <a:spLocks noChangeShapeType="1"/>
          </p:cNvSpPr>
          <p:nvPr/>
        </p:nvSpPr>
        <p:spPr bwMode="auto">
          <a:xfrm>
            <a:off x="5020621" y="5319602"/>
            <a:ext cx="1008863" cy="265814"/>
          </a:xfrm>
          <a:prstGeom prst="line">
            <a:avLst/>
          </a:prstGeom>
          <a:noFill/>
          <a:ln w="19050">
            <a:solidFill>
              <a:schemeClr val="tx1"/>
            </a:solidFill>
            <a:round/>
            <a:headEnd/>
            <a:tailEnd type="triangle" w="med" len="med"/>
          </a:ln>
        </p:spPr>
        <p:txBody>
          <a:bodyPr/>
          <a:lstStyle/>
          <a:p>
            <a:endParaRPr lang="ja-JP" altLang="en-US">
              <a:solidFill>
                <a:srgbClr val="000000"/>
              </a:solidFill>
              <a:latin typeface="+mn-lt"/>
              <a:ea typeface="+mn-ea"/>
            </a:endParaRPr>
          </a:p>
        </p:txBody>
      </p:sp>
      <p:sp>
        <p:nvSpPr>
          <p:cNvPr id="31" name="Line 54"/>
          <p:cNvSpPr>
            <a:spLocks noChangeShapeType="1"/>
          </p:cNvSpPr>
          <p:nvPr/>
        </p:nvSpPr>
        <p:spPr bwMode="auto">
          <a:xfrm>
            <a:off x="5020621" y="5917684"/>
            <a:ext cx="1008863" cy="398721"/>
          </a:xfrm>
          <a:prstGeom prst="line">
            <a:avLst/>
          </a:prstGeom>
          <a:noFill/>
          <a:ln w="19050">
            <a:solidFill>
              <a:schemeClr val="tx1"/>
            </a:solidFill>
            <a:round/>
            <a:headEnd/>
            <a:tailEnd type="triangle" w="med" len="med"/>
          </a:ln>
        </p:spPr>
        <p:txBody>
          <a:bodyPr/>
          <a:lstStyle/>
          <a:p>
            <a:endParaRPr lang="ja-JP" altLang="en-US">
              <a:solidFill>
                <a:srgbClr val="000000"/>
              </a:solidFill>
              <a:latin typeface="+mn-lt"/>
              <a:ea typeface="+mn-ea"/>
            </a:endParaRPr>
          </a:p>
        </p:txBody>
      </p:sp>
      <p:sp>
        <p:nvSpPr>
          <p:cNvPr id="32" name="テキスト ボックス 55"/>
          <p:cNvSpPr txBox="1">
            <a:spLocks noChangeArrowheads="1"/>
          </p:cNvSpPr>
          <p:nvPr/>
        </p:nvSpPr>
        <p:spPr bwMode="auto">
          <a:xfrm>
            <a:off x="4918027" y="4238297"/>
            <a:ext cx="872355" cy="258532"/>
          </a:xfrm>
          <a:prstGeom prst="rect">
            <a:avLst/>
          </a:prstGeom>
          <a:noFill/>
          <a:ln w="9525">
            <a:noFill/>
            <a:miter lim="800000"/>
            <a:headEnd/>
            <a:tailEnd/>
          </a:ln>
        </p:spPr>
        <p:txBody>
          <a:bodyPr wrap="none">
            <a:spAutoFit/>
          </a:bodyPr>
          <a:lstStyle/>
          <a:p>
            <a:r>
              <a:rPr lang="ja-JP" altLang="en-US" sz="1200" dirty="0">
                <a:solidFill>
                  <a:srgbClr val="000000"/>
                </a:solidFill>
                <a:latin typeface="+mn-lt"/>
                <a:ea typeface="+mn-ea"/>
              </a:rPr>
              <a:t>ルーティング</a:t>
            </a:r>
          </a:p>
        </p:txBody>
      </p:sp>
      <p:pic>
        <p:nvPicPr>
          <p:cNvPr id="33" name="Picture 19" descr="Content Management Server (CMS) Sm"/>
          <p:cNvPicPr>
            <a:picLocks noChangeAspect="1" noChangeArrowheads="1"/>
          </p:cNvPicPr>
          <p:nvPr/>
        </p:nvPicPr>
        <p:blipFill>
          <a:blip r:embed="rId5" cstate="print"/>
          <a:srcRect/>
          <a:stretch>
            <a:fillRect/>
          </a:stretch>
        </p:blipFill>
        <p:spPr bwMode="auto">
          <a:xfrm>
            <a:off x="7845436" y="3857627"/>
            <a:ext cx="403545" cy="587744"/>
          </a:xfrm>
          <a:prstGeom prst="rect">
            <a:avLst/>
          </a:prstGeom>
          <a:noFill/>
          <a:ln w="9525">
            <a:noFill/>
            <a:miter lim="800000"/>
            <a:headEnd/>
            <a:tailEnd/>
          </a:ln>
        </p:spPr>
      </p:pic>
      <p:sp>
        <p:nvSpPr>
          <p:cNvPr id="35" name="テキスト ボックス 55"/>
          <p:cNvSpPr txBox="1">
            <a:spLocks noChangeArrowheads="1"/>
          </p:cNvSpPr>
          <p:nvPr/>
        </p:nvSpPr>
        <p:spPr bwMode="auto">
          <a:xfrm>
            <a:off x="7681029" y="4572009"/>
            <a:ext cx="667170" cy="517065"/>
          </a:xfrm>
          <a:prstGeom prst="rect">
            <a:avLst/>
          </a:prstGeom>
          <a:noFill/>
          <a:ln w="9525">
            <a:noFill/>
            <a:miter lim="800000"/>
            <a:headEnd/>
            <a:tailEnd/>
          </a:ln>
        </p:spPr>
        <p:txBody>
          <a:bodyPr wrap="none">
            <a:spAutoFit/>
          </a:bodyPr>
          <a:lstStyle/>
          <a:p>
            <a:r>
              <a:rPr lang="ja-JP" altLang="en-US" sz="1200">
                <a:solidFill>
                  <a:srgbClr val="000000"/>
                </a:solidFill>
                <a:latin typeface="+mn-lt"/>
                <a:ea typeface="+mn-ea"/>
              </a:rPr>
              <a:t>ワーカー</a:t>
            </a:r>
            <a:endParaRPr lang="en-US" altLang="ja-JP" sz="1200">
              <a:solidFill>
                <a:srgbClr val="000000"/>
              </a:solidFill>
              <a:latin typeface="+mn-lt"/>
              <a:ea typeface="+mn-ea"/>
            </a:endParaRPr>
          </a:p>
          <a:p>
            <a:r>
              <a:rPr lang="ja-JP" altLang="en-US" sz="1200">
                <a:solidFill>
                  <a:srgbClr val="000000"/>
                </a:solidFill>
                <a:latin typeface="+mn-lt"/>
                <a:ea typeface="+mn-ea"/>
              </a:rPr>
              <a:t>プロセス</a:t>
            </a:r>
          </a:p>
        </p:txBody>
      </p:sp>
      <p:sp>
        <p:nvSpPr>
          <p:cNvPr id="36" name="テキスト ボックス 55"/>
          <p:cNvSpPr txBox="1">
            <a:spLocks noChangeArrowheads="1"/>
          </p:cNvSpPr>
          <p:nvPr/>
        </p:nvSpPr>
        <p:spPr bwMode="auto">
          <a:xfrm>
            <a:off x="7681029" y="5357827"/>
            <a:ext cx="667170" cy="517065"/>
          </a:xfrm>
          <a:prstGeom prst="rect">
            <a:avLst/>
          </a:prstGeom>
          <a:noFill/>
          <a:ln w="9525">
            <a:noFill/>
            <a:miter lim="800000"/>
            <a:headEnd/>
            <a:tailEnd/>
          </a:ln>
        </p:spPr>
        <p:txBody>
          <a:bodyPr wrap="none">
            <a:spAutoFit/>
          </a:bodyPr>
          <a:lstStyle/>
          <a:p>
            <a:r>
              <a:rPr lang="ja-JP" altLang="en-US" sz="1200">
                <a:solidFill>
                  <a:srgbClr val="000000"/>
                </a:solidFill>
                <a:latin typeface="+mn-lt"/>
                <a:ea typeface="+mn-ea"/>
              </a:rPr>
              <a:t>ワーカー</a:t>
            </a:r>
            <a:endParaRPr lang="en-US" altLang="ja-JP" sz="1200">
              <a:solidFill>
                <a:srgbClr val="000000"/>
              </a:solidFill>
              <a:latin typeface="+mn-lt"/>
              <a:ea typeface="+mn-ea"/>
            </a:endParaRPr>
          </a:p>
          <a:p>
            <a:r>
              <a:rPr lang="ja-JP" altLang="en-US" sz="1200">
                <a:solidFill>
                  <a:srgbClr val="000000"/>
                </a:solidFill>
                <a:latin typeface="+mn-lt"/>
                <a:ea typeface="+mn-ea"/>
              </a:rPr>
              <a:t>プロセス</a:t>
            </a:r>
          </a:p>
        </p:txBody>
      </p:sp>
      <p:sp>
        <p:nvSpPr>
          <p:cNvPr id="37" name="テキスト ボックス 55"/>
          <p:cNvSpPr txBox="1">
            <a:spLocks noChangeArrowheads="1"/>
          </p:cNvSpPr>
          <p:nvPr/>
        </p:nvSpPr>
        <p:spPr bwMode="auto">
          <a:xfrm>
            <a:off x="7681029" y="6072207"/>
            <a:ext cx="667170" cy="517065"/>
          </a:xfrm>
          <a:prstGeom prst="rect">
            <a:avLst/>
          </a:prstGeom>
          <a:noFill/>
          <a:ln w="9525">
            <a:noFill/>
            <a:miter lim="800000"/>
            <a:headEnd/>
            <a:tailEnd/>
          </a:ln>
        </p:spPr>
        <p:txBody>
          <a:bodyPr wrap="none">
            <a:spAutoFit/>
          </a:bodyPr>
          <a:lstStyle/>
          <a:p>
            <a:r>
              <a:rPr lang="ja-JP" altLang="en-US" sz="1200">
                <a:solidFill>
                  <a:srgbClr val="000000"/>
                </a:solidFill>
                <a:latin typeface="+mn-lt"/>
                <a:ea typeface="+mn-ea"/>
              </a:rPr>
              <a:t>ワーカー</a:t>
            </a:r>
            <a:endParaRPr lang="en-US" altLang="ja-JP" sz="1200">
              <a:solidFill>
                <a:srgbClr val="000000"/>
              </a:solidFill>
              <a:latin typeface="+mn-lt"/>
              <a:ea typeface="+mn-ea"/>
            </a:endParaRPr>
          </a:p>
          <a:p>
            <a:r>
              <a:rPr lang="ja-JP" altLang="en-US" sz="1200">
                <a:solidFill>
                  <a:srgbClr val="000000"/>
                </a:solidFill>
                <a:latin typeface="+mn-lt"/>
                <a:ea typeface="+mn-ea"/>
              </a:rPr>
              <a:t>プロセス</a:t>
            </a:r>
          </a:p>
        </p:txBody>
      </p:sp>
      <p:grpSp>
        <p:nvGrpSpPr>
          <p:cNvPr id="41" name="グループ化 40"/>
          <p:cNvGrpSpPr/>
          <p:nvPr/>
        </p:nvGrpSpPr>
        <p:grpSpPr>
          <a:xfrm>
            <a:off x="6002662" y="5214950"/>
            <a:ext cx="1643074" cy="785818"/>
            <a:chOff x="4857752" y="5214950"/>
            <a:chExt cx="1643074" cy="785818"/>
          </a:xfrm>
        </p:grpSpPr>
        <p:cxnSp>
          <p:nvCxnSpPr>
            <p:cNvPr id="39" name="直線コネクタ 38"/>
            <p:cNvCxnSpPr/>
            <p:nvPr/>
          </p:nvCxnSpPr>
          <p:spPr bwMode="auto">
            <a:xfrm rot="10800000" flipV="1">
              <a:off x="4857752" y="5214950"/>
              <a:ext cx="1643074" cy="785818"/>
            </a:xfrm>
            <a:prstGeom prst="line">
              <a:avLst/>
            </a:prstGeom>
            <a:noFill/>
            <a:ln w="57150" cap="flat" cmpd="sng" algn="ctr">
              <a:solidFill>
                <a:srgbClr val="FF0000"/>
              </a:solidFill>
              <a:prstDash val="solid"/>
              <a:round/>
              <a:headEnd type="none" w="med" len="med"/>
              <a:tailEnd type="none" w="med" len="med"/>
            </a:ln>
            <a:effectLst/>
          </p:spPr>
        </p:cxnSp>
        <p:cxnSp>
          <p:nvCxnSpPr>
            <p:cNvPr id="40" name="直線コネクタ 39"/>
            <p:cNvCxnSpPr/>
            <p:nvPr/>
          </p:nvCxnSpPr>
          <p:spPr bwMode="auto">
            <a:xfrm rot="10800000">
              <a:off x="4857752" y="5214950"/>
              <a:ext cx="1643074" cy="785818"/>
            </a:xfrm>
            <a:prstGeom prst="line">
              <a:avLst/>
            </a:prstGeom>
            <a:noFill/>
            <a:ln w="57150" cap="flat" cmpd="sng" algn="ctr">
              <a:solidFill>
                <a:srgbClr val="FF0000"/>
              </a:solidFill>
              <a:prstDash val="solid"/>
              <a:round/>
              <a:headEnd type="none" w="med" len="med"/>
              <a:tailEnd type="none" w="med" len="med"/>
            </a:ln>
            <a:effectLst/>
          </p:spPr>
        </p:cxnSp>
      </p:grpSp>
      <p:sp>
        <p:nvSpPr>
          <p:cNvPr id="42" name="Text Box 13"/>
          <p:cNvSpPr txBox="1">
            <a:spLocks noChangeArrowheads="1"/>
          </p:cNvSpPr>
          <p:nvPr/>
        </p:nvSpPr>
        <p:spPr bwMode="auto">
          <a:xfrm>
            <a:off x="8453455" y="5214951"/>
            <a:ext cx="2886058" cy="683264"/>
          </a:xfrm>
          <a:prstGeom prst="rect">
            <a:avLst/>
          </a:prstGeom>
          <a:solidFill>
            <a:srgbClr val="FFEBFF"/>
          </a:solidFill>
          <a:ln w="9525">
            <a:solidFill>
              <a:srgbClr val="FF0000"/>
            </a:solidFill>
            <a:miter lim="800000"/>
            <a:headEnd/>
            <a:tailEnd/>
          </a:ln>
          <a:effectLst/>
        </p:spPr>
        <p:txBody>
          <a:bodyPr wrap="square">
            <a:spAutoFit/>
          </a:bodyPr>
          <a:lstStyle/>
          <a:p>
            <a:pPr algn="l"/>
            <a:r>
              <a:rPr lang="ja-JP" altLang="en-US" sz="1200" dirty="0">
                <a:solidFill>
                  <a:srgbClr val="000000"/>
                </a:solidFill>
                <a:latin typeface="+mn-lt"/>
                <a:ea typeface="+mn-ea"/>
              </a:rPr>
              <a:t>特定のアプリケーションがクラッシュしても、</a:t>
            </a:r>
            <a:r>
              <a:rPr lang="en-US" altLang="ja-JP" sz="1200" dirty="0">
                <a:solidFill>
                  <a:srgbClr val="000000"/>
                </a:solidFill>
                <a:latin typeface="+mn-lt"/>
                <a:ea typeface="+mn-ea"/>
              </a:rPr>
              <a:t>Web </a:t>
            </a:r>
            <a:r>
              <a:rPr lang="ja-JP" altLang="en-US" sz="1200" dirty="0">
                <a:solidFill>
                  <a:srgbClr val="000000"/>
                </a:solidFill>
                <a:latin typeface="+mn-lt"/>
                <a:ea typeface="+mn-ea"/>
              </a:rPr>
              <a:t>サーバが全面的にダウンする</a:t>
            </a:r>
          </a:p>
          <a:p>
            <a:pPr algn="l"/>
            <a:r>
              <a:rPr lang="ja-JP" altLang="en-US" sz="1200" dirty="0">
                <a:solidFill>
                  <a:srgbClr val="000000"/>
                </a:solidFill>
                <a:latin typeface="+mn-lt"/>
                <a:ea typeface="+mn-ea"/>
              </a:rPr>
              <a:t>危険性は低い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sz="quarter" idx="10"/>
          </p:nvPr>
        </p:nvSpPr>
        <p:spPr/>
        <p:txBody>
          <a:bodyPr/>
          <a:lstStyle/>
          <a:p>
            <a:r>
              <a:rPr lang="ja-JP" altLang="en-US" dirty="0">
                <a:solidFill>
                  <a:srgbClr val="000000"/>
                </a:solidFill>
                <a:latin typeface="+mn-ea"/>
              </a:rPr>
              <a:t>事前に設定した条件や </a:t>
            </a:r>
            <a:r>
              <a:rPr lang="en-US" altLang="ja-JP" dirty="0">
                <a:solidFill>
                  <a:srgbClr val="000000"/>
                </a:solidFill>
                <a:latin typeface="+mn-ea"/>
              </a:rPr>
              <a:t>IIS </a:t>
            </a:r>
            <a:r>
              <a:rPr lang="ja-JP" altLang="en-US" dirty="0">
                <a:solidFill>
                  <a:srgbClr val="000000"/>
                </a:solidFill>
                <a:latin typeface="+mn-ea"/>
              </a:rPr>
              <a:t>サービスマネージャからの操作によって、</a:t>
            </a:r>
            <a:br>
              <a:rPr lang="en-US" altLang="ja-JP" dirty="0">
                <a:solidFill>
                  <a:srgbClr val="000000"/>
                </a:solidFill>
                <a:latin typeface="+mn-ea"/>
              </a:rPr>
            </a:br>
            <a:r>
              <a:rPr lang="ja-JP" altLang="en-US" dirty="0">
                <a:solidFill>
                  <a:srgbClr val="000000"/>
                </a:solidFill>
                <a:latin typeface="+mn-ea"/>
              </a:rPr>
              <a:t>ワーカプロセスをリフレッシュすることができる</a:t>
            </a:r>
            <a:endParaRPr kumimoji="1" lang="ja-JP" altLang="en-US" dirty="0">
              <a:solidFill>
                <a:srgbClr val="000000"/>
              </a:solidFill>
              <a:latin typeface="+mn-ea"/>
            </a:endParaRPr>
          </a:p>
        </p:txBody>
      </p:sp>
      <p:sp>
        <p:nvSpPr>
          <p:cNvPr id="2" name="タイトル 1"/>
          <p:cNvSpPr>
            <a:spLocks noGrp="1"/>
          </p:cNvSpPr>
          <p:nvPr>
            <p:ph type="title"/>
          </p:nvPr>
        </p:nvSpPr>
        <p:spPr/>
        <p:txBody>
          <a:bodyPr>
            <a:normAutofit fontScale="90000"/>
          </a:bodyPr>
          <a:lstStyle/>
          <a:p>
            <a:r>
              <a:rPr lang="ja-JP" altLang="en-US"/>
              <a:t>ワーカプロセスの機能</a:t>
            </a:r>
            <a:br>
              <a:rPr lang="ja-JP" altLang="en-US"/>
            </a:br>
            <a:r>
              <a:rPr lang="ja-JP" altLang="en-US"/>
              <a:t>－プロセスリサイクリング機能について</a:t>
            </a:r>
            <a:endParaRPr kumimoji="1" lang="ja-JP" altLang="en-US"/>
          </a:p>
        </p:txBody>
      </p:sp>
      <p:sp>
        <p:nvSpPr>
          <p:cNvPr id="4" name="Rectangle 2"/>
          <p:cNvSpPr>
            <a:spLocks noChangeArrowheads="1"/>
          </p:cNvSpPr>
          <p:nvPr/>
        </p:nvSpPr>
        <p:spPr bwMode="auto">
          <a:xfrm>
            <a:off x="4656138" y="2708276"/>
            <a:ext cx="3600450" cy="3960813"/>
          </a:xfrm>
          <a:prstGeom prst="rect">
            <a:avLst/>
          </a:prstGeom>
          <a:solidFill>
            <a:srgbClr val="EBEBF5"/>
          </a:solidFill>
          <a:ln w="9525" algn="ctr">
            <a:solidFill>
              <a:schemeClr val="tx1"/>
            </a:solidFill>
            <a:miter lim="800000"/>
            <a:headEnd/>
            <a:tailEnd/>
          </a:ln>
          <a:effectLst/>
        </p:spPr>
        <p:txBody>
          <a:bodyPr wrap="none" anchor="ctr"/>
          <a:lstStyle/>
          <a:p>
            <a:endParaRPr lang="ja-JP" altLang="en-US">
              <a:solidFill>
                <a:srgbClr val="000000"/>
              </a:solidFill>
              <a:latin typeface="+mn-ea"/>
              <a:ea typeface="+mn-ea"/>
            </a:endParaRPr>
          </a:p>
        </p:txBody>
      </p:sp>
      <p:sp>
        <p:nvSpPr>
          <p:cNvPr id="5" name="Rectangle 3"/>
          <p:cNvSpPr>
            <a:spLocks noChangeArrowheads="1"/>
          </p:cNvSpPr>
          <p:nvPr/>
        </p:nvSpPr>
        <p:spPr bwMode="auto">
          <a:xfrm>
            <a:off x="5232401" y="5013325"/>
            <a:ext cx="2663825" cy="1511300"/>
          </a:xfrm>
          <a:prstGeom prst="rect">
            <a:avLst/>
          </a:prstGeom>
          <a:gradFill rotWithShape="1">
            <a:gsLst>
              <a:gs pos="0">
                <a:srgbClr val="FFFF99">
                  <a:gamma/>
                  <a:tint val="33725"/>
                  <a:invGamma/>
                </a:srgbClr>
              </a:gs>
              <a:gs pos="50000">
                <a:srgbClr val="FFFF99"/>
              </a:gs>
              <a:gs pos="100000">
                <a:srgbClr val="FFFF99">
                  <a:gamma/>
                  <a:tint val="33725"/>
                  <a:invGamma/>
                </a:srgbClr>
              </a:gs>
            </a:gsLst>
            <a:lin ang="2700000" scaled="1"/>
          </a:gradFill>
          <a:ln w="19050">
            <a:solidFill>
              <a:srgbClr val="800000"/>
            </a:solidFill>
            <a:miter lim="800000"/>
            <a:headEnd/>
            <a:tailEnd/>
          </a:ln>
          <a:effectLst/>
        </p:spPr>
        <p:txBody>
          <a:bodyPr wrap="none" anchor="ctr"/>
          <a:lstStyle/>
          <a:p>
            <a:endParaRPr lang="ja-JP" altLang="en-US" sz="1800">
              <a:solidFill>
                <a:srgbClr val="000000"/>
              </a:solidFill>
              <a:latin typeface="+mn-ea"/>
              <a:ea typeface="+mn-ea"/>
            </a:endParaRPr>
          </a:p>
        </p:txBody>
      </p:sp>
      <p:sp>
        <p:nvSpPr>
          <p:cNvPr id="6" name="Rectangle 4"/>
          <p:cNvSpPr>
            <a:spLocks noChangeArrowheads="1"/>
          </p:cNvSpPr>
          <p:nvPr/>
        </p:nvSpPr>
        <p:spPr bwMode="auto">
          <a:xfrm>
            <a:off x="5016501" y="4797426"/>
            <a:ext cx="214313" cy="214313"/>
          </a:xfrm>
          <a:prstGeom prst="rect">
            <a:avLst/>
          </a:prstGeom>
          <a:gradFill rotWithShape="1">
            <a:gsLst>
              <a:gs pos="0">
                <a:srgbClr val="FFFF99">
                  <a:gamma/>
                  <a:tint val="33725"/>
                  <a:invGamma/>
                </a:srgbClr>
              </a:gs>
              <a:gs pos="50000">
                <a:srgbClr val="FFFF99"/>
              </a:gs>
              <a:gs pos="100000">
                <a:srgbClr val="FFFF99">
                  <a:gamma/>
                  <a:tint val="33725"/>
                  <a:invGamma/>
                </a:srgbClr>
              </a:gs>
            </a:gsLst>
            <a:lin ang="2700000" scaled="1"/>
          </a:gradFill>
          <a:ln w="19050">
            <a:solidFill>
              <a:srgbClr val="800000"/>
            </a:solidFill>
            <a:miter lim="800000"/>
            <a:headEnd/>
            <a:tailEnd/>
          </a:ln>
          <a:effectLst/>
        </p:spPr>
        <p:txBody>
          <a:bodyPr wrap="none" anchor="ctr"/>
          <a:lstStyle/>
          <a:p>
            <a:endParaRPr lang="ja-JP" altLang="en-US" sz="1800">
              <a:solidFill>
                <a:srgbClr val="000000"/>
              </a:solidFill>
              <a:latin typeface="+mn-ea"/>
              <a:ea typeface="+mn-ea"/>
            </a:endParaRPr>
          </a:p>
        </p:txBody>
      </p:sp>
      <p:sp>
        <p:nvSpPr>
          <p:cNvPr id="7" name="Rectangle 7"/>
          <p:cNvSpPr>
            <a:spLocks noChangeArrowheads="1"/>
          </p:cNvSpPr>
          <p:nvPr/>
        </p:nvSpPr>
        <p:spPr bwMode="auto">
          <a:xfrm>
            <a:off x="5232401" y="3213100"/>
            <a:ext cx="2663825" cy="1511300"/>
          </a:xfrm>
          <a:prstGeom prst="rect">
            <a:avLst/>
          </a:prstGeom>
          <a:gradFill rotWithShape="1">
            <a:gsLst>
              <a:gs pos="0">
                <a:srgbClr val="FFFF99">
                  <a:gamma/>
                  <a:tint val="33725"/>
                  <a:invGamma/>
                </a:srgbClr>
              </a:gs>
              <a:gs pos="50000">
                <a:srgbClr val="FFFF99"/>
              </a:gs>
              <a:gs pos="100000">
                <a:srgbClr val="FFFF99">
                  <a:gamma/>
                  <a:tint val="33725"/>
                  <a:invGamma/>
                </a:srgbClr>
              </a:gs>
            </a:gsLst>
            <a:lin ang="2700000" scaled="1"/>
          </a:gradFill>
          <a:ln w="19050">
            <a:solidFill>
              <a:srgbClr val="800000"/>
            </a:solidFill>
            <a:miter lim="800000"/>
            <a:headEnd/>
            <a:tailEnd/>
          </a:ln>
          <a:effectLst/>
        </p:spPr>
        <p:txBody>
          <a:bodyPr wrap="none" anchor="ctr"/>
          <a:lstStyle/>
          <a:p>
            <a:endParaRPr lang="ja-JP" altLang="en-US" sz="1800">
              <a:solidFill>
                <a:srgbClr val="000000"/>
              </a:solidFill>
              <a:latin typeface="+mn-ea"/>
              <a:ea typeface="+mn-ea"/>
            </a:endParaRPr>
          </a:p>
        </p:txBody>
      </p:sp>
      <p:sp>
        <p:nvSpPr>
          <p:cNvPr id="8" name="Rectangle 8"/>
          <p:cNvSpPr>
            <a:spLocks noChangeArrowheads="1"/>
          </p:cNvSpPr>
          <p:nvPr/>
        </p:nvSpPr>
        <p:spPr bwMode="auto">
          <a:xfrm>
            <a:off x="5016501" y="2997201"/>
            <a:ext cx="214313" cy="214313"/>
          </a:xfrm>
          <a:prstGeom prst="rect">
            <a:avLst/>
          </a:prstGeom>
          <a:gradFill rotWithShape="1">
            <a:gsLst>
              <a:gs pos="0">
                <a:srgbClr val="FFFF99">
                  <a:gamma/>
                  <a:tint val="33725"/>
                  <a:invGamma/>
                </a:srgbClr>
              </a:gs>
              <a:gs pos="50000">
                <a:srgbClr val="FFFF99"/>
              </a:gs>
              <a:gs pos="100000">
                <a:srgbClr val="FFFF99">
                  <a:gamma/>
                  <a:tint val="33725"/>
                  <a:invGamma/>
                </a:srgbClr>
              </a:gs>
            </a:gsLst>
            <a:lin ang="2700000" scaled="1"/>
          </a:gradFill>
          <a:ln w="19050">
            <a:solidFill>
              <a:srgbClr val="800000"/>
            </a:solidFill>
            <a:miter lim="800000"/>
            <a:headEnd/>
            <a:tailEnd/>
          </a:ln>
          <a:effectLst/>
        </p:spPr>
        <p:txBody>
          <a:bodyPr wrap="none" anchor="ctr"/>
          <a:lstStyle/>
          <a:p>
            <a:endParaRPr lang="ja-JP" altLang="en-US" sz="1800">
              <a:solidFill>
                <a:srgbClr val="000000"/>
              </a:solidFill>
              <a:latin typeface="+mn-ea"/>
              <a:ea typeface="+mn-ea"/>
            </a:endParaRPr>
          </a:p>
        </p:txBody>
      </p:sp>
      <p:sp>
        <p:nvSpPr>
          <p:cNvPr id="9" name="Rectangle 9"/>
          <p:cNvSpPr>
            <a:spLocks noChangeArrowheads="1"/>
          </p:cNvSpPr>
          <p:nvPr/>
        </p:nvSpPr>
        <p:spPr bwMode="auto">
          <a:xfrm>
            <a:off x="5448300" y="3429000"/>
            <a:ext cx="2230438" cy="1079500"/>
          </a:xfrm>
          <a:prstGeom prst="rect">
            <a:avLst/>
          </a:prstGeom>
          <a:gradFill rotWithShape="1">
            <a:gsLst>
              <a:gs pos="0">
                <a:srgbClr val="99CCFF">
                  <a:gamma/>
                  <a:tint val="33725"/>
                  <a:invGamma/>
                </a:srgbClr>
              </a:gs>
              <a:gs pos="50000">
                <a:srgbClr val="99CCFF"/>
              </a:gs>
              <a:gs pos="100000">
                <a:srgbClr val="99CCFF">
                  <a:gamma/>
                  <a:tint val="33725"/>
                  <a:invGamma/>
                </a:srgbClr>
              </a:gs>
            </a:gsLst>
            <a:lin ang="2700000" scaled="1"/>
          </a:gradFill>
          <a:ln w="19050">
            <a:solidFill>
              <a:srgbClr val="000080"/>
            </a:solidFill>
            <a:miter lim="800000"/>
            <a:headEnd/>
            <a:tailEnd/>
          </a:ln>
          <a:effectLst/>
        </p:spPr>
        <p:txBody>
          <a:bodyPr wrap="none"/>
          <a:lstStyle/>
          <a:p>
            <a:r>
              <a:rPr lang="en-US" altLang="ja-JP" sz="1400">
                <a:solidFill>
                  <a:srgbClr val="000000"/>
                </a:solidFill>
                <a:latin typeface="+mn-ea"/>
                <a:ea typeface="+mn-ea"/>
              </a:rPr>
              <a:t>WebAppA </a:t>
            </a:r>
            <a:r>
              <a:rPr lang="ja-JP" altLang="en-US" sz="1400">
                <a:solidFill>
                  <a:srgbClr val="000000"/>
                </a:solidFill>
                <a:latin typeface="+mn-ea"/>
                <a:ea typeface="+mn-ea"/>
              </a:rPr>
              <a:t>の</a:t>
            </a:r>
          </a:p>
          <a:p>
            <a:r>
              <a:rPr lang="ja-JP" altLang="en-US" sz="1400">
                <a:solidFill>
                  <a:srgbClr val="000000"/>
                </a:solidFill>
                <a:latin typeface="+mn-ea"/>
                <a:ea typeface="+mn-ea"/>
              </a:rPr>
              <a:t>アプリケーションドメイン</a:t>
            </a:r>
          </a:p>
        </p:txBody>
      </p:sp>
      <p:pic>
        <p:nvPicPr>
          <p:cNvPr id="10" name="Picture 10" descr="C#code"/>
          <p:cNvPicPr>
            <a:picLocks noChangeAspect="1" noChangeArrowheads="1"/>
          </p:cNvPicPr>
          <p:nvPr/>
        </p:nvPicPr>
        <p:blipFill>
          <a:blip r:embed="rId2" cstate="print"/>
          <a:srcRect/>
          <a:stretch>
            <a:fillRect/>
          </a:stretch>
        </p:blipFill>
        <p:spPr bwMode="auto">
          <a:xfrm>
            <a:off x="6383338" y="4003676"/>
            <a:ext cx="290512" cy="373063"/>
          </a:xfrm>
          <a:prstGeom prst="rect">
            <a:avLst/>
          </a:prstGeom>
          <a:noFill/>
        </p:spPr>
      </p:pic>
      <p:pic>
        <p:nvPicPr>
          <p:cNvPr id="11" name="Picture 11" descr="dll"/>
          <p:cNvPicPr>
            <a:picLocks noChangeAspect="1" noChangeArrowheads="1"/>
          </p:cNvPicPr>
          <p:nvPr/>
        </p:nvPicPr>
        <p:blipFill>
          <a:blip r:embed="rId3" cstate="print"/>
          <a:srcRect/>
          <a:stretch>
            <a:fillRect/>
          </a:stretch>
        </p:blipFill>
        <p:spPr bwMode="auto">
          <a:xfrm>
            <a:off x="6743700" y="4003675"/>
            <a:ext cx="338138" cy="425450"/>
          </a:xfrm>
          <a:prstGeom prst="rect">
            <a:avLst/>
          </a:prstGeom>
          <a:noFill/>
        </p:spPr>
      </p:pic>
      <p:pic>
        <p:nvPicPr>
          <p:cNvPr id="12" name="Picture 12" descr="C#code"/>
          <p:cNvPicPr>
            <a:picLocks noChangeAspect="1" noChangeArrowheads="1"/>
          </p:cNvPicPr>
          <p:nvPr/>
        </p:nvPicPr>
        <p:blipFill>
          <a:blip r:embed="rId2" cstate="print"/>
          <a:srcRect/>
          <a:stretch>
            <a:fillRect/>
          </a:stretch>
        </p:blipFill>
        <p:spPr bwMode="auto">
          <a:xfrm>
            <a:off x="6454776" y="4075113"/>
            <a:ext cx="290513" cy="373062"/>
          </a:xfrm>
          <a:prstGeom prst="rect">
            <a:avLst/>
          </a:prstGeom>
          <a:noFill/>
        </p:spPr>
      </p:pic>
      <p:pic>
        <p:nvPicPr>
          <p:cNvPr id="13" name="Picture 13" descr="dll"/>
          <p:cNvPicPr>
            <a:picLocks noChangeAspect="1" noChangeArrowheads="1"/>
          </p:cNvPicPr>
          <p:nvPr/>
        </p:nvPicPr>
        <p:blipFill>
          <a:blip r:embed="rId3" cstate="print"/>
          <a:srcRect/>
          <a:stretch>
            <a:fillRect/>
          </a:stretch>
        </p:blipFill>
        <p:spPr bwMode="auto">
          <a:xfrm>
            <a:off x="6886575" y="4075113"/>
            <a:ext cx="338138" cy="425450"/>
          </a:xfrm>
          <a:prstGeom prst="rect">
            <a:avLst/>
          </a:prstGeom>
          <a:noFill/>
        </p:spPr>
      </p:pic>
      <p:sp>
        <p:nvSpPr>
          <p:cNvPr id="14" name="Rectangle 14"/>
          <p:cNvSpPr>
            <a:spLocks noChangeArrowheads="1"/>
          </p:cNvSpPr>
          <p:nvPr/>
        </p:nvSpPr>
        <p:spPr bwMode="auto">
          <a:xfrm>
            <a:off x="5448300" y="5229225"/>
            <a:ext cx="2230438" cy="1079500"/>
          </a:xfrm>
          <a:prstGeom prst="rect">
            <a:avLst/>
          </a:prstGeom>
          <a:gradFill rotWithShape="1">
            <a:gsLst>
              <a:gs pos="0">
                <a:srgbClr val="99CCFF">
                  <a:gamma/>
                  <a:tint val="33725"/>
                  <a:invGamma/>
                </a:srgbClr>
              </a:gs>
              <a:gs pos="50000">
                <a:srgbClr val="99CCFF"/>
              </a:gs>
              <a:gs pos="100000">
                <a:srgbClr val="99CCFF">
                  <a:gamma/>
                  <a:tint val="33725"/>
                  <a:invGamma/>
                </a:srgbClr>
              </a:gs>
            </a:gsLst>
            <a:lin ang="2700000" scaled="1"/>
          </a:gradFill>
          <a:ln w="19050">
            <a:solidFill>
              <a:srgbClr val="000080"/>
            </a:solidFill>
            <a:miter lim="800000"/>
            <a:headEnd/>
            <a:tailEnd/>
          </a:ln>
          <a:effectLst/>
        </p:spPr>
        <p:txBody>
          <a:bodyPr wrap="none"/>
          <a:lstStyle/>
          <a:p>
            <a:r>
              <a:rPr lang="en-US" altLang="ja-JP" sz="1400">
                <a:solidFill>
                  <a:srgbClr val="000000"/>
                </a:solidFill>
                <a:latin typeface="+mn-ea"/>
                <a:ea typeface="+mn-ea"/>
              </a:rPr>
              <a:t>WebAppA </a:t>
            </a:r>
            <a:r>
              <a:rPr lang="ja-JP" altLang="en-US" sz="1400">
                <a:solidFill>
                  <a:srgbClr val="000000"/>
                </a:solidFill>
                <a:latin typeface="+mn-ea"/>
                <a:ea typeface="+mn-ea"/>
              </a:rPr>
              <a:t>用の</a:t>
            </a:r>
          </a:p>
          <a:p>
            <a:r>
              <a:rPr lang="ja-JP" altLang="en-US" sz="1400">
                <a:solidFill>
                  <a:srgbClr val="000000"/>
                </a:solidFill>
                <a:latin typeface="+mn-ea"/>
                <a:ea typeface="+mn-ea"/>
              </a:rPr>
              <a:t>新しいアプリケーションドメイン</a:t>
            </a:r>
          </a:p>
        </p:txBody>
      </p:sp>
      <p:pic>
        <p:nvPicPr>
          <p:cNvPr id="15" name="Picture 15" descr="C#code"/>
          <p:cNvPicPr>
            <a:picLocks noChangeAspect="1" noChangeArrowheads="1"/>
          </p:cNvPicPr>
          <p:nvPr/>
        </p:nvPicPr>
        <p:blipFill>
          <a:blip r:embed="rId2" cstate="print"/>
          <a:srcRect/>
          <a:stretch>
            <a:fillRect/>
          </a:stretch>
        </p:blipFill>
        <p:spPr bwMode="auto">
          <a:xfrm>
            <a:off x="6383338" y="5803901"/>
            <a:ext cx="290512" cy="373063"/>
          </a:xfrm>
          <a:prstGeom prst="rect">
            <a:avLst/>
          </a:prstGeom>
          <a:noFill/>
        </p:spPr>
      </p:pic>
      <p:pic>
        <p:nvPicPr>
          <p:cNvPr id="16" name="Picture 16" descr="dll"/>
          <p:cNvPicPr>
            <a:picLocks noChangeAspect="1" noChangeArrowheads="1"/>
          </p:cNvPicPr>
          <p:nvPr/>
        </p:nvPicPr>
        <p:blipFill>
          <a:blip r:embed="rId3" cstate="print"/>
          <a:srcRect/>
          <a:stretch>
            <a:fillRect/>
          </a:stretch>
        </p:blipFill>
        <p:spPr bwMode="auto">
          <a:xfrm>
            <a:off x="6743700" y="5803900"/>
            <a:ext cx="338138" cy="425450"/>
          </a:xfrm>
          <a:prstGeom prst="rect">
            <a:avLst/>
          </a:prstGeom>
          <a:noFill/>
        </p:spPr>
      </p:pic>
      <p:pic>
        <p:nvPicPr>
          <p:cNvPr id="17" name="Picture 17" descr="C#code"/>
          <p:cNvPicPr>
            <a:picLocks noChangeAspect="1" noChangeArrowheads="1"/>
          </p:cNvPicPr>
          <p:nvPr/>
        </p:nvPicPr>
        <p:blipFill>
          <a:blip r:embed="rId2" cstate="print"/>
          <a:srcRect/>
          <a:stretch>
            <a:fillRect/>
          </a:stretch>
        </p:blipFill>
        <p:spPr bwMode="auto">
          <a:xfrm>
            <a:off x="6454776" y="5875338"/>
            <a:ext cx="290513" cy="373062"/>
          </a:xfrm>
          <a:prstGeom prst="rect">
            <a:avLst/>
          </a:prstGeom>
          <a:noFill/>
        </p:spPr>
      </p:pic>
      <p:pic>
        <p:nvPicPr>
          <p:cNvPr id="18" name="Picture 18" descr="dll"/>
          <p:cNvPicPr>
            <a:picLocks noChangeAspect="1" noChangeArrowheads="1"/>
          </p:cNvPicPr>
          <p:nvPr/>
        </p:nvPicPr>
        <p:blipFill>
          <a:blip r:embed="rId3" cstate="print"/>
          <a:srcRect/>
          <a:stretch>
            <a:fillRect/>
          </a:stretch>
        </p:blipFill>
        <p:spPr bwMode="auto">
          <a:xfrm>
            <a:off x="6886575" y="5875338"/>
            <a:ext cx="338138" cy="425450"/>
          </a:xfrm>
          <a:prstGeom prst="rect">
            <a:avLst/>
          </a:prstGeom>
          <a:noFill/>
        </p:spPr>
      </p:pic>
      <p:sp>
        <p:nvSpPr>
          <p:cNvPr id="19" name="Text Box 19"/>
          <p:cNvSpPr txBox="1">
            <a:spLocks noChangeArrowheads="1"/>
          </p:cNvSpPr>
          <p:nvPr/>
        </p:nvSpPr>
        <p:spPr bwMode="auto">
          <a:xfrm>
            <a:off x="5318125" y="2924175"/>
            <a:ext cx="2645276" cy="286232"/>
          </a:xfrm>
          <a:prstGeom prst="rect">
            <a:avLst/>
          </a:prstGeom>
          <a:noFill/>
          <a:ln w="19050" algn="ctr">
            <a:noFill/>
            <a:miter lim="800000"/>
            <a:headEnd/>
            <a:tailEnd/>
          </a:ln>
          <a:effectLst/>
        </p:spPr>
        <p:txBody>
          <a:bodyPr wrap="none">
            <a:spAutoFit/>
          </a:bodyPr>
          <a:lstStyle/>
          <a:p>
            <a:r>
              <a:rPr lang="ja-JP" altLang="en-US" sz="1400">
                <a:solidFill>
                  <a:srgbClr val="000000"/>
                </a:solidFill>
                <a:latin typeface="+mn-ea"/>
                <a:ea typeface="+mn-ea"/>
              </a:rPr>
              <a:t>古いワーカプロセス（</a:t>
            </a:r>
            <a:r>
              <a:rPr lang="en-US" altLang="ja-JP" sz="1400">
                <a:solidFill>
                  <a:srgbClr val="000000"/>
                </a:solidFill>
                <a:latin typeface="+mn-ea"/>
                <a:ea typeface="+mn-ea"/>
              </a:rPr>
              <a:t>pid = xxx</a:t>
            </a:r>
            <a:r>
              <a:rPr lang="ja-JP" altLang="en-US" sz="1400">
                <a:solidFill>
                  <a:srgbClr val="000000"/>
                </a:solidFill>
                <a:latin typeface="+mn-ea"/>
                <a:ea typeface="+mn-ea"/>
              </a:rPr>
              <a:t>）</a:t>
            </a:r>
          </a:p>
        </p:txBody>
      </p:sp>
      <p:sp>
        <p:nvSpPr>
          <p:cNvPr id="20" name="Line 20"/>
          <p:cNvSpPr>
            <a:spLocks noChangeShapeType="1"/>
          </p:cNvSpPr>
          <p:nvPr/>
        </p:nvSpPr>
        <p:spPr bwMode="auto">
          <a:xfrm flipV="1">
            <a:off x="3359150" y="4365625"/>
            <a:ext cx="1441450" cy="0"/>
          </a:xfrm>
          <a:prstGeom prst="line">
            <a:avLst/>
          </a:prstGeom>
          <a:noFill/>
          <a:ln w="9525">
            <a:solidFill>
              <a:schemeClr val="tx1"/>
            </a:solidFill>
            <a:round/>
            <a:headEnd/>
            <a:tailEnd type="triangle" w="med" len="med"/>
          </a:ln>
          <a:effectLst/>
        </p:spPr>
        <p:txBody>
          <a:bodyPr/>
          <a:lstStyle/>
          <a:p>
            <a:endParaRPr lang="ja-JP" altLang="en-US">
              <a:solidFill>
                <a:srgbClr val="000000"/>
              </a:solidFill>
              <a:latin typeface="+mn-ea"/>
              <a:ea typeface="+mn-ea"/>
            </a:endParaRPr>
          </a:p>
        </p:txBody>
      </p:sp>
      <p:sp>
        <p:nvSpPr>
          <p:cNvPr id="21" name="Line 21"/>
          <p:cNvSpPr>
            <a:spLocks noChangeShapeType="1"/>
          </p:cNvSpPr>
          <p:nvPr/>
        </p:nvSpPr>
        <p:spPr bwMode="auto">
          <a:xfrm>
            <a:off x="3359151" y="3643313"/>
            <a:ext cx="2087563" cy="0"/>
          </a:xfrm>
          <a:prstGeom prst="line">
            <a:avLst/>
          </a:prstGeom>
          <a:noFill/>
          <a:ln w="9525">
            <a:solidFill>
              <a:schemeClr val="tx1"/>
            </a:solidFill>
            <a:round/>
            <a:headEnd/>
            <a:tailEnd type="triangle" w="med" len="med"/>
          </a:ln>
          <a:effectLst/>
        </p:spPr>
        <p:txBody>
          <a:bodyPr/>
          <a:lstStyle/>
          <a:p>
            <a:endParaRPr lang="ja-JP" altLang="en-US">
              <a:solidFill>
                <a:srgbClr val="000000"/>
              </a:solidFill>
              <a:latin typeface="+mn-ea"/>
              <a:ea typeface="+mn-ea"/>
            </a:endParaRPr>
          </a:p>
        </p:txBody>
      </p:sp>
      <p:sp>
        <p:nvSpPr>
          <p:cNvPr id="22" name="Line 22"/>
          <p:cNvSpPr>
            <a:spLocks noChangeShapeType="1"/>
          </p:cNvSpPr>
          <p:nvPr/>
        </p:nvSpPr>
        <p:spPr bwMode="auto">
          <a:xfrm>
            <a:off x="3359151" y="4003675"/>
            <a:ext cx="2087563" cy="0"/>
          </a:xfrm>
          <a:prstGeom prst="line">
            <a:avLst/>
          </a:prstGeom>
          <a:noFill/>
          <a:ln w="9525">
            <a:solidFill>
              <a:schemeClr val="tx1"/>
            </a:solidFill>
            <a:round/>
            <a:headEnd/>
            <a:tailEnd type="triangle" w="med" len="med"/>
          </a:ln>
          <a:effectLst/>
        </p:spPr>
        <p:txBody>
          <a:bodyPr/>
          <a:lstStyle/>
          <a:p>
            <a:endParaRPr lang="ja-JP" altLang="en-US">
              <a:solidFill>
                <a:srgbClr val="000000"/>
              </a:solidFill>
              <a:latin typeface="+mn-ea"/>
              <a:ea typeface="+mn-ea"/>
            </a:endParaRPr>
          </a:p>
        </p:txBody>
      </p:sp>
      <p:sp>
        <p:nvSpPr>
          <p:cNvPr id="23" name="Line 23"/>
          <p:cNvSpPr>
            <a:spLocks noChangeShapeType="1"/>
          </p:cNvSpPr>
          <p:nvPr/>
        </p:nvSpPr>
        <p:spPr bwMode="auto">
          <a:xfrm>
            <a:off x="3359151" y="5807075"/>
            <a:ext cx="2087563" cy="0"/>
          </a:xfrm>
          <a:prstGeom prst="line">
            <a:avLst/>
          </a:prstGeom>
          <a:noFill/>
          <a:ln w="9525">
            <a:solidFill>
              <a:schemeClr val="tx1"/>
            </a:solidFill>
            <a:round/>
            <a:headEnd/>
            <a:tailEnd type="triangle" w="med" len="med"/>
          </a:ln>
          <a:effectLst/>
        </p:spPr>
        <p:txBody>
          <a:bodyPr/>
          <a:lstStyle/>
          <a:p>
            <a:endParaRPr lang="ja-JP" altLang="en-US">
              <a:solidFill>
                <a:srgbClr val="000000"/>
              </a:solidFill>
              <a:latin typeface="+mn-ea"/>
              <a:ea typeface="+mn-ea"/>
            </a:endParaRPr>
          </a:p>
        </p:txBody>
      </p:sp>
      <p:sp>
        <p:nvSpPr>
          <p:cNvPr id="24" name="Line 24"/>
          <p:cNvSpPr>
            <a:spLocks noChangeShapeType="1"/>
          </p:cNvSpPr>
          <p:nvPr/>
        </p:nvSpPr>
        <p:spPr bwMode="auto">
          <a:xfrm>
            <a:off x="3359151" y="6165850"/>
            <a:ext cx="2087563" cy="0"/>
          </a:xfrm>
          <a:prstGeom prst="line">
            <a:avLst/>
          </a:prstGeom>
          <a:noFill/>
          <a:ln w="9525">
            <a:solidFill>
              <a:schemeClr val="tx1"/>
            </a:solidFill>
            <a:round/>
            <a:headEnd/>
            <a:tailEnd type="triangle" w="med" len="med"/>
          </a:ln>
          <a:effectLst/>
        </p:spPr>
        <p:txBody>
          <a:bodyPr/>
          <a:lstStyle/>
          <a:p>
            <a:endParaRPr lang="ja-JP" altLang="en-US">
              <a:solidFill>
                <a:srgbClr val="000000"/>
              </a:solidFill>
              <a:latin typeface="+mn-ea"/>
              <a:ea typeface="+mn-ea"/>
            </a:endParaRPr>
          </a:p>
        </p:txBody>
      </p:sp>
      <p:sp>
        <p:nvSpPr>
          <p:cNvPr id="25" name="Text Box 25"/>
          <p:cNvSpPr txBox="1">
            <a:spLocks noChangeArrowheads="1"/>
          </p:cNvSpPr>
          <p:nvPr/>
        </p:nvSpPr>
        <p:spPr bwMode="auto">
          <a:xfrm>
            <a:off x="3468199" y="4895194"/>
            <a:ext cx="1330814" cy="587853"/>
          </a:xfrm>
          <a:prstGeom prst="rect">
            <a:avLst/>
          </a:prstGeom>
          <a:noFill/>
          <a:ln w="9525">
            <a:noFill/>
            <a:miter lim="800000"/>
            <a:headEnd/>
            <a:tailEnd/>
          </a:ln>
          <a:effectLst/>
        </p:spPr>
        <p:txBody>
          <a:bodyPr wrap="none">
            <a:spAutoFit/>
          </a:bodyPr>
          <a:lstStyle/>
          <a:p>
            <a:r>
              <a:rPr lang="ja-JP" altLang="en-US" sz="1400" dirty="0">
                <a:solidFill>
                  <a:srgbClr val="000000"/>
                </a:solidFill>
                <a:latin typeface="+mn-ea"/>
                <a:ea typeface="+mn-ea"/>
              </a:rPr>
              <a:t>処理が</a:t>
            </a:r>
          </a:p>
          <a:p>
            <a:r>
              <a:rPr lang="ja-JP" altLang="en-US" sz="1400" dirty="0">
                <a:solidFill>
                  <a:srgbClr val="000000"/>
                </a:solidFill>
                <a:latin typeface="+mn-ea"/>
                <a:ea typeface="+mn-ea"/>
              </a:rPr>
              <a:t>振り直される！</a:t>
            </a:r>
          </a:p>
        </p:txBody>
      </p:sp>
      <p:sp>
        <p:nvSpPr>
          <p:cNvPr id="26" name="Freeform 26"/>
          <p:cNvSpPr>
            <a:spLocks/>
          </p:cNvSpPr>
          <p:nvPr/>
        </p:nvSpPr>
        <p:spPr bwMode="auto">
          <a:xfrm>
            <a:off x="4800600" y="4364039"/>
            <a:ext cx="647700" cy="1152525"/>
          </a:xfrm>
          <a:custGeom>
            <a:avLst/>
            <a:gdLst/>
            <a:ahLst/>
            <a:cxnLst>
              <a:cxn ang="0">
                <a:pos x="0" y="0"/>
              </a:cxn>
              <a:cxn ang="0">
                <a:pos x="181" y="136"/>
              </a:cxn>
              <a:cxn ang="0">
                <a:pos x="227" y="635"/>
              </a:cxn>
              <a:cxn ang="0">
                <a:pos x="408" y="771"/>
              </a:cxn>
            </a:cxnLst>
            <a:rect l="0" t="0" r="r" b="b"/>
            <a:pathLst>
              <a:path w="408" h="771">
                <a:moveTo>
                  <a:pt x="0" y="0"/>
                </a:moveTo>
                <a:cubicBezTo>
                  <a:pt x="71" y="15"/>
                  <a:pt x="143" y="30"/>
                  <a:pt x="181" y="136"/>
                </a:cubicBezTo>
                <a:cubicBezTo>
                  <a:pt x="219" y="242"/>
                  <a:pt x="189" y="529"/>
                  <a:pt x="227" y="635"/>
                </a:cubicBezTo>
                <a:cubicBezTo>
                  <a:pt x="265" y="741"/>
                  <a:pt x="336" y="756"/>
                  <a:pt x="408" y="771"/>
                </a:cubicBezTo>
              </a:path>
            </a:pathLst>
          </a:custGeom>
          <a:noFill/>
          <a:ln w="28575" cap="rnd" cmpd="sng">
            <a:solidFill>
              <a:schemeClr val="tx1"/>
            </a:solidFill>
            <a:prstDash val="sysDot"/>
            <a:round/>
            <a:headEnd type="none" w="med" len="med"/>
            <a:tailEnd type="arrow" w="med" len="med"/>
          </a:ln>
          <a:effectLst/>
        </p:spPr>
        <p:txBody>
          <a:bodyPr/>
          <a:lstStyle/>
          <a:p>
            <a:endParaRPr lang="ja-JP" altLang="en-US">
              <a:solidFill>
                <a:srgbClr val="000000"/>
              </a:solidFill>
              <a:latin typeface="+mn-ea"/>
              <a:ea typeface="+mn-ea"/>
            </a:endParaRPr>
          </a:p>
        </p:txBody>
      </p:sp>
      <p:sp>
        <p:nvSpPr>
          <p:cNvPr id="27" name="Text Box 27"/>
          <p:cNvSpPr txBox="1">
            <a:spLocks noChangeArrowheads="1"/>
          </p:cNvSpPr>
          <p:nvPr/>
        </p:nvSpPr>
        <p:spPr bwMode="auto">
          <a:xfrm>
            <a:off x="3645693" y="3690377"/>
            <a:ext cx="1034257" cy="286232"/>
          </a:xfrm>
          <a:prstGeom prst="rect">
            <a:avLst/>
          </a:prstGeom>
          <a:noFill/>
          <a:ln w="9525">
            <a:noFill/>
            <a:miter lim="800000"/>
            <a:headEnd/>
            <a:tailEnd/>
          </a:ln>
          <a:effectLst/>
        </p:spPr>
        <p:txBody>
          <a:bodyPr wrap="none">
            <a:spAutoFit/>
          </a:bodyPr>
          <a:lstStyle/>
          <a:p>
            <a:pPr algn="l"/>
            <a:r>
              <a:rPr lang="ja-JP" altLang="en-US" sz="1400">
                <a:solidFill>
                  <a:srgbClr val="000000"/>
                </a:solidFill>
                <a:latin typeface="+mn-ea"/>
                <a:ea typeface="+mn-ea"/>
              </a:rPr>
              <a:t>リクエスト</a:t>
            </a:r>
            <a:r>
              <a:rPr lang="en-US" altLang="ja-JP" sz="1400">
                <a:solidFill>
                  <a:srgbClr val="000000"/>
                </a:solidFill>
                <a:latin typeface="+mn-ea"/>
                <a:ea typeface="+mn-ea"/>
              </a:rPr>
              <a:t>②</a:t>
            </a:r>
          </a:p>
        </p:txBody>
      </p:sp>
      <p:sp>
        <p:nvSpPr>
          <p:cNvPr id="28" name="Text Box 28"/>
          <p:cNvSpPr txBox="1">
            <a:spLocks noChangeArrowheads="1"/>
          </p:cNvSpPr>
          <p:nvPr/>
        </p:nvSpPr>
        <p:spPr bwMode="auto">
          <a:xfrm>
            <a:off x="3645693" y="4050740"/>
            <a:ext cx="1034257" cy="286232"/>
          </a:xfrm>
          <a:prstGeom prst="rect">
            <a:avLst/>
          </a:prstGeom>
          <a:noFill/>
          <a:ln w="9525">
            <a:noFill/>
            <a:miter lim="800000"/>
            <a:headEnd/>
            <a:tailEnd/>
          </a:ln>
          <a:effectLst/>
        </p:spPr>
        <p:txBody>
          <a:bodyPr wrap="none">
            <a:spAutoFit/>
          </a:bodyPr>
          <a:lstStyle/>
          <a:p>
            <a:pPr algn="l"/>
            <a:r>
              <a:rPr lang="ja-JP" altLang="en-US" sz="1400">
                <a:solidFill>
                  <a:srgbClr val="000000"/>
                </a:solidFill>
                <a:latin typeface="+mn-ea"/>
                <a:ea typeface="+mn-ea"/>
              </a:rPr>
              <a:t>リクエスト</a:t>
            </a:r>
            <a:r>
              <a:rPr lang="en-US" altLang="ja-JP" sz="1400">
                <a:solidFill>
                  <a:srgbClr val="000000"/>
                </a:solidFill>
                <a:latin typeface="+mn-ea"/>
                <a:ea typeface="+mn-ea"/>
              </a:rPr>
              <a:t>③</a:t>
            </a:r>
          </a:p>
        </p:txBody>
      </p:sp>
      <p:sp>
        <p:nvSpPr>
          <p:cNvPr id="29" name="Text Box 29"/>
          <p:cNvSpPr txBox="1">
            <a:spLocks noChangeArrowheads="1"/>
          </p:cNvSpPr>
          <p:nvPr/>
        </p:nvSpPr>
        <p:spPr bwMode="auto">
          <a:xfrm>
            <a:off x="3737768" y="5492190"/>
            <a:ext cx="1034257" cy="286232"/>
          </a:xfrm>
          <a:prstGeom prst="rect">
            <a:avLst/>
          </a:prstGeom>
          <a:noFill/>
          <a:ln w="9525">
            <a:noFill/>
            <a:miter lim="800000"/>
            <a:headEnd/>
            <a:tailEnd/>
          </a:ln>
          <a:effectLst/>
        </p:spPr>
        <p:txBody>
          <a:bodyPr wrap="none">
            <a:spAutoFit/>
          </a:bodyPr>
          <a:lstStyle/>
          <a:p>
            <a:pPr algn="l"/>
            <a:r>
              <a:rPr lang="ja-JP" altLang="en-US" sz="1400">
                <a:solidFill>
                  <a:srgbClr val="000000"/>
                </a:solidFill>
                <a:latin typeface="+mn-ea"/>
                <a:ea typeface="+mn-ea"/>
              </a:rPr>
              <a:t>リクエスト</a:t>
            </a:r>
            <a:r>
              <a:rPr lang="en-US" altLang="ja-JP" sz="1400">
                <a:solidFill>
                  <a:srgbClr val="000000"/>
                </a:solidFill>
                <a:latin typeface="+mn-ea"/>
                <a:ea typeface="+mn-ea"/>
              </a:rPr>
              <a:t>④</a:t>
            </a:r>
          </a:p>
        </p:txBody>
      </p:sp>
      <p:sp>
        <p:nvSpPr>
          <p:cNvPr id="30" name="Text Box 30"/>
          <p:cNvSpPr txBox="1">
            <a:spLocks noChangeArrowheads="1"/>
          </p:cNvSpPr>
          <p:nvPr/>
        </p:nvSpPr>
        <p:spPr bwMode="auto">
          <a:xfrm>
            <a:off x="3737768" y="5852552"/>
            <a:ext cx="1034257" cy="286232"/>
          </a:xfrm>
          <a:prstGeom prst="rect">
            <a:avLst/>
          </a:prstGeom>
          <a:noFill/>
          <a:ln w="9525">
            <a:noFill/>
            <a:miter lim="800000"/>
            <a:headEnd/>
            <a:tailEnd/>
          </a:ln>
          <a:effectLst/>
        </p:spPr>
        <p:txBody>
          <a:bodyPr wrap="none">
            <a:spAutoFit/>
          </a:bodyPr>
          <a:lstStyle/>
          <a:p>
            <a:pPr algn="l"/>
            <a:r>
              <a:rPr lang="ja-JP" altLang="en-US" sz="1400">
                <a:solidFill>
                  <a:srgbClr val="000000"/>
                </a:solidFill>
                <a:latin typeface="+mn-ea"/>
                <a:ea typeface="+mn-ea"/>
              </a:rPr>
              <a:t>リクエスト</a:t>
            </a:r>
            <a:r>
              <a:rPr lang="en-US" altLang="ja-JP" sz="1400">
                <a:solidFill>
                  <a:srgbClr val="000000"/>
                </a:solidFill>
                <a:latin typeface="+mn-ea"/>
                <a:ea typeface="+mn-ea"/>
              </a:rPr>
              <a:t>⑤</a:t>
            </a:r>
          </a:p>
        </p:txBody>
      </p:sp>
      <p:sp>
        <p:nvSpPr>
          <p:cNvPr id="31" name="Text Box 31"/>
          <p:cNvSpPr txBox="1">
            <a:spLocks noChangeArrowheads="1"/>
          </p:cNvSpPr>
          <p:nvPr/>
        </p:nvSpPr>
        <p:spPr bwMode="auto">
          <a:xfrm>
            <a:off x="3645693" y="3330015"/>
            <a:ext cx="1034257" cy="286232"/>
          </a:xfrm>
          <a:prstGeom prst="rect">
            <a:avLst/>
          </a:prstGeom>
          <a:noFill/>
          <a:ln w="9525">
            <a:noFill/>
            <a:miter lim="800000"/>
            <a:headEnd/>
            <a:tailEnd/>
          </a:ln>
          <a:effectLst/>
        </p:spPr>
        <p:txBody>
          <a:bodyPr wrap="none">
            <a:spAutoFit/>
          </a:bodyPr>
          <a:lstStyle/>
          <a:p>
            <a:pPr algn="l"/>
            <a:r>
              <a:rPr lang="ja-JP" altLang="en-US" sz="1400" dirty="0">
                <a:solidFill>
                  <a:srgbClr val="000000"/>
                </a:solidFill>
                <a:latin typeface="+mn-ea"/>
                <a:ea typeface="+mn-ea"/>
              </a:rPr>
              <a:t>リクエスト①</a:t>
            </a:r>
            <a:endParaRPr lang="en-US" altLang="ja-JP" sz="1400" dirty="0">
              <a:solidFill>
                <a:srgbClr val="000000"/>
              </a:solidFill>
              <a:latin typeface="+mn-ea"/>
              <a:ea typeface="+mn-ea"/>
            </a:endParaRPr>
          </a:p>
        </p:txBody>
      </p:sp>
      <p:sp>
        <p:nvSpPr>
          <p:cNvPr id="32" name="AutoShape 32"/>
          <p:cNvSpPr>
            <a:spLocks noChangeArrowheads="1"/>
          </p:cNvSpPr>
          <p:nvPr/>
        </p:nvSpPr>
        <p:spPr bwMode="auto">
          <a:xfrm>
            <a:off x="8040689" y="4364038"/>
            <a:ext cx="504825" cy="863600"/>
          </a:xfrm>
          <a:prstGeom prst="curvedLeftArrow">
            <a:avLst>
              <a:gd name="adj1" fmla="val 34214"/>
              <a:gd name="adj2" fmla="val 68428"/>
              <a:gd name="adj3" fmla="val 33333"/>
            </a:avLst>
          </a:prstGeom>
          <a:gradFill rotWithShape="1">
            <a:gsLst>
              <a:gs pos="0">
                <a:srgbClr val="FF99CC">
                  <a:gamma/>
                  <a:tint val="33725"/>
                  <a:invGamma/>
                </a:srgbClr>
              </a:gs>
              <a:gs pos="50000">
                <a:srgbClr val="FF99CC"/>
              </a:gs>
              <a:gs pos="100000">
                <a:srgbClr val="FF99CC">
                  <a:gamma/>
                  <a:tint val="33725"/>
                  <a:invGamma/>
                </a:srgbClr>
              </a:gs>
            </a:gsLst>
            <a:lin ang="0" scaled="1"/>
          </a:gradFill>
          <a:ln w="19050">
            <a:solidFill>
              <a:srgbClr val="FF0000"/>
            </a:solidFill>
            <a:miter lim="800000"/>
            <a:headEnd/>
            <a:tailEnd/>
          </a:ln>
          <a:effectLst/>
        </p:spPr>
        <p:txBody>
          <a:bodyPr wrap="none" anchor="ctr"/>
          <a:lstStyle/>
          <a:p>
            <a:endParaRPr lang="ja-JP" altLang="en-US">
              <a:solidFill>
                <a:srgbClr val="000000"/>
              </a:solidFill>
              <a:latin typeface="+mn-ea"/>
              <a:ea typeface="+mn-ea"/>
            </a:endParaRPr>
          </a:p>
        </p:txBody>
      </p:sp>
      <p:sp>
        <p:nvSpPr>
          <p:cNvPr id="33" name="Text Box 33"/>
          <p:cNvSpPr txBox="1">
            <a:spLocks noChangeArrowheads="1"/>
          </p:cNvSpPr>
          <p:nvPr/>
        </p:nvSpPr>
        <p:spPr bwMode="auto">
          <a:xfrm>
            <a:off x="8616951" y="4221164"/>
            <a:ext cx="2722562" cy="1348061"/>
          </a:xfrm>
          <a:prstGeom prst="rect">
            <a:avLst/>
          </a:prstGeom>
          <a:noFill/>
          <a:ln w="19050" algn="ctr">
            <a:noFill/>
            <a:miter lim="800000"/>
            <a:headEnd/>
            <a:tailEnd/>
          </a:ln>
          <a:effectLst/>
        </p:spPr>
        <p:txBody>
          <a:bodyPr wrap="square">
            <a:spAutoFit/>
          </a:bodyPr>
          <a:lstStyle/>
          <a:p>
            <a:r>
              <a:rPr lang="ja-JP" altLang="en-US" sz="1600" dirty="0">
                <a:solidFill>
                  <a:srgbClr val="000000"/>
                </a:solidFill>
                <a:latin typeface="+mn-ea"/>
                <a:ea typeface="+mn-ea"/>
              </a:rPr>
              <a:t>新しいワーカープロセスに処理を</a:t>
            </a:r>
          </a:p>
          <a:p>
            <a:r>
              <a:rPr lang="ja-JP" altLang="en-US" sz="1600" dirty="0">
                <a:solidFill>
                  <a:srgbClr val="000000"/>
                </a:solidFill>
                <a:latin typeface="+mn-ea"/>
                <a:ea typeface="+mn-ea"/>
              </a:rPr>
              <a:t>引き継いでプロセスまるごと</a:t>
            </a:r>
          </a:p>
          <a:p>
            <a:r>
              <a:rPr lang="ja-JP" altLang="en-US" sz="1600" dirty="0">
                <a:solidFill>
                  <a:srgbClr val="000000"/>
                </a:solidFill>
                <a:latin typeface="+mn-ea"/>
                <a:ea typeface="+mn-ea"/>
              </a:rPr>
              <a:t>リフレッシュする</a:t>
            </a:r>
          </a:p>
          <a:p>
            <a:r>
              <a:rPr lang="ja-JP" altLang="en-US" sz="1600" dirty="0">
                <a:solidFill>
                  <a:srgbClr val="000000"/>
                </a:solidFill>
                <a:latin typeface="+mn-ea"/>
                <a:ea typeface="+mn-ea"/>
              </a:rPr>
              <a:t>（サービスは停止しない！）</a:t>
            </a:r>
          </a:p>
        </p:txBody>
      </p:sp>
      <p:pic>
        <p:nvPicPr>
          <p:cNvPr id="34" name="Picture 34" descr="Component"/>
          <p:cNvPicPr>
            <a:picLocks noChangeAspect="1" noChangeArrowheads="1"/>
          </p:cNvPicPr>
          <p:nvPr/>
        </p:nvPicPr>
        <p:blipFill>
          <a:blip r:embed="rId4" cstate="print"/>
          <a:srcRect/>
          <a:stretch>
            <a:fillRect/>
          </a:stretch>
        </p:blipFill>
        <p:spPr bwMode="auto">
          <a:xfrm>
            <a:off x="5951539" y="4005263"/>
            <a:ext cx="320675" cy="360362"/>
          </a:xfrm>
          <a:prstGeom prst="rect">
            <a:avLst/>
          </a:prstGeom>
          <a:noFill/>
        </p:spPr>
      </p:pic>
      <p:pic>
        <p:nvPicPr>
          <p:cNvPr id="35" name="Picture 35" descr="Component"/>
          <p:cNvPicPr>
            <a:picLocks noChangeAspect="1" noChangeArrowheads="1"/>
          </p:cNvPicPr>
          <p:nvPr/>
        </p:nvPicPr>
        <p:blipFill>
          <a:blip r:embed="rId4" cstate="print"/>
          <a:srcRect/>
          <a:stretch>
            <a:fillRect/>
          </a:stretch>
        </p:blipFill>
        <p:spPr bwMode="auto">
          <a:xfrm>
            <a:off x="6024564" y="4076701"/>
            <a:ext cx="320675" cy="360363"/>
          </a:xfrm>
          <a:prstGeom prst="rect">
            <a:avLst/>
          </a:prstGeom>
          <a:noFill/>
        </p:spPr>
      </p:pic>
      <p:pic>
        <p:nvPicPr>
          <p:cNvPr id="36" name="Picture 36" descr="Component"/>
          <p:cNvPicPr>
            <a:picLocks noChangeAspect="1" noChangeArrowheads="1"/>
          </p:cNvPicPr>
          <p:nvPr/>
        </p:nvPicPr>
        <p:blipFill>
          <a:blip r:embed="rId4" cstate="print"/>
          <a:srcRect/>
          <a:stretch>
            <a:fillRect/>
          </a:stretch>
        </p:blipFill>
        <p:spPr bwMode="auto">
          <a:xfrm>
            <a:off x="5951539" y="5807076"/>
            <a:ext cx="320675" cy="360363"/>
          </a:xfrm>
          <a:prstGeom prst="rect">
            <a:avLst/>
          </a:prstGeom>
          <a:noFill/>
        </p:spPr>
      </p:pic>
      <p:pic>
        <p:nvPicPr>
          <p:cNvPr id="37" name="Picture 37" descr="Component"/>
          <p:cNvPicPr>
            <a:picLocks noChangeAspect="1" noChangeArrowheads="1"/>
          </p:cNvPicPr>
          <p:nvPr/>
        </p:nvPicPr>
        <p:blipFill>
          <a:blip r:embed="rId4" cstate="print"/>
          <a:srcRect/>
          <a:stretch>
            <a:fillRect/>
          </a:stretch>
        </p:blipFill>
        <p:spPr bwMode="auto">
          <a:xfrm>
            <a:off x="6024564" y="5878513"/>
            <a:ext cx="320675" cy="360362"/>
          </a:xfrm>
          <a:prstGeom prst="rect">
            <a:avLst/>
          </a:prstGeom>
          <a:noFill/>
        </p:spPr>
      </p:pic>
      <p:sp>
        <p:nvSpPr>
          <p:cNvPr id="38" name="Text Box 38"/>
          <p:cNvSpPr txBox="1">
            <a:spLocks noChangeArrowheads="1"/>
          </p:cNvSpPr>
          <p:nvPr/>
        </p:nvSpPr>
        <p:spPr bwMode="auto">
          <a:xfrm>
            <a:off x="5249863" y="4724400"/>
            <a:ext cx="2773516" cy="286232"/>
          </a:xfrm>
          <a:prstGeom prst="rect">
            <a:avLst/>
          </a:prstGeom>
          <a:noFill/>
          <a:ln w="19050" algn="ctr">
            <a:noFill/>
            <a:miter lim="800000"/>
            <a:headEnd/>
            <a:tailEnd/>
          </a:ln>
          <a:effectLst/>
        </p:spPr>
        <p:txBody>
          <a:bodyPr wrap="none">
            <a:spAutoFit/>
          </a:bodyPr>
          <a:lstStyle/>
          <a:p>
            <a:r>
              <a:rPr lang="ja-JP" altLang="en-US" sz="1400">
                <a:solidFill>
                  <a:srgbClr val="000000"/>
                </a:solidFill>
                <a:latin typeface="+mn-ea"/>
                <a:ea typeface="+mn-ea"/>
              </a:rPr>
              <a:t>新しいワーカプロセス（</a:t>
            </a:r>
            <a:r>
              <a:rPr lang="en-US" altLang="ja-JP" sz="1400">
                <a:solidFill>
                  <a:srgbClr val="000000"/>
                </a:solidFill>
                <a:latin typeface="+mn-ea"/>
                <a:ea typeface="+mn-ea"/>
              </a:rPr>
              <a:t>pid = yyy</a:t>
            </a:r>
            <a:r>
              <a:rPr lang="ja-JP" altLang="en-US" sz="1400">
                <a:solidFill>
                  <a:srgbClr val="000000"/>
                </a:solidFill>
                <a:latin typeface="+mn-ea"/>
                <a:ea typeface="+mn-ea"/>
              </a:rPr>
              <a:t>）</a:t>
            </a:r>
          </a:p>
        </p:txBody>
      </p:sp>
      <p:pic>
        <p:nvPicPr>
          <p:cNvPr id="39" name="Picture 39" descr="Content Management Server (CMS) Sm"/>
          <p:cNvPicPr>
            <a:picLocks noChangeAspect="1" noChangeArrowheads="1"/>
          </p:cNvPicPr>
          <p:nvPr/>
        </p:nvPicPr>
        <p:blipFill>
          <a:blip r:embed="rId5" cstate="print"/>
          <a:srcRect/>
          <a:stretch>
            <a:fillRect/>
          </a:stretch>
        </p:blipFill>
        <p:spPr bwMode="auto">
          <a:xfrm>
            <a:off x="4440238" y="2420938"/>
            <a:ext cx="438150" cy="646112"/>
          </a:xfrm>
          <a:prstGeom prst="rect">
            <a:avLst/>
          </a:prstGeom>
          <a:noFill/>
        </p:spPr>
      </p:pic>
      <p:sp>
        <p:nvSpPr>
          <p:cNvPr id="40" name="AutoShape 40"/>
          <p:cNvSpPr>
            <a:spLocks noChangeArrowheads="1"/>
          </p:cNvSpPr>
          <p:nvPr/>
        </p:nvSpPr>
        <p:spPr bwMode="auto">
          <a:xfrm>
            <a:off x="7032625" y="2565400"/>
            <a:ext cx="1366838" cy="287338"/>
          </a:xfrm>
          <a:prstGeom prst="roundRect">
            <a:avLst>
              <a:gd name="adj" fmla="val 16667"/>
            </a:avLst>
          </a:prstGeom>
          <a:gradFill rotWithShape="1">
            <a:gsLst>
              <a:gs pos="0">
                <a:srgbClr val="99CCFF">
                  <a:gamma/>
                  <a:tint val="33725"/>
                  <a:invGamma/>
                </a:srgbClr>
              </a:gs>
              <a:gs pos="50000">
                <a:srgbClr val="99CCFF"/>
              </a:gs>
              <a:gs pos="100000">
                <a:srgbClr val="99CCFF">
                  <a:gamma/>
                  <a:tint val="33725"/>
                  <a:invGamma/>
                </a:srgbClr>
              </a:gs>
            </a:gsLst>
            <a:lin ang="2700000" scaled="1"/>
          </a:gradFill>
          <a:ln w="9525">
            <a:solidFill>
              <a:srgbClr val="000080"/>
            </a:solidFill>
            <a:round/>
            <a:headEnd/>
            <a:tailEnd/>
          </a:ln>
          <a:effectLst>
            <a:outerShdw dist="71842" dir="2700000" algn="ctr" rotWithShape="0">
              <a:schemeClr val="bg2">
                <a:alpha val="50000"/>
              </a:schemeClr>
            </a:outerShdw>
          </a:effectLst>
        </p:spPr>
        <p:txBody>
          <a:bodyPr wrap="none" anchor="ctr"/>
          <a:lstStyle/>
          <a:p>
            <a:r>
              <a:rPr lang="en-US" altLang="ja-JP" sz="1600">
                <a:solidFill>
                  <a:srgbClr val="000000"/>
                </a:solidFill>
                <a:latin typeface="+mn-ea"/>
                <a:ea typeface="+mn-ea"/>
              </a:rPr>
              <a:t>Web </a:t>
            </a:r>
            <a:r>
              <a:rPr lang="ja-JP" altLang="en-US" sz="1600">
                <a:solidFill>
                  <a:srgbClr val="000000"/>
                </a:solidFill>
                <a:latin typeface="+mn-ea"/>
                <a:ea typeface="+mn-ea"/>
              </a:rPr>
              <a:t>サーバ</a:t>
            </a:r>
          </a:p>
        </p:txBody>
      </p:sp>
      <p:grpSp>
        <p:nvGrpSpPr>
          <p:cNvPr id="41" name="Group 41"/>
          <p:cNvGrpSpPr>
            <a:grpSpLocks/>
          </p:cNvGrpSpPr>
          <p:nvPr/>
        </p:nvGrpSpPr>
        <p:grpSpPr bwMode="auto">
          <a:xfrm>
            <a:off x="2855914" y="3430588"/>
            <a:ext cx="503237" cy="387350"/>
            <a:chOff x="418" y="1071"/>
            <a:chExt cx="999" cy="771"/>
          </a:xfrm>
        </p:grpSpPr>
        <p:pic>
          <p:nvPicPr>
            <p:cNvPr id="42" name="Picture 42" descr="Web app_s"/>
            <p:cNvPicPr>
              <a:picLocks noChangeAspect="1" noChangeArrowheads="1"/>
            </p:cNvPicPr>
            <p:nvPr/>
          </p:nvPicPr>
          <p:blipFill>
            <a:blip r:embed="rId6" cstate="print"/>
            <a:srcRect/>
            <a:stretch>
              <a:fillRect/>
            </a:stretch>
          </p:blipFill>
          <p:spPr bwMode="auto">
            <a:xfrm>
              <a:off x="929" y="1162"/>
              <a:ext cx="488" cy="498"/>
            </a:xfrm>
            <a:prstGeom prst="rect">
              <a:avLst/>
            </a:prstGeom>
            <a:noFill/>
          </p:spPr>
        </p:pic>
        <p:pic>
          <p:nvPicPr>
            <p:cNvPr id="43" name="Picture 43" descr="pc-new-sm2"/>
            <p:cNvPicPr>
              <a:picLocks noChangeAspect="1" noChangeArrowheads="1"/>
            </p:cNvPicPr>
            <p:nvPr/>
          </p:nvPicPr>
          <p:blipFill>
            <a:blip r:embed="rId7" cstate="print"/>
            <a:srcRect/>
            <a:stretch>
              <a:fillRect/>
            </a:stretch>
          </p:blipFill>
          <p:spPr bwMode="auto">
            <a:xfrm>
              <a:off x="567" y="1071"/>
              <a:ext cx="495" cy="725"/>
            </a:xfrm>
            <a:prstGeom prst="rect">
              <a:avLst/>
            </a:prstGeom>
            <a:noFill/>
          </p:spPr>
        </p:pic>
        <p:pic>
          <p:nvPicPr>
            <p:cNvPr id="44" name="Picture 44" descr="Yellow User sm"/>
            <p:cNvPicPr>
              <a:picLocks noChangeAspect="1" noChangeArrowheads="1"/>
            </p:cNvPicPr>
            <p:nvPr/>
          </p:nvPicPr>
          <p:blipFill>
            <a:blip r:embed="rId8" cstate="print"/>
            <a:srcRect/>
            <a:stretch>
              <a:fillRect/>
            </a:stretch>
          </p:blipFill>
          <p:spPr bwMode="auto">
            <a:xfrm>
              <a:off x="418" y="1389"/>
              <a:ext cx="337" cy="453"/>
            </a:xfrm>
            <a:prstGeom prst="rect">
              <a:avLst/>
            </a:prstGeom>
            <a:noFill/>
          </p:spPr>
        </p:pic>
      </p:grpSp>
      <p:grpSp>
        <p:nvGrpSpPr>
          <p:cNvPr id="45" name="Group 45"/>
          <p:cNvGrpSpPr>
            <a:grpSpLocks/>
          </p:cNvGrpSpPr>
          <p:nvPr/>
        </p:nvGrpSpPr>
        <p:grpSpPr bwMode="auto">
          <a:xfrm>
            <a:off x="2855914" y="3790950"/>
            <a:ext cx="503237" cy="387350"/>
            <a:chOff x="418" y="1071"/>
            <a:chExt cx="999" cy="771"/>
          </a:xfrm>
        </p:grpSpPr>
        <p:pic>
          <p:nvPicPr>
            <p:cNvPr id="46" name="Picture 46" descr="Web app_s"/>
            <p:cNvPicPr>
              <a:picLocks noChangeAspect="1" noChangeArrowheads="1"/>
            </p:cNvPicPr>
            <p:nvPr/>
          </p:nvPicPr>
          <p:blipFill>
            <a:blip r:embed="rId6" cstate="print"/>
            <a:srcRect/>
            <a:stretch>
              <a:fillRect/>
            </a:stretch>
          </p:blipFill>
          <p:spPr bwMode="auto">
            <a:xfrm>
              <a:off x="929" y="1162"/>
              <a:ext cx="488" cy="498"/>
            </a:xfrm>
            <a:prstGeom prst="rect">
              <a:avLst/>
            </a:prstGeom>
            <a:noFill/>
          </p:spPr>
        </p:pic>
        <p:pic>
          <p:nvPicPr>
            <p:cNvPr id="47" name="Picture 47" descr="pc-new-sm2"/>
            <p:cNvPicPr>
              <a:picLocks noChangeAspect="1" noChangeArrowheads="1"/>
            </p:cNvPicPr>
            <p:nvPr/>
          </p:nvPicPr>
          <p:blipFill>
            <a:blip r:embed="rId7" cstate="print"/>
            <a:srcRect/>
            <a:stretch>
              <a:fillRect/>
            </a:stretch>
          </p:blipFill>
          <p:spPr bwMode="auto">
            <a:xfrm>
              <a:off x="567" y="1071"/>
              <a:ext cx="495" cy="725"/>
            </a:xfrm>
            <a:prstGeom prst="rect">
              <a:avLst/>
            </a:prstGeom>
            <a:noFill/>
          </p:spPr>
        </p:pic>
        <p:pic>
          <p:nvPicPr>
            <p:cNvPr id="48" name="Picture 48" descr="Yellow User sm"/>
            <p:cNvPicPr>
              <a:picLocks noChangeAspect="1" noChangeArrowheads="1"/>
            </p:cNvPicPr>
            <p:nvPr/>
          </p:nvPicPr>
          <p:blipFill>
            <a:blip r:embed="rId8" cstate="print"/>
            <a:srcRect/>
            <a:stretch>
              <a:fillRect/>
            </a:stretch>
          </p:blipFill>
          <p:spPr bwMode="auto">
            <a:xfrm>
              <a:off x="418" y="1389"/>
              <a:ext cx="337" cy="453"/>
            </a:xfrm>
            <a:prstGeom prst="rect">
              <a:avLst/>
            </a:prstGeom>
            <a:noFill/>
          </p:spPr>
        </p:pic>
      </p:grpSp>
      <p:grpSp>
        <p:nvGrpSpPr>
          <p:cNvPr id="49" name="Group 49"/>
          <p:cNvGrpSpPr>
            <a:grpSpLocks/>
          </p:cNvGrpSpPr>
          <p:nvPr/>
        </p:nvGrpSpPr>
        <p:grpSpPr bwMode="auto">
          <a:xfrm>
            <a:off x="2855914" y="4149725"/>
            <a:ext cx="503237" cy="387350"/>
            <a:chOff x="418" y="1071"/>
            <a:chExt cx="999" cy="771"/>
          </a:xfrm>
        </p:grpSpPr>
        <p:pic>
          <p:nvPicPr>
            <p:cNvPr id="50" name="Picture 50" descr="Web app_s"/>
            <p:cNvPicPr>
              <a:picLocks noChangeAspect="1" noChangeArrowheads="1"/>
            </p:cNvPicPr>
            <p:nvPr/>
          </p:nvPicPr>
          <p:blipFill>
            <a:blip r:embed="rId6" cstate="print"/>
            <a:srcRect/>
            <a:stretch>
              <a:fillRect/>
            </a:stretch>
          </p:blipFill>
          <p:spPr bwMode="auto">
            <a:xfrm>
              <a:off x="929" y="1162"/>
              <a:ext cx="488" cy="498"/>
            </a:xfrm>
            <a:prstGeom prst="rect">
              <a:avLst/>
            </a:prstGeom>
            <a:noFill/>
          </p:spPr>
        </p:pic>
        <p:pic>
          <p:nvPicPr>
            <p:cNvPr id="51" name="Picture 51" descr="pc-new-sm2"/>
            <p:cNvPicPr>
              <a:picLocks noChangeAspect="1" noChangeArrowheads="1"/>
            </p:cNvPicPr>
            <p:nvPr/>
          </p:nvPicPr>
          <p:blipFill>
            <a:blip r:embed="rId7" cstate="print"/>
            <a:srcRect/>
            <a:stretch>
              <a:fillRect/>
            </a:stretch>
          </p:blipFill>
          <p:spPr bwMode="auto">
            <a:xfrm>
              <a:off x="567" y="1071"/>
              <a:ext cx="495" cy="725"/>
            </a:xfrm>
            <a:prstGeom prst="rect">
              <a:avLst/>
            </a:prstGeom>
            <a:noFill/>
          </p:spPr>
        </p:pic>
        <p:pic>
          <p:nvPicPr>
            <p:cNvPr id="52" name="Picture 52" descr="Yellow User sm"/>
            <p:cNvPicPr>
              <a:picLocks noChangeAspect="1" noChangeArrowheads="1"/>
            </p:cNvPicPr>
            <p:nvPr/>
          </p:nvPicPr>
          <p:blipFill>
            <a:blip r:embed="rId8" cstate="print"/>
            <a:srcRect/>
            <a:stretch>
              <a:fillRect/>
            </a:stretch>
          </p:blipFill>
          <p:spPr bwMode="auto">
            <a:xfrm>
              <a:off x="418" y="1389"/>
              <a:ext cx="337" cy="453"/>
            </a:xfrm>
            <a:prstGeom prst="rect">
              <a:avLst/>
            </a:prstGeom>
            <a:noFill/>
          </p:spPr>
        </p:pic>
      </p:grpSp>
      <p:grpSp>
        <p:nvGrpSpPr>
          <p:cNvPr id="53" name="Group 53"/>
          <p:cNvGrpSpPr>
            <a:grpSpLocks/>
          </p:cNvGrpSpPr>
          <p:nvPr/>
        </p:nvGrpSpPr>
        <p:grpSpPr bwMode="auto">
          <a:xfrm>
            <a:off x="2855914" y="5589588"/>
            <a:ext cx="503237" cy="387350"/>
            <a:chOff x="418" y="1071"/>
            <a:chExt cx="999" cy="771"/>
          </a:xfrm>
        </p:grpSpPr>
        <p:pic>
          <p:nvPicPr>
            <p:cNvPr id="54" name="Picture 54" descr="Web app_s"/>
            <p:cNvPicPr>
              <a:picLocks noChangeAspect="1" noChangeArrowheads="1"/>
            </p:cNvPicPr>
            <p:nvPr/>
          </p:nvPicPr>
          <p:blipFill>
            <a:blip r:embed="rId6" cstate="print"/>
            <a:srcRect/>
            <a:stretch>
              <a:fillRect/>
            </a:stretch>
          </p:blipFill>
          <p:spPr bwMode="auto">
            <a:xfrm>
              <a:off x="929" y="1162"/>
              <a:ext cx="488" cy="498"/>
            </a:xfrm>
            <a:prstGeom prst="rect">
              <a:avLst/>
            </a:prstGeom>
            <a:noFill/>
          </p:spPr>
        </p:pic>
        <p:pic>
          <p:nvPicPr>
            <p:cNvPr id="55" name="Picture 55" descr="pc-new-sm2"/>
            <p:cNvPicPr>
              <a:picLocks noChangeAspect="1" noChangeArrowheads="1"/>
            </p:cNvPicPr>
            <p:nvPr/>
          </p:nvPicPr>
          <p:blipFill>
            <a:blip r:embed="rId7" cstate="print"/>
            <a:srcRect/>
            <a:stretch>
              <a:fillRect/>
            </a:stretch>
          </p:blipFill>
          <p:spPr bwMode="auto">
            <a:xfrm>
              <a:off x="567" y="1071"/>
              <a:ext cx="495" cy="725"/>
            </a:xfrm>
            <a:prstGeom prst="rect">
              <a:avLst/>
            </a:prstGeom>
            <a:noFill/>
          </p:spPr>
        </p:pic>
        <p:pic>
          <p:nvPicPr>
            <p:cNvPr id="56" name="Picture 56" descr="Yellow User sm"/>
            <p:cNvPicPr>
              <a:picLocks noChangeAspect="1" noChangeArrowheads="1"/>
            </p:cNvPicPr>
            <p:nvPr/>
          </p:nvPicPr>
          <p:blipFill>
            <a:blip r:embed="rId8" cstate="print"/>
            <a:srcRect/>
            <a:stretch>
              <a:fillRect/>
            </a:stretch>
          </p:blipFill>
          <p:spPr bwMode="auto">
            <a:xfrm>
              <a:off x="418" y="1389"/>
              <a:ext cx="337" cy="453"/>
            </a:xfrm>
            <a:prstGeom prst="rect">
              <a:avLst/>
            </a:prstGeom>
            <a:noFill/>
          </p:spPr>
        </p:pic>
      </p:grpSp>
      <p:grpSp>
        <p:nvGrpSpPr>
          <p:cNvPr id="57" name="Group 57"/>
          <p:cNvGrpSpPr>
            <a:grpSpLocks/>
          </p:cNvGrpSpPr>
          <p:nvPr/>
        </p:nvGrpSpPr>
        <p:grpSpPr bwMode="auto">
          <a:xfrm>
            <a:off x="2855914" y="5949950"/>
            <a:ext cx="503237" cy="387350"/>
            <a:chOff x="418" y="1071"/>
            <a:chExt cx="999" cy="771"/>
          </a:xfrm>
        </p:grpSpPr>
        <p:pic>
          <p:nvPicPr>
            <p:cNvPr id="58" name="Picture 58" descr="Web app_s"/>
            <p:cNvPicPr>
              <a:picLocks noChangeAspect="1" noChangeArrowheads="1"/>
            </p:cNvPicPr>
            <p:nvPr/>
          </p:nvPicPr>
          <p:blipFill>
            <a:blip r:embed="rId6" cstate="print"/>
            <a:srcRect/>
            <a:stretch>
              <a:fillRect/>
            </a:stretch>
          </p:blipFill>
          <p:spPr bwMode="auto">
            <a:xfrm>
              <a:off x="929" y="1162"/>
              <a:ext cx="488" cy="498"/>
            </a:xfrm>
            <a:prstGeom prst="rect">
              <a:avLst/>
            </a:prstGeom>
            <a:noFill/>
          </p:spPr>
        </p:pic>
        <p:pic>
          <p:nvPicPr>
            <p:cNvPr id="59" name="Picture 59" descr="pc-new-sm2"/>
            <p:cNvPicPr>
              <a:picLocks noChangeAspect="1" noChangeArrowheads="1"/>
            </p:cNvPicPr>
            <p:nvPr/>
          </p:nvPicPr>
          <p:blipFill>
            <a:blip r:embed="rId7" cstate="print"/>
            <a:srcRect/>
            <a:stretch>
              <a:fillRect/>
            </a:stretch>
          </p:blipFill>
          <p:spPr bwMode="auto">
            <a:xfrm>
              <a:off x="567" y="1071"/>
              <a:ext cx="495" cy="725"/>
            </a:xfrm>
            <a:prstGeom prst="rect">
              <a:avLst/>
            </a:prstGeom>
            <a:noFill/>
          </p:spPr>
        </p:pic>
        <p:pic>
          <p:nvPicPr>
            <p:cNvPr id="60" name="Picture 60" descr="Yellow User sm"/>
            <p:cNvPicPr>
              <a:picLocks noChangeAspect="1" noChangeArrowheads="1"/>
            </p:cNvPicPr>
            <p:nvPr/>
          </p:nvPicPr>
          <p:blipFill>
            <a:blip r:embed="rId8" cstate="print"/>
            <a:srcRect/>
            <a:stretch>
              <a:fillRect/>
            </a:stretch>
          </p:blipFill>
          <p:spPr bwMode="auto">
            <a:xfrm>
              <a:off x="418" y="1389"/>
              <a:ext cx="337" cy="453"/>
            </a:xfrm>
            <a:prstGeom prst="rect">
              <a:avLst/>
            </a:prstGeom>
            <a:noFill/>
          </p:spPr>
        </p:pic>
      </p:grpSp>
      <p:sp>
        <p:nvSpPr>
          <p:cNvPr id="61" name="Text Box 61"/>
          <p:cNvSpPr txBox="1">
            <a:spLocks noChangeArrowheads="1"/>
          </p:cNvSpPr>
          <p:nvPr/>
        </p:nvSpPr>
        <p:spPr bwMode="auto">
          <a:xfrm>
            <a:off x="9366251" y="5373688"/>
            <a:ext cx="184731" cy="313932"/>
          </a:xfrm>
          <a:prstGeom prst="rect">
            <a:avLst/>
          </a:prstGeom>
          <a:noFill/>
          <a:ln w="19050" algn="ctr">
            <a:noFill/>
            <a:miter lim="800000"/>
            <a:headEnd/>
            <a:tailEnd/>
          </a:ln>
          <a:effectLst/>
        </p:spPr>
        <p:txBody>
          <a:bodyPr wrap="none">
            <a:spAutoFit/>
          </a:bodyPr>
          <a:lstStyle/>
          <a:p>
            <a:endParaRPr lang="ja-JP" altLang="en-US" sz="1600">
              <a:solidFill>
                <a:srgbClr val="000000"/>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a:extLst>
              <a:ext uri="{FF2B5EF4-FFF2-40B4-BE49-F238E27FC236}">
                <a16:creationId xmlns:a16="http://schemas.microsoft.com/office/drawing/2014/main" id="{DC0502EA-9C50-42DD-B5F1-C754F7636E64}"/>
              </a:ext>
            </a:extLst>
          </p:cNvPr>
          <p:cNvSpPr>
            <a:spLocks noChangeArrowheads="1"/>
          </p:cNvSpPr>
          <p:nvPr/>
        </p:nvSpPr>
        <p:spPr bwMode="blackGray">
          <a:xfrm>
            <a:off x="8143875" y="3365859"/>
            <a:ext cx="2362200" cy="424732"/>
          </a:xfrm>
          <a:prstGeom prst="rect">
            <a:avLst/>
          </a:prstGeom>
          <a:solidFill>
            <a:schemeClr val="tx1">
              <a:alpha val="30000"/>
            </a:schemeClr>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b="0">
              <a:solidFill>
                <a:srgbClr val="000000"/>
              </a:solidFill>
              <a:latin typeface="+mn-lt"/>
              <a:ea typeface="+mn-ea"/>
            </a:endParaRPr>
          </a:p>
        </p:txBody>
      </p:sp>
      <p:sp>
        <p:nvSpPr>
          <p:cNvPr id="517123" name="Rectangle 3">
            <a:extLst>
              <a:ext uri="{FF2B5EF4-FFF2-40B4-BE49-F238E27FC236}">
                <a16:creationId xmlns:a16="http://schemas.microsoft.com/office/drawing/2014/main" id="{E327A70A-8A05-4A2B-BEAC-E4FE4A803F8B}"/>
              </a:ext>
            </a:extLst>
          </p:cNvPr>
          <p:cNvSpPr>
            <a:spLocks noChangeArrowheads="1"/>
          </p:cNvSpPr>
          <p:nvPr/>
        </p:nvSpPr>
        <p:spPr bwMode="blackGray">
          <a:xfrm>
            <a:off x="1704976" y="3365859"/>
            <a:ext cx="6238875" cy="424732"/>
          </a:xfrm>
          <a:prstGeom prst="rect">
            <a:avLst/>
          </a:prstGeom>
          <a:solidFill>
            <a:schemeClr val="tx1">
              <a:alpha val="30000"/>
            </a:schemeClr>
          </a:solidFill>
          <a:ln>
            <a:noFill/>
          </a:ln>
          <a:effectLst/>
          <a:extLs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b="0">
              <a:solidFill>
                <a:srgbClr val="000000"/>
              </a:solidFill>
              <a:latin typeface="+mn-lt"/>
              <a:ea typeface="+mn-ea"/>
            </a:endParaRPr>
          </a:p>
        </p:txBody>
      </p:sp>
      <p:sp>
        <p:nvSpPr>
          <p:cNvPr id="517124" name="Rectangle 4">
            <a:extLst>
              <a:ext uri="{FF2B5EF4-FFF2-40B4-BE49-F238E27FC236}">
                <a16:creationId xmlns:a16="http://schemas.microsoft.com/office/drawing/2014/main" id="{ED9C71BC-9838-4E16-855F-63566B4C3BDB}"/>
              </a:ext>
            </a:extLst>
          </p:cNvPr>
          <p:cNvSpPr>
            <a:spLocks noGrp="1" noChangeArrowheads="1"/>
          </p:cNvSpPr>
          <p:nvPr>
            <p:ph type="title"/>
          </p:nvPr>
        </p:nvSpPr>
        <p:spPr>
          <a:noFill/>
        </p:spPr>
        <p:txBody>
          <a:bodyPr>
            <a:normAutofit/>
          </a:bodyPr>
          <a:lstStyle/>
          <a:p>
            <a:r>
              <a:rPr lang="ja-JP" altLang="en-US" dirty="0">
                <a:latin typeface="+mj-ea"/>
              </a:rPr>
              <a:t>構成ファイルのレイアウト</a:t>
            </a:r>
          </a:p>
        </p:txBody>
      </p:sp>
      <p:pic>
        <p:nvPicPr>
          <p:cNvPr id="517125" name="Picture 5" descr="j0371040">
            <a:extLst>
              <a:ext uri="{FF2B5EF4-FFF2-40B4-BE49-F238E27FC236}">
                <a16:creationId xmlns:a16="http://schemas.microsoft.com/office/drawing/2014/main" id="{AA4DC35B-7C73-444B-8471-EB524C73A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026" y="3686175"/>
            <a:ext cx="690563" cy="774700"/>
          </a:xfrm>
          <a:prstGeom prst="rect">
            <a:avLst/>
          </a:prstGeom>
          <a:noFill/>
          <a:extLst>
            <a:ext uri="{909E8E84-426E-40DD-AFC4-6F175D3DCCD1}">
              <a14:hiddenFill xmlns:a14="http://schemas.microsoft.com/office/drawing/2010/main">
                <a:solidFill>
                  <a:srgbClr val="FFFFFF"/>
                </a:solidFill>
              </a14:hiddenFill>
            </a:ext>
          </a:extLst>
        </p:spPr>
      </p:pic>
      <p:pic>
        <p:nvPicPr>
          <p:cNvPr id="517126" name="Picture 6" descr="j0371040">
            <a:extLst>
              <a:ext uri="{FF2B5EF4-FFF2-40B4-BE49-F238E27FC236}">
                <a16:creationId xmlns:a16="http://schemas.microsoft.com/office/drawing/2014/main" id="{93659EEA-38B8-487C-84C2-52FFAAE0A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6" y="2724150"/>
            <a:ext cx="690563" cy="774700"/>
          </a:xfrm>
          <a:prstGeom prst="rect">
            <a:avLst/>
          </a:prstGeom>
          <a:noFill/>
          <a:extLst>
            <a:ext uri="{909E8E84-426E-40DD-AFC4-6F175D3DCCD1}">
              <a14:hiddenFill xmlns:a14="http://schemas.microsoft.com/office/drawing/2010/main">
                <a:solidFill>
                  <a:srgbClr val="FFFFFF"/>
                </a:solidFill>
              </a14:hiddenFill>
            </a:ext>
          </a:extLst>
        </p:spPr>
      </p:pic>
      <p:pic>
        <p:nvPicPr>
          <p:cNvPr id="517127" name="Picture 7" descr="j0371040">
            <a:extLst>
              <a:ext uri="{FF2B5EF4-FFF2-40B4-BE49-F238E27FC236}">
                <a16:creationId xmlns:a16="http://schemas.microsoft.com/office/drawing/2014/main" id="{830B1370-840C-49A8-8F69-35FEBD705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663" y="4638675"/>
            <a:ext cx="690562" cy="774700"/>
          </a:xfrm>
          <a:prstGeom prst="rect">
            <a:avLst/>
          </a:prstGeom>
          <a:noFill/>
          <a:extLst>
            <a:ext uri="{909E8E84-426E-40DD-AFC4-6F175D3DCCD1}">
              <a14:hiddenFill xmlns:a14="http://schemas.microsoft.com/office/drawing/2010/main">
                <a:solidFill>
                  <a:srgbClr val="FFFFFF"/>
                </a:solidFill>
              </a14:hiddenFill>
            </a:ext>
          </a:extLst>
        </p:spPr>
      </p:pic>
      <p:pic>
        <p:nvPicPr>
          <p:cNvPr id="517128" name="Picture 8" descr="j0371040">
            <a:extLst>
              <a:ext uri="{FF2B5EF4-FFF2-40B4-BE49-F238E27FC236}">
                <a16:creationId xmlns:a16="http://schemas.microsoft.com/office/drawing/2014/main" id="{28118612-B4BB-40DB-A217-5A5F5A523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701" y="2705100"/>
            <a:ext cx="690563" cy="774700"/>
          </a:xfrm>
          <a:prstGeom prst="rect">
            <a:avLst/>
          </a:prstGeom>
          <a:noFill/>
          <a:extLst>
            <a:ext uri="{909E8E84-426E-40DD-AFC4-6F175D3DCCD1}">
              <a14:hiddenFill xmlns:a14="http://schemas.microsoft.com/office/drawing/2010/main">
                <a:solidFill>
                  <a:srgbClr val="FFFFFF"/>
                </a:solidFill>
              </a14:hiddenFill>
            </a:ext>
          </a:extLst>
        </p:spPr>
      </p:pic>
      <p:sp>
        <p:nvSpPr>
          <p:cNvPr id="517129" name="AutoShape 9">
            <a:extLst>
              <a:ext uri="{FF2B5EF4-FFF2-40B4-BE49-F238E27FC236}">
                <a16:creationId xmlns:a16="http://schemas.microsoft.com/office/drawing/2014/main" id="{D14CB64E-B5EA-4109-85A3-4A613323643E}"/>
              </a:ext>
            </a:extLst>
          </p:cNvPr>
          <p:cNvSpPr>
            <a:spLocks noChangeArrowheads="1"/>
          </p:cNvSpPr>
          <p:nvPr/>
        </p:nvSpPr>
        <p:spPr bwMode="invGray">
          <a:xfrm rot="19774453">
            <a:off x="4687889" y="3086520"/>
            <a:ext cx="1119187" cy="843713"/>
          </a:xfrm>
          <a:prstGeom prst="rightArrow">
            <a:avLst>
              <a:gd name="adj1" fmla="val 50000"/>
              <a:gd name="adj2" fmla="val 122396"/>
            </a:avLst>
          </a:prstGeom>
          <a:solidFill>
            <a:schemeClr val="accent1">
              <a:alpha val="60001"/>
            </a:schemeClr>
          </a:solidFill>
          <a:ln w="12700" algn="ctr">
            <a:solidFill>
              <a:srgbClr val="F7E9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b="0">
              <a:solidFill>
                <a:srgbClr val="000000"/>
              </a:solidFill>
              <a:latin typeface="+mn-lt"/>
              <a:ea typeface="+mn-ea"/>
            </a:endParaRPr>
          </a:p>
        </p:txBody>
      </p:sp>
      <p:sp>
        <p:nvSpPr>
          <p:cNvPr id="517130" name="AutoShape 10">
            <a:extLst>
              <a:ext uri="{FF2B5EF4-FFF2-40B4-BE49-F238E27FC236}">
                <a16:creationId xmlns:a16="http://schemas.microsoft.com/office/drawing/2014/main" id="{85CB8BCB-DD3C-4AFA-885D-0E7B0AC7DCFB}"/>
              </a:ext>
            </a:extLst>
          </p:cNvPr>
          <p:cNvSpPr>
            <a:spLocks noChangeArrowheads="1"/>
          </p:cNvSpPr>
          <p:nvPr/>
        </p:nvSpPr>
        <p:spPr bwMode="invGray">
          <a:xfrm>
            <a:off x="6500813" y="2521370"/>
            <a:ext cx="2601912" cy="843713"/>
          </a:xfrm>
          <a:prstGeom prst="rightArrow">
            <a:avLst>
              <a:gd name="adj1" fmla="val 50000"/>
              <a:gd name="adj2" fmla="val 193071"/>
            </a:avLst>
          </a:prstGeom>
          <a:solidFill>
            <a:schemeClr val="accent1">
              <a:alpha val="60001"/>
            </a:schemeClr>
          </a:solidFill>
          <a:ln w="12700" algn="ctr">
            <a:solidFill>
              <a:srgbClr val="F7E9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b="0">
              <a:solidFill>
                <a:srgbClr val="000000"/>
              </a:solidFill>
              <a:latin typeface="+mn-lt"/>
              <a:ea typeface="+mn-ea"/>
            </a:endParaRPr>
          </a:p>
        </p:txBody>
      </p:sp>
      <p:sp>
        <p:nvSpPr>
          <p:cNvPr id="517132" name="Text Box 12">
            <a:extLst>
              <a:ext uri="{FF2B5EF4-FFF2-40B4-BE49-F238E27FC236}">
                <a16:creationId xmlns:a16="http://schemas.microsoft.com/office/drawing/2014/main" id="{ADC0FE35-E836-4707-9AC8-A174FC206EA9}"/>
              </a:ext>
            </a:extLst>
          </p:cNvPr>
          <p:cNvSpPr txBox="1">
            <a:spLocks noChangeArrowheads="1"/>
          </p:cNvSpPr>
          <p:nvPr/>
        </p:nvSpPr>
        <p:spPr bwMode="invGray">
          <a:xfrm>
            <a:off x="1676400" y="5392738"/>
            <a:ext cx="2400300" cy="369332"/>
          </a:xfrm>
          <a:prstGeom prst="rect">
            <a:avLst/>
          </a:prstGeom>
          <a:noFill/>
          <a:ln>
            <a:noFill/>
          </a:ln>
          <a:effectLst/>
          <a:extLst>
            <a:ext uri="{909E8E84-426E-40DD-AFC4-6F175D3DCCD1}">
              <a14:hiddenFill xmlns:a14="http://schemas.microsoft.com/office/drawing/2010/main">
                <a:solidFill>
                  <a:schemeClr val="accent1">
                    <a:alpha val="30000"/>
                  </a:schemeClr>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000" b="0">
                <a:solidFill>
                  <a:srgbClr val="000000"/>
                </a:solidFill>
                <a:latin typeface="+mn-lt"/>
                <a:ea typeface="+mn-ea"/>
              </a:rPr>
              <a:t>machine.config</a:t>
            </a:r>
          </a:p>
        </p:txBody>
      </p:sp>
      <p:sp>
        <p:nvSpPr>
          <p:cNvPr id="517133" name="Text Box 13">
            <a:extLst>
              <a:ext uri="{FF2B5EF4-FFF2-40B4-BE49-F238E27FC236}">
                <a16:creationId xmlns:a16="http://schemas.microsoft.com/office/drawing/2014/main" id="{EBA38897-6A84-4A9B-B46B-B7F9A4C27873}"/>
              </a:ext>
            </a:extLst>
          </p:cNvPr>
          <p:cNvSpPr txBox="1">
            <a:spLocks noChangeArrowheads="1"/>
          </p:cNvSpPr>
          <p:nvPr/>
        </p:nvSpPr>
        <p:spPr bwMode="invGray">
          <a:xfrm>
            <a:off x="3333750" y="4421188"/>
            <a:ext cx="2762250" cy="369332"/>
          </a:xfrm>
          <a:prstGeom prst="rect">
            <a:avLst/>
          </a:prstGeom>
          <a:noFill/>
          <a:ln>
            <a:noFill/>
          </a:ln>
          <a:effectLst/>
          <a:extLst>
            <a:ext uri="{909E8E84-426E-40DD-AFC4-6F175D3DCCD1}">
              <a14:hiddenFill xmlns:a14="http://schemas.microsoft.com/office/drawing/2010/main">
                <a:solidFill>
                  <a:schemeClr val="accent1">
                    <a:alpha val="30000"/>
                  </a:schemeClr>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000" b="0">
                <a:solidFill>
                  <a:srgbClr val="000000"/>
                </a:solidFill>
                <a:latin typeface="+mn-lt"/>
                <a:ea typeface="+mn-ea"/>
              </a:rPr>
              <a:t>root web.config</a:t>
            </a:r>
          </a:p>
        </p:txBody>
      </p:sp>
      <p:sp>
        <p:nvSpPr>
          <p:cNvPr id="517134" name="Text Box 14">
            <a:extLst>
              <a:ext uri="{FF2B5EF4-FFF2-40B4-BE49-F238E27FC236}">
                <a16:creationId xmlns:a16="http://schemas.microsoft.com/office/drawing/2014/main" id="{AB5B6495-C6AA-48B2-9E58-785114F78BB1}"/>
              </a:ext>
            </a:extLst>
          </p:cNvPr>
          <p:cNvSpPr txBox="1">
            <a:spLocks noChangeArrowheads="1"/>
          </p:cNvSpPr>
          <p:nvPr/>
        </p:nvSpPr>
        <p:spPr bwMode="invGray">
          <a:xfrm>
            <a:off x="5162551" y="3459163"/>
            <a:ext cx="3000375" cy="369332"/>
          </a:xfrm>
          <a:prstGeom prst="rect">
            <a:avLst/>
          </a:prstGeom>
          <a:noFill/>
          <a:ln>
            <a:noFill/>
          </a:ln>
          <a:effectLst/>
          <a:extLst>
            <a:ext uri="{909E8E84-426E-40DD-AFC4-6F175D3DCCD1}">
              <a14:hiddenFill xmlns:a14="http://schemas.microsoft.com/office/drawing/2010/main">
                <a:solidFill>
                  <a:schemeClr val="accent1">
                    <a:alpha val="30000"/>
                  </a:schemeClr>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000" b="0">
                <a:solidFill>
                  <a:srgbClr val="000000"/>
                </a:solidFill>
                <a:latin typeface="+mn-lt"/>
                <a:ea typeface="+mn-ea"/>
              </a:rPr>
              <a:t>applicationHost.config</a:t>
            </a:r>
          </a:p>
        </p:txBody>
      </p:sp>
      <p:sp>
        <p:nvSpPr>
          <p:cNvPr id="517135" name="Text Box 15">
            <a:extLst>
              <a:ext uri="{FF2B5EF4-FFF2-40B4-BE49-F238E27FC236}">
                <a16:creationId xmlns:a16="http://schemas.microsoft.com/office/drawing/2014/main" id="{1BECCCB0-1B7C-44A7-8362-A8BC07FCFCB5}"/>
              </a:ext>
            </a:extLst>
          </p:cNvPr>
          <p:cNvSpPr txBox="1">
            <a:spLocks noChangeArrowheads="1"/>
          </p:cNvSpPr>
          <p:nvPr/>
        </p:nvSpPr>
        <p:spPr bwMode="invGray">
          <a:xfrm>
            <a:off x="8239125" y="3449638"/>
            <a:ext cx="2400300" cy="369332"/>
          </a:xfrm>
          <a:prstGeom prst="rect">
            <a:avLst/>
          </a:prstGeom>
          <a:noFill/>
          <a:ln>
            <a:noFill/>
          </a:ln>
          <a:effectLst/>
          <a:extLst>
            <a:ext uri="{909E8E84-426E-40DD-AFC4-6F175D3DCCD1}">
              <a14:hiddenFill xmlns:a14="http://schemas.microsoft.com/office/drawing/2010/main">
                <a:solidFill>
                  <a:schemeClr val="accent1">
                    <a:alpha val="30000"/>
                  </a:schemeClr>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000" b="0">
                <a:solidFill>
                  <a:srgbClr val="000000"/>
                </a:solidFill>
                <a:latin typeface="+mn-lt"/>
                <a:ea typeface="+mn-ea"/>
              </a:rPr>
              <a:t>web.config</a:t>
            </a:r>
          </a:p>
        </p:txBody>
      </p:sp>
      <p:sp>
        <p:nvSpPr>
          <p:cNvPr id="517136" name="AutoShape 16">
            <a:extLst>
              <a:ext uri="{FF2B5EF4-FFF2-40B4-BE49-F238E27FC236}">
                <a16:creationId xmlns:a16="http://schemas.microsoft.com/office/drawing/2014/main" id="{C62473BD-8F5B-46B4-B067-8FB5126EFC81}"/>
              </a:ext>
            </a:extLst>
          </p:cNvPr>
          <p:cNvSpPr>
            <a:spLocks noChangeArrowheads="1"/>
          </p:cNvSpPr>
          <p:nvPr/>
        </p:nvSpPr>
        <p:spPr bwMode="invGray">
          <a:xfrm>
            <a:off x="1739900" y="3628768"/>
            <a:ext cx="1509580" cy="1027628"/>
          </a:xfrm>
          <a:prstGeom prst="downArrowCallout">
            <a:avLst>
              <a:gd name="adj1" fmla="val 31164"/>
              <a:gd name="adj2" fmla="val 28178"/>
              <a:gd name="adj3" fmla="val 19694"/>
              <a:gd name="adj4" fmla="val 62343"/>
            </a:avLst>
          </a:prstGeom>
          <a:solidFill>
            <a:schemeClr val="hlink">
              <a:alpha val="10001"/>
            </a:schemeClr>
          </a:solidFill>
          <a:ln w="6350"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pPr>
            <a:r>
              <a:rPr lang="en-US" altLang="ja-JP" sz="2000" b="0">
                <a:solidFill>
                  <a:srgbClr val="000000"/>
                </a:solidFill>
                <a:latin typeface="+mn-lt"/>
                <a:ea typeface="+mn-ea"/>
              </a:rPr>
              <a:t>.NET </a:t>
            </a:r>
          </a:p>
          <a:p>
            <a:pPr>
              <a:spcBef>
                <a:spcPct val="0"/>
              </a:spcBef>
            </a:pPr>
            <a:r>
              <a:rPr lang="en-US" altLang="ja-JP" sz="2000" b="0">
                <a:solidFill>
                  <a:srgbClr val="000000"/>
                </a:solidFill>
                <a:latin typeface="+mn-lt"/>
                <a:ea typeface="+mn-ea"/>
              </a:rPr>
              <a:t>Framework </a:t>
            </a:r>
          </a:p>
        </p:txBody>
      </p:sp>
      <p:sp>
        <p:nvSpPr>
          <p:cNvPr id="517137" name="AutoShape 17">
            <a:extLst>
              <a:ext uri="{FF2B5EF4-FFF2-40B4-BE49-F238E27FC236}">
                <a16:creationId xmlns:a16="http://schemas.microsoft.com/office/drawing/2014/main" id="{351565FA-DE7B-446F-889A-3FAF0552AA7B}"/>
              </a:ext>
            </a:extLst>
          </p:cNvPr>
          <p:cNvSpPr>
            <a:spLocks noChangeArrowheads="1"/>
          </p:cNvSpPr>
          <p:nvPr/>
        </p:nvSpPr>
        <p:spPr bwMode="invGray">
          <a:xfrm>
            <a:off x="3622676" y="3013156"/>
            <a:ext cx="1300163" cy="672941"/>
          </a:xfrm>
          <a:prstGeom prst="downArrowCallout">
            <a:avLst>
              <a:gd name="adj1" fmla="val 43125"/>
              <a:gd name="adj2" fmla="val 33104"/>
              <a:gd name="adj3" fmla="val 18407"/>
              <a:gd name="adj4" fmla="val 54620"/>
            </a:avLst>
          </a:prstGeom>
          <a:solidFill>
            <a:schemeClr val="hlink">
              <a:alpha val="10001"/>
            </a:schemeClr>
          </a:solidFill>
          <a:ln w="6350"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lang="en-US" altLang="ja-JP" sz="2000" b="0">
                <a:solidFill>
                  <a:srgbClr val="000000"/>
                </a:solidFill>
                <a:latin typeface="+mn-lt"/>
                <a:ea typeface="+mn-ea"/>
              </a:rPr>
              <a:t>ASP.NET</a:t>
            </a:r>
          </a:p>
        </p:txBody>
      </p:sp>
      <p:sp>
        <p:nvSpPr>
          <p:cNvPr id="517138" name="AutoShape 18">
            <a:extLst>
              <a:ext uri="{FF2B5EF4-FFF2-40B4-BE49-F238E27FC236}">
                <a16:creationId xmlns:a16="http://schemas.microsoft.com/office/drawing/2014/main" id="{4290558F-05EB-4CEF-B5C7-AF2E12FB4600}"/>
              </a:ext>
            </a:extLst>
          </p:cNvPr>
          <p:cNvSpPr>
            <a:spLocks noChangeArrowheads="1"/>
          </p:cNvSpPr>
          <p:nvPr/>
        </p:nvSpPr>
        <p:spPr bwMode="invGray">
          <a:xfrm>
            <a:off x="5680076" y="2070181"/>
            <a:ext cx="728663" cy="672941"/>
          </a:xfrm>
          <a:prstGeom prst="downArrowCallout">
            <a:avLst>
              <a:gd name="adj1" fmla="val 31525"/>
              <a:gd name="adj2" fmla="val 24093"/>
              <a:gd name="adj3" fmla="val 16667"/>
              <a:gd name="adj4" fmla="val 54620"/>
            </a:avLst>
          </a:prstGeom>
          <a:solidFill>
            <a:schemeClr val="hlink">
              <a:alpha val="10001"/>
            </a:schemeClr>
          </a:solidFill>
          <a:ln w="6350"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lang="en-US" altLang="ja-JP" sz="2000" b="0">
                <a:solidFill>
                  <a:srgbClr val="000000"/>
                </a:solidFill>
                <a:latin typeface="+mn-lt"/>
                <a:ea typeface="+mn-ea"/>
              </a:rPr>
              <a:t>IIS</a:t>
            </a:r>
          </a:p>
        </p:txBody>
      </p:sp>
      <p:sp>
        <p:nvSpPr>
          <p:cNvPr id="517139" name="AutoShape 19">
            <a:extLst>
              <a:ext uri="{FF2B5EF4-FFF2-40B4-BE49-F238E27FC236}">
                <a16:creationId xmlns:a16="http://schemas.microsoft.com/office/drawing/2014/main" id="{6D9667E4-559F-4896-B101-3A15AE2FCA6E}"/>
              </a:ext>
            </a:extLst>
          </p:cNvPr>
          <p:cNvSpPr>
            <a:spLocks noChangeArrowheads="1"/>
          </p:cNvSpPr>
          <p:nvPr/>
        </p:nvSpPr>
        <p:spPr bwMode="invGray">
          <a:xfrm>
            <a:off x="8272462" y="1190736"/>
            <a:ext cx="2233613" cy="1707356"/>
          </a:xfrm>
          <a:prstGeom prst="downArrowCallout">
            <a:avLst>
              <a:gd name="adj1" fmla="val 24297"/>
              <a:gd name="adj2" fmla="val 21652"/>
              <a:gd name="adj3" fmla="val 16005"/>
              <a:gd name="adj4" fmla="val 71546"/>
            </a:avLst>
          </a:prstGeom>
          <a:solidFill>
            <a:schemeClr val="hlink">
              <a:alpha val="10001"/>
            </a:schemeClr>
          </a:solidFill>
          <a:ln w="6350"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ja-JP" sz="2000" b="0">
                <a:solidFill>
                  <a:srgbClr val="000000"/>
                </a:solidFill>
                <a:latin typeface="+mn-lt"/>
                <a:ea typeface="+mn-ea"/>
              </a:rPr>
              <a:t>IIS + </a:t>
            </a:r>
          </a:p>
          <a:p>
            <a:r>
              <a:rPr lang="en-US" altLang="ja-JP" sz="2000" b="0">
                <a:solidFill>
                  <a:srgbClr val="000000"/>
                </a:solidFill>
                <a:latin typeface="+mn-lt"/>
                <a:ea typeface="+mn-ea"/>
              </a:rPr>
              <a:t>ASP.NET + </a:t>
            </a:r>
          </a:p>
          <a:p>
            <a:r>
              <a:rPr lang="en-US" altLang="ja-JP" sz="2000" b="0">
                <a:solidFill>
                  <a:srgbClr val="000000"/>
                </a:solidFill>
                <a:latin typeface="+mn-lt"/>
                <a:ea typeface="+mn-ea"/>
              </a:rPr>
              <a:t>.NET Framework</a:t>
            </a:r>
          </a:p>
        </p:txBody>
      </p:sp>
      <p:sp>
        <p:nvSpPr>
          <p:cNvPr id="517140" name="AutoShape 20">
            <a:extLst>
              <a:ext uri="{FF2B5EF4-FFF2-40B4-BE49-F238E27FC236}">
                <a16:creationId xmlns:a16="http://schemas.microsoft.com/office/drawing/2014/main" id="{1A7ED061-5F77-42A3-9720-D4C94808FF6A}"/>
              </a:ext>
            </a:extLst>
          </p:cNvPr>
          <p:cNvSpPr>
            <a:spLocks noChangeArrowheads="1"/>
          </p:cNvSpPr>
          <p:nvPr/>
        </p:nvSpPr>
        <p:spPr bwMode="invGray">
          <a:xfrm rot="19774453">
            <a:off x="2935289" y="4039020"/>
            <a:ext cx="1119187" cy="843713"/>
          </a:xfrm>
          <a:prstGeom prst="rightArrow">
            <a:avLst>
              <a:gd name="adj1" fmla="val 50000"/>
              <a:gd name="adj2" fmla="val 122396"/>
            </a:avLst>
          </a:prstGeom>
          <a:solidFill>
            <a:schemeClr val="accent1">
              <a:alpha val="60001"/>
            </a:schemeClr>
          </a:solidFill>
          <a:ln w="12700" algn="ctr">
            <a:solidFill>
              <a:srgbClr val="F7E9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ja-JP" altLang="en-US" b="0">
              <a:solidFill>
                <a:srgbClr val="000000"/>
              </a:solidFill>
              <a:latin typeface="+mn-lt"/>
              <a:ea typeface="+mn-ea"/>
            </a:endParaRPr>
          </a:p>
        </p:txBody>
      </p:sp>
      <p:sp>
        <p:nvSpPr>
          <p:cNvPr id="517141" name="Text Box 21">
            <a:extLst>
              <a:ext uri="{FF2B5EF4-FFF2-40B4-BE49-F238E27FC236}">
                <a16:creationId xmlns:a16="http://schemas.microsoft.com/office/drawing/2014/main" id="{740F6D51-4A0F-42D6-A416-1A72F2A246CE}"/>
              </a:ext>
            </a:extLst>
          </p:cNvPr>
          <p:cNvSpPr txBox="1">
            <a:spLocks noChangeArrowheads="1"/>
          </p:cNvSpPr>
          <p:nvPr/>
        </p:nvSpPr>
        <p:spPr bwMode="invGray">
          <a:xfrm>
            <a:off x="8239125" y="884237"/>
            <a:ext cx="2738438" cy="369332"/>
          </a:xfrm>
          <a:prstGeom prst="rect">
            <a:avLst/>
          </a:prstGeom>
          <a:noFill/>
          <a:ln>
            <a:noFill/>
          </a:ln>
          <a:effectLst/>
          <a:extLst>
            <a:ext uri="{909E8E84-426E-40DD-AFC4-6F175D3DCCD1}">
              <a14:hiddenFill xmlns:a14="http://schemas.microsoft.com/office/drawing/2010/main">
                <a:solidFill>
                  <a:schemeClr val="accent1">
                    <a:alpha val="30000"/>
                  </a:schemeClr>
                </a:solidFill>
              </a14:hiddenFill>
            </a:ext>
            <a:ext uri="{91240B29-F687-4F45-9708-019B960494DF}">
              <a14:hiddenLine xmlns:a14="http://schemas.microsoft.com/office/drawing/2010/main" w="12700"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2000" b="0" dirty="0" err="1">
                <a:solidFill>
                  <a:srgbClr val="000000"/>
                </a:solidFill>
                <a:latin typeface="+mn-lt"/>
                <a:ea typeface="+mn-ea"/>
              </a:rPr>
              <a:t>web.config</a:t>
            </a:r>
            <a:r>
              <a:rPr lang="ja-JP" altLang="en-US" sz="2000" b="0" dirty="0">
                <a:solidFill>
                  <a:srgbClr val="000000"/>
                </a:solidFill>
                <a:latin typeface="+mn-lt"/>
                <a:ea typeface="+mn-ea"/>
              </a:rPr>
              <a:t>ファイル</a:t>
            </a:r>
          </a:p>
        </p:txBody>
      </p:sp>
      <p:sp>
        <p:nvSpPr>
          <p:cNvPr id="517142" name="WordArt 22">
            <a:extLst>
              <a:ext uri="{FF2B5EF4-FFF2-40B4-BE49-F238E27FC236}">
                <a16:creationId xmlns:a16="http://schemas.microsoft.com/office/drawing/2014/main" id="{A7084726-94A8-47EC-BF6C-4917FFBFFFE4}"/>
              </a:ext>
            </a:extLst>
          </p:cNvPr>
          <p:cNvSpPr>
            <a:spLocks noChangeArrowheads="1" noChangeShapeType="1" noTextEdit="1"/>
          </p:cNvSpPr>
          <p:nvPr/>
        </p:nvSpPr>
        <p:spPr bwMode="invGray">
          <a:xfrm>
            <a:off x="3781425" y="4745038"/>
            <a:ext cx="6559550" cy="247650"/>
          </a:xfrm>
          <a:prstGeom prst="rect">
            <a:avLst/>
          </a:prstGeom>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ja-JP" sz="1600" b="0" kern="10" dirty="0">
                <a:solidFill>
                  <a:srgbClr val="000000"/>
                </a:solidFill>
                <a:latin typeface="+mn-lt"/>
                <a:ea typeface="+mn-ea"/>
              </a:rPr>
              <a:t>\Windows\Microsoft.NET\Framework\v2.0.50727\config\</a:t>
            </a:r>
            <a:r>
              <a:rPr lang="en-US" altLang="ja-JP" sz="1600" b="0" kern="10" dirty="0" err="1">
                <a:solidFill>
                  <a:srgbClr val="000000"/>
                </a:solidFill>
                <a:latin typeface="+mn-lt"/>
                <a:ea typeface="+mn-ea"/>
              </a:rPr>
              <a:t>web.config</a:t>
            </a:r>
            <a:endParaRPr lang="ja-JP" altLang="en-US" sz="1600" b="0" kern="10" dirty="0">
              <a:solidFill>
                <a:srgbClr val="000000"/>
              </a:solidFill>
              <a:latin typeface="+mn-lt"/>
              <a:ea typeface="+mn-ea"/>
            </a:endParaRPr>
          </a:p>
        </p:txBody>
      </p:sp>
      <p:sp>
        <p:nvSpPr>
          <p:cNvPr id="517143" name="WordArt 23">
            <a:extLst>
              <a:ext uri="{FF2B5EF4-FFF2-40B4-BE49-F238E27FC236}">
                <a16:creationId xmlns:a16="http://schemas.microsoft.com/office/drawing/2014/main" id="{FC88857D-1268-48A6-BA51-895345F82E4E}"/>
              </a:ext>
            </a:extLst>
          </p:cNvPr>
          <p:cNvSpPr>
            <a:spLocks noChangeArrowheads="1" noChangeShapeType="1" noTextEdit="1"/>
          </p:cNvSpPr>
          <p:nvPr/>
        </p:nvSpPr>
        <p:spPr bwMode="invGray">
          <a:xfrm>
            <a:off x="5305426" y="3783013"/>
            <a:ext cx="5395912" cy="247650"/>
          </a:xfrm>
          <a:prstGeom prst="rect">
            <a:avLst/>
          </a:prstGeom>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ja-JP" sz="1600" b="0" kern="10" dirty="0">
                <a:solidFill>
                  <a:srgbClr val="000000"/>
                </a:solidFill>
                <a:latin typeface="+mn-lt"/>
                <a:ea typeface="+mn-ea"/>
              </a:rPr>
              <a:t>\Windows\system32\</a:t>
            </a:r>
            <a:r>
              <a:rPr lang="en-US" altLang="ja-JP" sz="1600" b="0" kern="10" dirty="0" err="1">
                <a:solidFill>
                  <a:srgbClr val="000000"/>
                </a:solidFill>
                <a:latin typeface="+mn-lt"/>
                <a:ea typeface="+mn-ea"/>
              </a:rPr>
              <a:t>inetsrv</a:t>
            </a:r>
            <a:r>
              <a:rPr lang="en-US" altLang="ja-JP" sz="1600" b="0" kern="10" dirty="0">
                <a:solidFill>
                  <a:srgbClr val="000000"/>
                </a:solidFill>
                <a:latin typeface="+mn-lt"/>
                <a:ea typeface="+mn-ea"/>
              </a:rPr>
              <a:t>\config\</a:t>
            </a:r>
            <a:r>
              <a:rPr lang="en-US" altLang="ja-JP" sz="1600" b="0" kern="10" dirty="0" err="1">
                <a:solidFill>
                  <a:srgbClr val="000000"/>
                </a:solidFill>
                <a:latin typeface="+mn-lt"/>
                <a:ea typeface="+mn-ea"/>
              </a:rPr>
              <a:t>applicationHost.config</a:t>
            </a:r>
            <a:endParaRPr lang="ja-JP" altLang="en-US" sz="1600" b="0" kern="10" dirty="0">
              <a:solidFill>
                <a:srgbClr val="000000"/>
              </a:solidFill>
              <a:latin typeface="+mn-lt"/>
              <a:ea typeface="+mn-ea"/>
            </a:endParaRPr>
          </a:p>
        </p:txBody>
      </p:sp>
      <p:sp>
        <p:nvSpPr>
          <p:cNvPr id="517144" name="WordArt 24">
            <a:extLst>
              <a:ext uri="{FF2B5EF4-FFF2-40B4-BE49-F238E27FC236}">
                <a16:creationId xmlns:a16="http://schemas.microsoft.com/office/drawing/2014/main" id="{0E9FBC44-90D7-428D-88EB-D845D4BC65BB}"/>
              </a:ext>
            </a:extLst>
          </p:cNvPr>
          <p:cNvSpPr>
            <a:spLocks noChangeArrowheads="1" noChangeShapeType="1" noTextEdit="1"/>
          </p:cNvSpPr>
          <p:nvPr/>
        </p:nvSpPr>
        <p:spPr bwMode="invGray">
          <a:xfrm>
            <a:off x="1933576" y="5726113"/>
            <a:ext cx="7038590" cy="247650"/>
          </a:xfrm>
          <a:prstGeom prst="rect">
            <a:avLst/>
          </a:prstGeom>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ja-JP" sz="1600" b="0" kern="10" dirty="0">
                <a:solidFill>
                  <a:srgbClr val="000000"/>
                </a:solidFill>
                <a:latin typeface="+mn-lt"/>
                <a:ea typeface="+mn-ea"/>
              </a:rPr>
              <a:t>\Windows\Microsoft.NET\Framework\v2.0.50727\config\</a:t>
            </a:r>
            <a:r>
              <a:rPr lang="en-US" altLang="ja-JP" sz="1600" b="0" kern="10" dirty="0" err="1">
                <a:solidFill>
                  <a:srgbClr val="000000"/>
                </a:solidFill>
                <a:latin typeface="+mn-lt"/>
                <a:ea typeface="+mn-ea"/>
              </a:rPr>
              <a:t>machine.config</a:t>
            </a:r>
            <a:endParaRPr lang="ja-JP" altLang="en-US" sz="1600" b="0" kern="10" dirty="0">
              <a:solidFill>
                <a:srgbClr val="000000"/>
              </a:solidFill>
              <a:latin typeface="+mn-lt"/>
              <a:ea typeface="+mn-ea"/>
            </a:endParaRPr>
          </a:p>
        </p:txBody>
      </p:sp>
      <p:sp>
        <p:nvSpPr>
          <p:cNvPr id="517146" name="Rectangle 26">
            <a:extLst>
              <a:ext uri="{FF2B5EF4-FFF2-40B4-BE49-F238E27FC236}">
                <a16:creationId xmlns:a16="http://schemas.microsoft.com/office/drawing/2014/main" id="{9CC91655-5C6A-4AD6-A0C3-9BE2B345748D}"/>
              </a:ext>
            </a:extLst>
          </p:cNvPr>
          <p:cNvSpPr>
            <a:spLocks noChangeArrowheads="1"/>
          </p:cNvSpPr>
          <p:nvPr/>
        </p:nvSpPr>
        <p:spPr bwMode="invGray">
          <a:xfrm>
            <a:off x="1585913" y="6046780"/>
            <a:ext cx="8956707" cy="800219"/>
          </a:xfrm>
          <a:prstGeom prst="rect">
            <a:avLst/>
          </a:prstGeom>
          <a:noFill/>
          <a:ln>
            <a:noFill/>
          </a:ln>
          <a:effectLst/>
          <a:extLst>
            <a:ext uri="{909E8E84-426E-40DD-AFC4-6F175D3DCCD1}">
              <a14:hiddenFill xmlns:a14="http://schemas.microsoft.com/office/drawing/2010/main">
                <a:solidFill>
                  <a:schemeClr val="hlink">
                    <a:alpha val="30000"/>
                  </a:schemeClr>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ja-JP" altLang="en-US" sz="2000" b="0" dirty="0">
                <a:solidFill>
                  <a:srgbClr val="000000"/>
                </a:solidFill>
                <a:latin typeface="+mn-lt"/>
                <a:ea typeface="+mn-ea"/>
              </a:rPr>
              <a:t>スキーマ：</a:t>
            </a:r>
            <a:r>
              <a:rPr lang="en-US" altLang="ja-JP" sz="2000" b="0" dirty="0">
                <a:solidFill>
                  <a:srgbClr val="000000"/>
                </a:solidFill>
                <a:latin typeface="+mn-lt"/>
                <a:ea typeface="+mn-ea"/>
              </a:rPr>
              <a:t>%</a:t>
            </a:r>
            <a:r>
              <a:rPr lang="en-US" altLang="ja-JP" sz="2000" b="0" dirty="0" err="1">
                <a:solidFill>
                  <a:srgbClr val="000000"/>
                </a:solidFill>
                <a:latin typeface="+mn-lt"/>
                <a:ea typeface="+mn-ea"/>
              </a:rPr>
              <a:t>windir</a:t>
            </a:r>
            <a:r>
              <a:rPr lang="en-US" altLang="ja-JP" sz="2000" b="0" dirty="0">
                <a:solidFill>
                  <a:srgbClr val="000000"/>
                </a:solidFill>
                <a:latin typeface="+mn-lt"/>
                <a:ea typeface="+mn-ea"/>
              </a:rPr>
              <a:t>%\system32\</a:t>
            </a:r>
            <a:r>
              <a:rPr lang="en-US" altLang="ja-JP" sz="2000" b="0" dirty="0" err="1">
                <a:solidFill>
                  <a:srgbClr val="000000"/>
                </a:solidFill>
                <a:latin typeface="+mn-lt"/>
                <a:ea typeface="+mn-ea"/>
              </a:rPr>
              <a:t>inetsrv</a:t>
            </a:r>
            <a:r>
              <a:rPr lang="en-US" altLang="ja-JP" sz="2000" b="0" dirty="0">
                <a:solidFill>
                  <a:srgbClr val="000000"/>
                </a:solidFill>
                <a:latin typeface="+mn-lt"/>
                <a:ea typeface="+mn-ea"/>
              </a:rPr>
              <a:t>\config\schema\</a:t>
            </a:r>
          </a:p>
          <a:p>
            <a:pPr algn="l"/>
            <a:r>
              <a:rPr lang="en-US" altLang="ja-JP" sz="2000" b="0" dirty="0">
                <a:solidFill>
                  <a:srgbClr val="000000"/>
                </a:solidFill>
                <a:latin typeface="+mn-lt"/>
                <a:ea typeface="+mn-ea"/>
              </a:rPr>
              <a:t>IIS_schema.xml, ASPNET_schema.xml , FX_schema.xml</a:t>
            </a:r>
          </a:p>
        </p:txBody>
      </p:sp>
      <p:sp>
        <p:nvSpPr>
          <p:cNvPr id="517147" name="Text Box 27">
            <a:extLst>
              <a:ext uri="{FF2B5EF4-FFF2-40B4-BE49-F238E27FC236}">
                <a16:creationId xmlns:a16="http://schemas.microsoft.com/office/drawing/2014/main" id="{2A2674B5-CB57-4AD2-9EEB-64E6B488E1F5}"/>
              </a:ext>
            </a:extLst>
          </p:cNvPr>
          <p:cNvSpPr txBox="1">
            <a:spLocks noChangeArrowheads="1"/>
          </p:cNvSpPr>
          <p:nvPr/>
        </p:nvSpPr>
        <p:spPr bwMode="invGray">
          <a:xfrm>
            <a:off x="6894513" y="4062413"/>
            <a:ext cx="3446462" cy="313932"/>
          </a:xfrm>
          <a:prstGeom prst="rect">
            <a:avLst/>
          </a:prstGeom>
          <a:noFill/>
          <a:ln>
            <a:noFill/>
          </a:ln>
          <a:effectLst/>
          <a:extLst>
            <a:ext uri="{909E8E84-426E-40DD-AFC4-6F175D3DCCD1}">
              <a14:hiddenFill xmlns:a14="http://schemas.microsoft.com/office/drawing/2010/main">
                <a:solidFill>
                  <a:schemeClr val="hlink">
                    <a:alpha val="30000"/>
                  </a:schemeClr>
                </a:solidFill>
              </a14:hiddenFill>
            </a:ext>
            <a:ext uri="{91240B29-F687-4F45-9708-019B960494DF}">
              <a14:hiddenLine xmlns:a14="http://schemas.microsoft.com/office/drawing/2010/main" w="1270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ja-JP" sz="1600" b="0" dirty="0">
                <a:solidFill>
                  <a:srgbClr val="000000"/>
                </a:solidFill>
                <a:latin typeface="+mn-lt"/>
                <a:ea typeface="+mn-ea"/>
              </a:rPr>
              <a:t>※</a:t>
            </a:r>
            <a:r>
              <a:rPr lang="ja-JP" altLang="en-US" sz="1600" b="0" dirty="0">
                <a:solidFill>
                  <a:srgbClr val="000000"/>
                </a:solidFill>
                <a:latin typeface="+mn-lt"/>
                <a:ea typeface="+mn-ea"/>
              </a:rPr>
              <a:t>ビルド </a:t>
            </a:r>
            <a:r>
              <a:rPr lang="en-US" altLang="ja-JP" sz="1600" b="0" dirty="0">
                <a:solidFill>
                  <a:srgbClr val="000000"/>
                </a:solidFill>
                <a:latin typeface="+mn-lt"/>
                <a:ea typeface="+mn-ea"/>
              </a:rPr>
              <a:t>5384 </a:t>
            </a:r>
            <a:r>
              <a:rPr lang="ja-JP" altLang="en-US" sz="1600" b="0" dirty="0">
                <a:solidFill>
                  <a:srgbClr val="000000"/>
                </a:solidFill>
                <a:latin typeface="+mn-lt"/>
                <a:ea typeface="+mn-ea"/>
              </a:rPr>
              <a:t>は </a:t>
            </a:r>
            <a:r>
              <a:rPr lang="en-US" altLang="ja-JP" sz="1600" b="0" dirty="0" err="1">
                <a:solidFill>
                  <a:srgbClr val="000000"/>
                </a:solidFill>
                <a:latin typeface="+mn-lt"/>
                <a:ea typeface="+mn-ea"/>
              </a:rPr>
              <a:t>inetsrv</a:t>
            </a:r>
            <a:r>
              <a:rPr lang="en-US" altLang="ja-JP" sz="1600" b="0" dirty="0">
                <a:solidFill>
                  <a:srgbClr val="000000"/>
                </a:solidFill>
                <a:latin typeface="+mn-lt"/>
                <a:ea typeface="+mn-ea"/>
              </a:rPr>
              <a:t> </a:t>
            </a:r>
            <a:r>
              <a:rPr lang="ja-JP" altLang="en-US" sz="1600" b="0" dirty="0">
                <a:solidFill>
                  <a:srgbClr val="000000"/>
                </a:solidFill>
                <a:latin typeface="+mn-lt"/>
                <a:ea typeface="+mn-ea"/>
              </a:rPr>
              <a:t>直下にある</a:t>
            </a: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C9050E4-0A36-40A8-ABB0-7B5530A6420B}"/>
              </a:ext>
            </a:extLst>
          </p:cNvPr>
          <p:cNvSpPr>
            <a:spLocks noGrp="1"/>
          </p:cNvSpPr>
          <p:nvPr>
            <p:ph type="title"/>
          </p:nvPr>
        </p:nvSpPr>
        <p:spPr/>
        <p:txBody>
          <a:bodyPr/>
          <a:lstStyle/>
          <a:p>
            <a:r>
              <a:rPr kumimoji="1" lang="en-US" altLang="ja-JP" dirty="0"/>
              <a:t>Web</a:t>
            </a:r>
            <a:endParaRPr kumimoji="1" lang="ja-JP" altLang="en-US" dirty="0"/>
          </a:p>
        </p:txBody>
      </p:sp>
    </p:spTree>
    <p:extLst>
      <p:ext uri="{BB962C8B-B14F-4D97-AF65-F5344CB8AC3E}">
        <p14:creationId xmlns:p14="http://schemas.microsoft.com/office/powerpoint/2010/main" val="25349004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4698804-4989-40C9-92C5-FBD63F614A98}"/>
              </a:ext>
            </a:extLst>
          </p:cNvPr>
          <p:cNvSpPr>
            <a:spLocks noGrp="1"/>
          </p:cNvSpPr>
          <p:nvPr>
            <p:ph type="title"/>
          </p:nvPr>
        </p:nvSpPr>
        <p:spPr/>
        <p:txBody>
          <a:bodyPr/>
          <a:lstStyle/>
          <a:p>
            <a:r>
              <a:rPr lang="en-US" altLang="ja-JP" dirty="0"/>
              <a:t>Request</a:t>
            </a:r>
            <a:r>
              <a:rPr lang="ja-JP" altLang="en-US" dirty="0"/>
              <a:t> と </a:t>
            </a:r>
            <a:r>
              <a:rPr lang="en-US" altLang="ja-JP" dirty="0"/>
              <a:t>Response</a:t>
            </a:r>
            <a:endParaRPr lang="ja-JP" altLang="en-US" dirty="0"/>
          </a:p>
        </p:txBody>
      </p:sp>
      <p:sp>
        <p:nvSpPr>
          <p:cNvPr id="4" name="テキスト プレースホルダー 3">
            <a:extLst>
              <a:ext uri="{FF2B5EF4-FFF2-40B4-BE49-F238E27FC236}">
                <a16:creationId xmlns:a16="http://schemas.microsoft.com/office/drawing/2014/main" id="{2023D2B4-BF21-4887-A488-5B41DAC3009C}"/>
              </a:ext>
            </a:extLst>
          </p:cNvPr>
          <p:cNvSpPr>
            <a:spLocks noGrp="1"/>
          </p:cNvSpPr>
          <p:nvPr>
            <p:ph type="body" sz="quarter" idx="10"/>
          </p:nvPr>
        </p:nvSpPr>
        <p:spPr>
          <a:xfrm>
            <a:off x="366712" y="1666778"/>
            <a:ext cx="5414259" cy="3334246"/>
          </a:xfrm>
        </p:spPr>
        <p:txBody>
          <a:bodyPr/>
          <a:lstStyle/>
          <a:p>
            <a:r>
              <a:rPr lang="en-US" altLang="ja-JP" sz="1050" dirty="0"/>
              <a:t>GET </a:t>
            </a:r>
            <a:r>
              <a:rPr lang="en-US" altLang="ja-JP" sz="1050" dirty="0">
                <a:hlinkClick r:id="rId2"/>
              </a:rPr>
              <a:t>https://azure.microsoft.com/ja-jp/</a:t>
            </a:r>
            <a:r>
              <a:rPr lang="ja-JP" altLang="en-US" sz="1050" dirty="0">
                <a:hlinkClick r:id="rId2"/>
              </a:rPr>
              <a:t> </a:t>
            </a:r>
            <a:r>
              <a:rPr lang="en-US" altLang="ja-JP" sz="1050" dirty="0">
                <a:hlinkClick r:id="rId2"/>
              </a:rPr>
              <a:t>HTTP/1.1</a:t>
            </a:r>
            <a:endParaRPr lang="ja-JP" altLang="en-US" sz="1050" dirty="0">
              <a:hlinkClick r:id="rId2"/>
            </a:endParaRPr>
          </a:p>
          <a:p>
            <a:r>
              <a:rPr lang="en-US" altLang="ja-JP" sz="1050" dirty="0"/>
              <a:t>Host: azure.microsoft.com</a:t>
            </a:r>
            <a:endParaRPr lang="ja-JP" altLang="en-US" sz="1050" dirty="0"/>
          </a:p>
          <a:p>
            <a:r>
              <a:rPr lang="en-US" altLang="ja-JP" sz="1050" dirty="0"/>
              <a:t>Connection: keep-alive</a:t>
            </a:r>
            <a:endParaRPr lang="ja-JP" altLang="en-US" sz="1050" dirty="0"/>
          </a:p>
          <a:p>
            <a:r>
              <a:rPr lang="en-US" altLang="ja-JP" sz="1050" dirty="0"/>
              <a:t>Upgrade-Insecure-Requests: 1</a:t>
            </a:r>
            <a:endParaRPr lang="ja-JP" altLang="en-US" sz="1050" dirty="0"/>
          </a:p>
          <a:p>
            <a:r>
              <a:rPr lang="en-US" altLang="ja-JP" sz="1050" dirty="0"/>
              <a:t>User-Agent: Mozilla/5.0 (Windows NT 10.0; Win64; x64) </a:t>
            </a:r>
            <a:r>
              <a:rPr lang="en-US" altLang="ja-JP" sz="1050" dirty="0" err="1"/>
              <a:t>AppleWebKit</a:t>
            </a:r>
            <a:r>
              <a:rPr lang="en-US" altLang="ja-JP" sz="1050" dirty="0"/>
              <a:t>/537.36 (KHTML, like Gecko) Chrome/79.0.3919.0 Safari/537.36 </a:t>
            </a:r>
            <a:r>
              <a:rPr lang="en-US" altLang="ja-JP" sz="1050" dirty="0" err="1"/>
              <a:t>Edg</a:t>
            </a:r>
            <a:r>
              <a:rPr lang="en-US" altLang="ja-JP" sz="1050" dirty="0"/>
              <a:t>/79.0.297.0</a:t>
            </a:r>
            <a:endParaRPr lang="ja-JP" altLang="en-US" sz="1050" dirty="0"/>
          </a:p>
          <a:p>
            <a:r>
              <a:rPr lang="en-US" altLang="ja-JP" sz="1050" dirty="0"/>
              <a:t>Accept: text/</a:t>
            </a:r>
            <a:r>
              <a:rPr lang="en-US" altLang="ja-JP" sz="1050" dirty="0" err="1"/>
              <a:t>html,application</a:t>
            </a:r>
            <a:r>
              <a:rPr lang="en-US" altLang="ja-JP" sz="1050" dirty="0"/>
              <a:t>/</a:t>
            </a:r>
            <a:r>
              <a:rPr lang="en-US" altLang="ja-JP" sz="1050" dirty="0" err="1"/>
              <a:t>xhtml+xml,application</a:t>
            </a:r>
            <a:r>
              <a:rPr lang="en-US" altLang="ja-JP" sz="1050" dirty="0"/>
              <a:t>/</a:t>
            </a:r>
            <a:r>
              <a:rPr lang="en-US" altLang="ja-JP" sz="1050" dirty="0" err="1"/>
              <a:t>xml;q</a:t>
            </a:r>
            <a:r>
              <a:rPr lang="en-US" altLang="ja-JP" sz="1050" dirty="0"/>
              <a:t>=0.9,image/</a:t>
            </a:r>
            <a:r>
              <a:rPr lang="en-US" altLang="ja-JP" sz="1050" dirty="0" err="1"/>
              <a:t>webp,image</a:t>
            </a:r>
            <a:r>
              <a:rPr lang="en-US" altLang="ja-JP" sz="1050" dirty="0"/>
              <a:t>/</a:t>
            </a:r>
            <a:r>
              <a:rPr lang="en-US" altLang="ja-JP" sz="1050" dirty="0" err="1"/>
              <a:t>apng</a:t>
            </a:r>
            <a:r>
              <a:rPr lang="en-US" altLang="ja-JP" sz="1050" dirty="0"/>
              <a:t>,*/*;q=0.8,application/</a:t>
            </a:r>
            <a:r>
              <a:rPr lang="en-US" altLang="ja-JP" sz="1050" dirty="0" err="1"/>
              <a:t>signed-exchange;v</a:t>
            </a:r>
            <a:r>
              <a:rPr lang="en-US" altLang="ja-JP" sz="1050" dirty="0"/>
              <a:t>=b3</a:t>
            </a:r>
            <a:endParaRPr lang="ja-JP" altLang="en-US" sz="1050" dirty="0"/>
          </a:p>
          <a:p>
            <a:r>
              <a:rPr lang="en-US" altLang="ja-JP" sz="1050" dirty="0"/>
              <a:t>Sec-Fetch-Site: none</a:t>
            </a:r>
            <a:endParaRPr lang="ja-JP" altLang="en-US" sz="1050" dirty="0"/>
          </a:p>
          <a:p>
            <a:r>
              <a:rPr lang="en-US" altLang="ja-JP" sz="1050" dirty="0"/>
              <a:t>Sec-Fetch-Mode: navigate</a:t>
            </a:r>
            <a:endParaRPr lang="ja-JP" altLang="en-US" sz="1050" dirty="0"/>
          </a:p>
          <a:p>
            <a:r>
              <a:rPr lang="en-US" altLang="ja-JP" sz="1050" dirty="0"/>
              <a:t>Accept-Encoding: </a:t>
            </a:r>
            <a:r>
              <a:rPr lang="en-US" altLang="ja-JP" sz="1050" dirty="0" err="1"/>
              <a:t>gzip</a:t>
            </a:r>
            <a:r>
              <a:rPr lang="en-US" altLang="ja-JP" sz="1050" dirty="0"/>
              <a:t>, deflate, </a:t>
            </a:r>
            <a:r>
              <a:rPr lang="en-US" altLang="ja-JP" sz="1050" dirty="0" err="1"/>
              <a:t>br</a:t>
            </a:r>
            <a:endParaRPr lang="ja-JP" altLang="en-US" sz="1050" dirty="0"/>
          </a:p>
          <a:p>
            <a:r>
              <a:rPr lang="fr-FR" altLang="ja-JP" sz="1050" dirty="0"/>
              <a:t>Accept-Language: ja,en-US;q=0.9,en;q=0.8</a:t>
            </a:r>
            <a:endParaRPr lang="ja-JP" altLang="en-US" sz="1050" dirty="0"/>
          </a:p>
          <a:p>
            <a:endParaRPr lang="ja-JP" altLang="en-US" sz="1050" dirty="0"/>
          </a:p>
          <a:p>
            <a:endParaRPr lang="ja-JP" altLang="en-US" sz="1050" dirty="0"/>
          </a:p>
        </p:txBody>
      </p:sp>
      <p:sp>
        <p:nvSpPr>
          <p:cNvPr id="6" name="テキスト プレースホルダー 3">
            <a:extLst>
              <a:ext uri="{FF2B5EF4-FFF2-40B4-BE49-F238E27FC236}">
                <a16:creationId xmlns:a16="http://schemas.microsoft.com/office/drawing/2014/main" id="{421DAAD9-AF43-4A99-844B-F38ED13DD6F5}"/>
              </a:ext>
            </a:extLst>
          </p:cNvPr>
          <p:cNvSpPr txBox="1">
            <a:spLocks/>
          </p:cNvSpPr>
          <p:nvPr/>
        </p:nvSpPr>
        <p:spPr>
          <a:xfrm>
            <a:off x="6096000" y="1680719"/>
            <a:ext cx="5723694" cy="4824398"/>
          </a:xfrm>
          <a:prstGeom prst="rect">
            <a:avLst/>
          </a:prstGeom>
          <a:solidFill>
            <a:srgbClr val="E6E6E6"/>
          </a:solidFill>
        </p:spPr>
        <p:txBody>
          <a:bodyPr vert="horz" wrap="square" lIns="146304" tIns="91440" rIns="146304" bIns="91440" rtlCol="0">
            <a:spAutoFit/>
          </a:bodyPr>
          <a:lstStyle>
            <a:lvl1pPr marL="0" marR="0" indent="0" algn="l" defTabSz="685775" rtl="0" eaLnBrk="1" fontAlgn="auto" latinLnBrk="0" hangingPunct="1">
              <a:lnSpc>
                <a:spcPct val="100000"/>
              </a:lnSpc>
              <a:spcBef>
                <a:spcPts val="441"/>
              </a:spcBef>
              <a:spcAft>
                <a:spcPts val="0"/>
              </a:spcAft>
              <a:buClrTx/>
              <a:buSzPct val="90000"/>
              <a:buFont typeface="Arial" pitchFamily="34" charset="0"/>
              <a:buNone/>
              <a:tabLst/>
              <a:defRPr kumimoji="1" sz="2426" kern="1200" spc="0" baseline="0">
                <a:gradFill>
                  <a:gsLst>
                    <a:gs pos="1250">
                      <a:srgbClr val="000000"/>
                    </a:gs>
                    <a:gs pos="100000">
                      <a:srgbClr val="000000"/>
                    </a:gs>
                  </a:gsLst>
                  <a:lin ang="5400000" scaled="0"/>
                </a:gradFill>
                <a:latin typeface="Consolas" panose="020B0609020204030204" pitchFamily="49" charset="0"/>
                <a:ea typeface="+mj-ea"/>
                <a:cs typeface="Consolas" panose="020B0609020204030204" pitchFamily="49" charset="0"/>
              </a:defRPr>
            </a:lvl1pPr>
            <a:lvl2pPr marL="254795" marR="0" indent="0" algn="l" defTabSz="685775" rtl="0" eaLnBrk="1" fontAlgn="auto" latinLnBrk="0" hangingPunct="1">
              <a:lnSpc>
                <a:spcPct val="100000"/>
              </a:lnSpc>
              <a:spcBef>
                <a:spcPts val="441"/>
              </a:spcBef>
              <a:spcAft>
                <a:spcPts val="0"/>
              </a:spcAft>
              <a:buClrTx/>
              <a:buSzPct val="90000"/>
              <a:buFont typeface="Arial" pitchFamily="34" charset="0"/>
              <a:buNone/>
              <a:tabLst>
                <a:tab pos="992094" algn="l"/>
              </a:tabLst>
              <a:defRPr kumimoji="1" sz="2059"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429818" marR="0" indent="0" algn="l" defTabSz="685775" rtl="0" eaLnBrk="1" fontAlgn="auto" latinLnBrk="0" hangingPunct="1">
              <a:lnSpc>
                <a:spcPct val="100000"/>
              </a:lnSpc>
              <a:spcBef>
                <a:spcPts val="441"/>
              </a:spcBef>
              <a:spcAft>
                <a:spcPts val="0"/>
              </a:spcAft>
              <a:buClrTx/>
              <a:buSzPct val="90000"/>
              <a:buFont typeface="Arial" pitchFamily="34" charset="0"/>
              <a:buNone/>
              <a:tabLst/>
              <a:defRPr kumimoji="1" sz="1765"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598887" marR="0" indent="0" algn="l" defTabSz="685775" rtl="0" eaLnBrk="1" fontAlgn="auto" latinLnBrk="0" hangingPunct="1">
              <a:lnSpc>
                <a:spcPct val="100000"/>
              </a:lnSpc>
              <a:spcBef>
                <a:spcPts val="441"/>
              </a:spcBef>
              <a:spcAft>
                <a:spcPts val="0"/>
              </a:spcAft>
              <a:buClrTx/>
              <a:buSzPct val="90000"/>
              <a:buFont typeface="Arial" pitchFamily="34" charset="0"/>
              <a:buNone/>
              <a:tabLst/>
              <a:defRPr kumimoji="1" sz="1471"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772719" marR="0" indent="0" algn="l" defTabSz="685775" rtl="0" eaLnBrk="1" fontAlgn="auto" latinLnBrk="0" hangingPunct="1">
              <a:lnSpc>
                <a:spcPct val="100000"/>
              </a:lnSpc>
              <a:spcBef>
                <a:spcPts val="441"/>
              </a:spcBef>
              <a:spcAft>
                <a:spcPts val="0"/>
              </a:spcAft>
              <a:buClrTx/>
              <a:buSzPct val="90000"/>
              <a:buFont typeface="Arial" pitchFamily="34" charset="0"/>
              <a:buNone/>
              <a:tabLst/>
              <a:defRPr kumimoji="1" sz="1471"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1885882"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kumimoji="1" sz="1471" kern="1200">
                <a:solidFill>
                  <a:schemeClr val="tx1"/>
                </a:solidFill>
                <a:latin typeface="+mn-lt"/>
                <a:ea typeface="+mn-ea"/>
                <a:cs typeface="+mn-cs"/>
              </a:defRPr>
            </a:lvl9pPr>
          </a:lstStyle>
          <a:p>
            <a:r>
              <a:rPr lang="en-US" altLang="ja-JP" sz="1050" b="0" dirty="0"/>
              <a:t>HTTP/1.1 200 OK</a:t>
            </a:r>
          </a:p>
          <a:p>
            <a:r>
              <a:rPr lang="en-US" altLang="ja-JP" sz="1050" b="0" dirty="0"/>
              <a:t>Cache-Control: no-cache</a:t>
            </a:r>
          </a:p>
          <a:p>
            <a:r>
              <a:rPr lang="en-US" altLang="ja-JP" sz="1050" b="0" dirty="0"/>
              <a:t>Keep-Alive: timeout=10, max=100</a:t>
            </a:r>
          </a:p>
          <a:p>
            <a:r>
              <a:rPr lang="en-US" altLang="ja-JP" sz="1050" b="0" dirty="0"/>
              <a:t>Pragma: no-cache</a:t>
            </a:r>
          </a:p>
          <a:p>
            <a:r>
              <a:rPr lang="en-US" altLang="ja-JP" sz="1050" b="0" dirty="0"/>
              <a:t>Content-Type: text/html; charset=utf-8</a:t>
            </a:r>
          </a:p>
          <a:p>
            <a:r>
              <a:rPr lang="en-US" altLang="ja-JP" sz="1050" b="0" dirty="0"/>
              <a:t>Expires: -1</a:t>
            </a:r>
          </a:p>
          <a:p>
            <a:r>
              <a:rPr lang="en-US" altLang="ja-JP" sz="1050" b="0" dirty="0"/>
              <a:t>X-</a:t>
            </a:r>
            <a:r>
              <a:rPr lang="en-US" altLang="ja-JP" sz="1050" b="0" dirty="0" err="1"/>
              <a:t>MSEdge</a:t>
            </a:r>
            <a:r>
              <a:rPr lang="en-US" altLang="ja-JP" sz="1050" b="0" dirty="0"/>
              <a:t>-Features: 44276-control,87131-1940v2</a:t>
            </a:r>
          </a:p>
          <a:p>
            <a:r>
              <a:rPr lang="en-US" altLang="ja-JP" sz="1050" b="0" dirty="0"/>
              <a:t>Date: Tue, 08 Oct 2019 10:29:30 GMT</a:t>
            </a:r>
          </a:p>
          <a:p>
            <a:r>
              <a:rPr lang="en-US" altLang="ja-JP" sz="1050" b="0" dirty="0"/>
              <a:t>Content-Length: 258479</a:t>
            </a:r>
          </a:p>
          <a:p>
            <a:endParaRPr lang="en-US" altLang="ja-JP" sz="1050" b="0" dirty="0"/>
          </a:p>
          <a:p>
            <a:r>
              <a:rPr lang="en-US" altLang="ja-JP" sz="1050" b="0" dirty="0"/>
              <a:t>&lt;!DOCTYPE html&gt;</a:t>
            </a:r>
          </a:p>
          <a:p>
            <a:r>
              <a:rPr lang="en-US" altLang="ja-JP" sz="1050" b="0" dirty="0"/>
              <a:t>&lt;html class="ja ja-</a:t>
            </a:r>
            <a:r>
              <a:rPr lang="en-US" altLang="ja-JP" sz="1050" b="0" dirty="0" err="1"/>
              <a:t>jp</a:t>
            </a:r>
            <a:r>
              <a:rPr lang="en-US" altLang="ja-JP" sz="1050" b="0" dirty="0"/>
              <a:t>" </a:t>
            </a:r>
            <a:r>
              <a:rPr lang="en-US" altLang="ja-JP" sz="1050" b="0" dirty="0" err="1"/>
              <a:t>lang</a:t>
            </a:r>
            <a:r>
              <a:rPr lang="en-US" altLang="ja-JP" sz="1050" b="0" dirty="0"/>
              <a:t>="ja"&gt;</a:t>
            </a:r>
          </a:p>
          <a:p>
            <a:r>
              <a:rPr lang="en-US" altLang="ja-JP" sz="1050" b="0" dirty="0"/>
              <a:t>&lt;head&gt;</a:t>
            </a:r>
          </a:p>
          <a:p>
            <a:r>
              <a:rPr lang="en-US" altLang="ja-JP" sz="1050" b="0" dirty="0"/>
              <a:t>    &lt;meta charset="utf-8" /&gt;</a:t>
            </a:r>
          </a:p>
          <a:p>
            <a:r>
              <a:rPr lang="en-US" altLang="ja-JP" sz="1050" b="0" dirty="0"/>
              <a:t>    &lt;meta http-</a:t>
            </a:r>
            <a:r>
              <a:rPr lang="en-US" altLang="ja-JP" sz="1050" b="0" dirty="0" err="1"/>
              <a:t>equiv</a:t>
            </a:r>
            <a:r>
              <a:rPr lang="en-US" altLang="ja-JP" sz="1050" b="0" dirty="0"/>
              <a:t>="X-UA-Compatible" content="IE=edge" /&gt;</a:t>
            </a:r>
          </a:p>
          <a:p>
            <a:r>
              <a:rPr lang="en-US" altLang="ja-JP" sz="1050" b="0" dirty="0"/>
              <a:t>        &lt;meta name="viewport" content="width=device-width, initial-scale=1"&gt;</a:t>
            </a:r>
          </a:p>
          <a:p>
            <a:r>
              <a:rPr lang="en-US" altLang="ja-JP" sz="1050" b="0" dirty="0"/>
              <a:t>    &lt;meta name="description" content="Microsoft Azure </a:t>
            </a:r>
            <a:r>
              <a:rPr lang="ja-JP" altLang="en-US" sz="1050" b="0" dirty="0"/>
              <a:t>はオープンで柔軟な、エンタープライズ レベルのクラウド コンピューティング プラットフォームです。</a:t>
            </a:r>
            <a:r>
              <a:rPr lang="en-US" altLang="ja-JP" sz="1050" b="0" dirty="0"/>
              <a:t>IaaS </a:t>
            </a:r>
            <a:r>
              <a:rPr lang="ja-JP" altLang="en-US" sz="1050" b="0" dirty="0"/>
              <a:t>と </a:t>
            </a:r>
            <a:r>
              <a:rPr lang="en-US" altLang="ja-JP" sz="1050" b="0" dirty="0"/>
              <a:t>PaaS </a:t>
            </a:r>
            <a:r>
              <a:rPr lang="ja-JP" altLang="en-US" sz="1050" b="0" dirty="0"/>
              <a:t>を使用すると、スピードや効率が上がり、コストを削減できます。無料で試す。</a:t>
            </a:r>
            <a:r>
              <a:rPr lang="en-US" altLang="ja-JP" sz="1050" b="0" dirty="0"/>
              <a:t>" /&gt;</a:t>
            </a:r>
          </a:p>
          <a:p>
            <a:r>
              <a:rPr lang="en-US" altLang="ja-JP" sz="1050" b="0" dirty="0"/>
              <a:t>        &lt;meta name="keywords" content="Azure, Windows Azure, Cloud Service, Cloud Computing Companies" /&gt;</a:t>
            </a:r>
          </a:p>
          <a:p>
            <a:r>
              <a:rPr lang="en-US" altLang="ja-JP" sz="1050" b="0" dirty="0"/>
              <a:t>…</a:t>
            </a:r>
            <a:endParaRPr lang="ja-JP" altLang="en-US" sz="1050" b="0" dirty="0"/>
          </a:p>
        </p:txBody>
      </p:sp>
      <p:sp>
        <p:nvSpPr>
          <p:cNvPr id="2" name="正方形/長方形 1">
            <a:extLst>
              <a:ext uri="{FF2B5EF4-FFF2-40B4-BE49-F238E27FC236}">
                <a16:creationId xmlns:a16="http://schemas.microsoft.com/office/drawing/2014/main" id="{FF021B1C-6190-440D-B2E8-B9C999AF4469}"/>
              </a:ext>
            </a:extLst>
          </p:cNvPr>
          <p:cNvSpPr/>
          <p:nvPr/>
        </p:nvSpPr>
        <p:spPr bwMode="auto">
          <a:xfrm>
            <a:off x="366713" y="1211263"/>
            <a:ext cx="3211107" cy="390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latin typeface="+mn-ea"/>
                <a:cs typeface="Segoe UI" pitchFamily="34" charset="0"/>
              </a:rPr>
              <a:t>HTTP Request</a:t>
            </a: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
        <p:nvSpPr>
          <p:cNvPr id="7" name="正方形/長方形 6">
            <a:extLst>
              <a:ext uri="{FF2B5EF4-FFF2-40B4-BE49-F238E27FC236}">
                <a16:creationId xmlns:a16="http://schemas.microsoft.com/office/drawing/2014/main" id="{6BD07DE2-3A30-441C-9A40-205D181E9957}"/>
              </a:ext>
            </a:extLst>
          </p:cNvPr>
          <p:cNvSpPr/>
          <p:nvPr/>
        </p:nvSpPr>
        <p:spPr bwMode="auto">
          <a:xfrm>
            <a:off x="6076359" y="1211263"/>
            <a:ext cx="3211107" cy="390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latin typeface="+mn-ea"/>
                <a:cs typeface="Segoe UI" pitchFamily="34" charset="0"/>
              </a:rPr>
              <a:t>HTTP Response</a:t>
            </a: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82479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コンテンツ プレースホルダー 3">
            <a:extLst>
              <a:ext uri="{FF2B5EF4-FFF2-40B4-BE49-F238E27FC236}">
                <a16:creationId xmlns:a16="http://schemas.microsoft.com/office/drawing/2014/main" id="{576F232F-CC5A-40E5-927B-6F3A9F1D2D93}"/>
              </a:ext>
            </a:extLst>
          </p:cNvPr>
          <p:cNvSpPr>
            <a:spLocks noGrp="1"/>
          </p:cNvSpPr>
          <p:nvPr>
            <p:ph sz="quarter" idx="10"/>
          </p:nvPr>
        </p:nvSpPr>
        <p:spPr/>
        <p:txBody>
          <a:bodyPr/>
          <a:lstStyle/>
          <a:p>
            <a:r>
              <a:rPr lang="ja-JP" altLang="en-US" dirty="0"/>
              <a:t>テキスト</a:t>
            </a:r>
            <a:endParaRPr lang="en-US" altLang="ja-JP" dirty="0"/>
          </a:p>
          <a:p>
            <a:pPr lvl="1"/>
            <a:r>
              <a:rPr lang="en-US" altLang="ja-JP" dirty="0"/>
              <a:t>Hyper </a:t>
            </a:r>
            <a:r>
              <a:rPr lang="en-US" altLang="ja-JP" dirty="0">
                <a:solidFill>
                  <a:srgbClr val="FF0000"/>
                </a:solidFill>
              </a:rPr>
              <a:t>TEXT</a:t>
            </a:r>
            <a:r>
              <a:rPr lang="en-US" altLang="ja-JP" dirty="0"/>
              <a:t> Transport Protocol</a:t>
            </a:r>
          </a:p>
          <a:p>
            <a:pPr lvl="1"/>
            <a:r>
              <a:rPr lang="ja-JP" altLang="en-US" dirty="0"/>
              <a:t>ブラウザーが </a:t>
            </a:r>
            <a:r>
              <a:rPr lang="en-US" altLang="ja-JP" dirty="0"/>
              <a:t>HTML </a:t>
            </a:r>
            <a:r>
              <a:rPr lang="ja-JP" altLang="en-US" dirty="0"/>
              <a:t>レンダリングする</a:t>
            </a:r>
            <a:endParaRPr lang="en-US" altLang="ja-JP" dirty="0"/>
          </a:p>
          <a:p>
            <a:r>
              <a:rPr lang="en-US" altLang="ja-JP" dirty="0"/>
              <a:t>Response </a:t>
            </a:r>
            <a:r>
              <a:rPr lang="ja-JP" altLang="en-US" dirty="0"/>
              <a:t>を返したら、処理終了</a:t>
            </a:r>
            <a:endParaRPr lang="en-US" altLang="ja-JP" dirty="0"/>
          </a:p>
          <a:p>
            <a:pPr lvl="1"/>
            <a:r>
              <a:rPr lang="en-US" altLang="ja-JP" dirty="0"/>
              <a:t>Stateless – Server </a:t>
            </a:r>
            <a:r>
              <a:rPr lang="ja-JP" altLang="en-US" dirty="0"/>
              <a:t>側は軽い</a:t>
            </a:r>
            <a:endParaRPr lang="en-US" altLang="ja-JP" dirty="0"/>
          </a:p>
          <a:p>
            <a:r>
              <a:rPr lang="en-US" altLang="ja-JP" dirty="0"/>
              <a:t>W3C / DOM </a:t>
            </a:r>
            <a:r>
              <a:rPr lang="ja-JP" altLang="en-US" dirty="0"/>
              <a:t>という標準化</a:t>
            </a:r>
            <a:endParaRPr lang="en-US" altLang="ja-JP" dirty="0"/>
          </a:p>
          <a:p>
            <a:pPr lvl="1"/>
            <a:r>
              <a:rPr lang="ja-JP" altLang="en-US" dirty="0"/>
              <a:t>仕様はある</a:t>
            </a:r>
            <a:r>
              <a:rPr lang="en-US" altLang="ja-JP" dirty="0"/>
              <a:t>!</a:t>
            </a:r>
          </a:p>
          <a:p>
            <a:pPr lvl="1"/>
            <a:endParaRPr lang="ja-JP" altLang="en-US" dirty="0"/>
          </a:p>
        </p:txBody>
      </p:sp>
      <p:sp>
        <p:nvSpPr>
          <p:cNvPr id="3" name="タイトル 2">
            <a:extLst>
              <a:ext uri="{FF2B5EF4-FFF2-40B4-BE49-F238E27FC236}">
                <a16:creationId xmlns:a16="http://schemas.microsoft.com/office/drawing/2014/main" id="{19FB9E94-E98A-4982-B5A8-A0C7CEF1FA46}"/>
              </a:ext>
            </a:extLst>
          </p:cNvPr>
          <p:cNvSpPr>
            <a:spLocks noGrp="1"/>
          </p:cNvSpPr>
          <p:nvPr>
            <p:ph type="title"/>
          </p:nvPr>
        </p:nvSpPr>
        <p:spPr/>
        <p:txBody>
          <a:bodyPr/>
          <a:lstStyle/>
          <a:p>
            <a:pPr>
              <a:tabLst>
                <a:tab pos="7088188" algn="l"/>
              </a:tabLst>
            </a:pPr>
            <a:r>
              <a:rPr lang="en-US" altLang="ja-JP" dirty="0"/>
              <a:t>HTTP </a:t>
            </a:r>
            <a:r>
              <a:rPr lang="ja-JP" altLang="en-US" dirty="0"/>
              <a:t>の大原則</a:t>
            </a:r>
          </a:p>
        </p:txBody>
      </p:sp>
      <p:sp>
        <p:nvSpPr>
          <p:cNvPr id="5" name="正方形/長方形 4">
            <a:extLst>
              <a:ext uri="{FF2B5EF4-FFF2-40B4-BE49-F238E27FC236}">
                <a16:creationId xmlns:a16="http://schemas.microsoft.com/office/drawing/2014/main" id="{F98A04E3-6242-406A-A666-1E4A2C0A80A5}"/>
              </a:ext>
            </a:extLst>
          </p:cNvPr>
          <p:cNvSpPr/>
          <p:nvPr>
            <p:custDataLst>
              <p:tags r:id="rId1"/>
            </p:custDataLst>
          </p:nvPr>
        </p:nvSpPr>
        <p:spPr bwMode="auto">
          <a:xfrm>
            <a:off x="0" y="4868863"/>
            <a:ext cx="12192000" cy="1989137"/>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4800" dirty="0">
                <a:gradFill flip="none" rotWithShape="1">
                  <a:gsLst>
                    <a:gs pos="0">
                      <a:srgbClr val="FFFFFF"/>
                    </a:gs>
                    <a:gs pos="100000">
                      <a:srgbClr val="FFFFFF"/>
                    </a:gs>
                  </a:gsLst>
                  <a:lin ang="5400000" scaled="0"/>
                  <a:tileRect/>
                </a:gradFill>
                <a:latin typeface="+mn-ea"/>
                <a:cs typeface="Segoe UI" pitchFamily="34" charset="0"/>
              </a:rPr>
              <a:t>今ある技術は全てすごい</a:t>
            </a:r>
            <a:r>
              <a:rPr kumimoji="1" lang="en-US" altLang="ja-JP" sz="4800" dirty="0">
                <a:gradFill flip="none" rotWithShape="1">
                  <a:gsLst>
                    <a:gs pos="0">
                      <a:srgbClr val="FFFFFF"/>
                    </a:gs>
                    <a:gs pos="100000">
                      <a:srgbClr val="FFFFFF"/>
                    </a:gs>
                  </a:gsLst>
                  <a:lin ang="5400000" scaled="0"/>
                  <a:tileRect/>
                </a:gradFill>
                <a:latin typeface="+mn-ea"/>
                <a:cs typeface="Segoe UI" pitchFamily="34" charset="0"/>
              </a:rPr>
              <a:t>!</a:t>
            </a:r>
            <a:endParaRPr kumimoji="1" lang="ja-JP" altLang="en-US" sz="4800" dirty="0">
              <a:gradFill flip="none" rotWithShape="1">
                <a:gsLst>
                  <a:gs pos="0">
                    <a:srgbClr val="FFFFFF"/>
                  </a:gs>
                  <a:gs pos="100000">
                    <a:srgbClr val="FFFFFF"/>
                  </a:gs>
                </a:gsLst>
                <a:lin ang="5400000" scaled="0"/>
                <a:tileRect/>
              </a:gradFill>
              <a:latin typeface="+mn-ea"/>
              <a:cs typeface="Segoe UI" pitchFamily="34" charset="0"/>
            </a:endParaRPr>
          </a:p>
        </p:txBody>
      </p:sp>
    </p:spTree>
    <p:extLst>
      <p:ext uri="{BB962C8B-B14F-4D97-AF65-F5344CB8AC3E}">
        <p14:creationId xmlns:p14="http://schemas.microsoft.com/office/powerpoint/2010/main" val="372213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4E2666C-F5E2-44CB-B7DC-D3166B3D6246}"/>
              </a:ext>
            </a:extLst>
          </p:cNvPr>
          <p:cNvSpPr>
            <a:spLocks noGrp="1"/>
          </p:cNvSpPr>
          <p:nvPr>
            <p:ph type="title"/>
          </p:nvPr>
        </p:nvSpPr>
        <p:spPr/>
        <p:txBody>
          <a:bodyPr/>
          <a:lstStyle/>
          <a:p>
            <a:r>
              <a:rPr lang="en-US" altLang="ja-JP" dirty="0"/>
              <a:t>Web </a:t>
            </a:r>
            <a:r>
              <a:rPr lang="ja-JP" altLang="en-US" dirty="0"/>
              <a:t>ブラウザー で</a:t>
            </a:r>
            <a:r>
              <a:rPr lang="en-US" altLang="ja-JP" dirty="0"/>
              <a:t>HTTP</a:t>
            </a:r>
            <a:r>
              <a:rPr lang="ja-JP" altLang="en-US" dirty="0"/>
              <a:t>通信は簡単にトレースできる</a:t>
            </a:r>
            <a:endParaRPr kumimoji="1" lang="ja-JP" altLang="en-US" dirty="0"/>
          </a:p>
        </p:txBody>
      </p:sp>
      <p:pic>
        <p:nvPicPr>
          <p:cNvPr id="4" name="図 3">
            <a:extLst>
              <a:ext uri="{FF2B5EF4-FFF2-40B4-BE49-F238E27FC236}">
                <a16:creationId xmlns:a16="http://schemas.microsoft.com/office/drawing/2014/main" id="{868F234A-90A8-4FC4-BF93-B0970A91D4A5}"/>
              </a:ext>
            </a:extLst>
          </p:cNvPr>
          <p:cNvPicPr>
            <a:picLocks noChangeAspect="1"/>
          </p:cNvPicPr>
          <p:nvPr/>
        </p:nvPicPr>
        <p:blipFill>
          <a:blip r:embed="rId2"/>
          <a:stretch>
            <a:fillRect/>
          </a:stretch>
        </p:blipFill>
        <p:spPr>
          <a:xfrm>
            <a:off x="704243" y="1153025"/>
            <a:ext cx="4045727" cy="4170663"/>
          </a:xfrm>
          <a:prstGeom prst="rect">
            <a:avLst/>
          </a:prstGeom>
        </p:spPr>
      </p:pic>
      <p:sp>
        <p:nvSpPr>
          <p:cNvPr id="5" name="矢印: 右 4">
            <a:extLst>
              <a:ext uri="{FF2B5EF4-FFF2-40B4-BE49-F238E27FC236}">
                <a16:creationId xmlns:a16="http://schemas.microsoft.com/office/drawing/2014/main" id="{8CA0C8B1-F479-4106-99D0-E45A025C1AEC}"/>
              </a:ext>
            </a:extLst>
          </p:cNvPr>
          <p:cNvSpPr/>
          <p:nvPr/>
        </p:nvSpPr>
        <p:spPr bwMode="auto">
          <a:xfrm>
            <a:off x="5021578" y="3040063"/>
            <a:ext cx="846125" cy="7900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pic>
        <p:nvPicPr>
          <p:cNvPr id="7" name="図 6" descr="スクリーンショット が含まれている画像&#10;&#10;自動的に生成された説明">
            <a:extLst>
              <a:ext uri="{FF2B5EF4-FFF2-40B4-BE49-F238E27FC236}">
                <a16:creationId xmlns:a16="http://schemas.microsoft.com/office/drawing/2014/main" id="{07CEDB4E-1A97-4DFD-AC07-9BEDDFA07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90735"/>
            <a:ext cx="5731334" cy="4798891"/>
          </a:xfrm>
          <a:prstGeom prst="rect">
            <a:avLst/>
          </a:prstGeom>
        </p:spPr>
      </p:pic>
      <p:sp>
        <p:nvSpPr>
          <p:cNvPr id="8" name="正方形/長方形 7">
            <a:extLst>
              <a:ext uri="{FF2B5EF4-FFF2-40B4-BE49-F238E27FC236}">
                <a16:creationId xmlns:a16="http://schemas.microsoft.com/office/drawing/2014/main" id="{753596C7-6777-4E92-8EAC-5FAEDFD8B231}"/>
              </a:ext>
            </a:extLst>
          </p:cNvPr>
          <p:cNvSpPr/>
          <p:nvPr/>
        </p:nvSpPr>
        <p:spPr bwMode="auto">
          <a:xfrm>
            <a:off x="1098507" y="4868863"/>
            <a:ext cx="1816527" cy="37819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7462739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EBEC"/>
        </a:solidFill>
        <a:effectLst/>
      </p:bgPr>
    </p:bg>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80849B6-4E35-41AF-83F2-365A7DC9E539}"/>
              </a:ext>
            </a:extLst>
          </p:cNvPr>
          <p:cNvSpPr>
            <a:spLocks noGrp="1"/>
          </p:cNvSpPr>
          <p:nvPr>
            <p:ph type="title"/>
          </p:nvPr>
        </p:nvSpPr>
        <p:spPr>
          <a:xfrm>
            <a:off x="274638" y="291071"/>
            <a:ext cx="11704637" cy="899665"/>
          </a:xfrm>
          <a:prstGeom prst="rect">
            <a:avLst/>
          </a:prstGeom>
        </p:spPr>
        <p:txBody>
          <a:bodyPr wrap="square" anchor="ctr">
            <a:normAutofit/>
          </a:bodyPr>
          <a:lstStyle/>
          <a:p>
            <a:r>
              <a:rPr lang="en-US" altLang="ja-JP" dirty="0"/>
              <a:t>HTTP </a:t>
            </a:r>
            <a:r>
              <a:rPr lang="ja-JP" altLang="en-US" dirty="0"/>
              <a:t>の限界を打ち破る挑戦</a:t>
            </a:r>
          </a:p>
        </p:txBody>
      </p:sp>
      <p:graphicFrame>
        <p:nvGraphicFramePr>
          <p:cNvPr id="6" name="コンテンツ プレースホルダー 3">
            <a:extLst>
              <a:ext uri="{FF2B5EF4-FFF2-40B4-BE49-F238E27FC236}">
                <a16:creationId xmlns:a16="http://schemas.microsoft.com/office/drawing/2014/main" id="{95AF3AF2-38C3-4EC3-A3DC-6B2B9EA9AEA5}"/>
              </a:ext>
            </a:extLst>
          </p:cNvPr>
          <p:cNvGraphicFramePr>
            <a:graphicFrameLocks noGrp="1"/>
          </p:cNvGraphicFramePr>
          <p:nvPr>
            <p:ph sz="quarter" idx="10"/>
            <p:extLst>
              <p:ext uri="{D42A27DB-BD31-4B8C-83A1-F6EECF244321}">
                <p14:modId xmlns:p14="http://schemas.microsoft.com/office/powerpoint/2010/main" val="1400276295"/>
              </p:ext>
            </p:extLst>
          </p:nvPr>
        </p:nvGraphicFramePr>
        <p:xfrm>
          <a:off x="519249" y="1463676"/>
          <a:ext cx="11158587" cy="4827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26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a:extLst>
              <a:ext uri="{FF2B5EF4-FFF2-40B4-BE49-F238E27FC236}">
                <a16:creationId xmlns:a16="http://schemas.microsoft.com/office/drawing/2014/main" id="{93631938-7440-4EBF-9AE3-AB93C8AB4418}"/>
              </a:ext>
            </a:extLst>
          </p:cNvPr>
          <p:cNvSpPr>
            <a:spLocks noGrp="1" noChangeArrowheads="1"/>
          </p:cNvSpPr>
          <p:nvPr>
            <p:ph type="title"/>
          </p:nvPr>
        </p:nvSpPr>
        <p:spPr/>
        <p:txBody>
          <a:bodyPr>
            <a:normAutofit fontScale="90000"/>
          </a:bodyPr>
          <a:lstStyle/>
          <a:p>
            <a:r>
              <a:rPr lang="en-US" altLang="ja-JP" dirty="0">
                <a:ea typeface="ＭＳ Ｐゴシック" panose="020B0600070205080204" pitchFamily="50" charset="-128"/>
              </a:rPr>
              <a:t>ASP.NET </a:t>
            </a:r>
            <a:br>
              <a:rPr lang="en-US" altLang="ja-JP" dirty="0">
                <a:ea typeface="ＭＳ Ｐゴシック" panose="020B0600070205080204" pitchFamily="50" charset="-128"/>
              </a:rPr>
            </a:br>
            <a:r>
              <a:rPr lang="en-US" altLang="ja-JP" sz="3600" dirty="0">
                <a:solidFill>
                  <a:schemeClr val="hlink"/>
                </a:solidFill>
                <a:ea typeface="ＭＳ Ｐゴシック" panose="020B0600070205080204" pitchFamily="50" charset="-128"/>
              </a:rPr>
              <a:t>Architecture</a:t>
            </a:r>
          </a:p>
        </p:txBody>
      </p:sp>
      <p:pic>
        <p:nvPicPr>
          <p:cNvPr id="846851" name="Picture 3" descr="j0249811">
            <a:extLst>
              <a:ext uri="{FF2B5EF4-FFF2-40B4-BE49-F238E27FC236}">
                <a16:creationId xmlns:a16="http://schemas.microsoft.com/office/drawing/2014/main" id="{D70A5112-1B4A-4C12-AAD8-5BED354E6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981201"/>
            <a:ext cx="1663700" cy="1928813"/>
          </a:xfrm>
          <a:prstGeom prst="rect">
            <a:avLst/>
          </a:prstGeom>
          <a:noFill/>
          <a:extLst>
            <a:ext uri="{909E8E84-426E-40DD-AFC4-6F175D3DCCD1}">
              <a14:hiddenFill xmlns:a14="http://schemas.microsoft.com/office/drawing/2010/main">
                <a:solidFill>
                  <a:srgbClr val="FFFFFF"/>
                </a:solidFill>
              </a14:hiddenFill>
            </a:ext>
          </a:extLst>
        </p:spPr>
      </p:pic>
      <p:sp>
        <p:nvSpPr>
          <p:cNvPr id="846852" name="Line 4">
            <a:extLst>
              <a:ext uri="{FF2B5EF4-FFF2-40B4-BE49-F238E27FC236}">
                <a16:creationId xmlns:a16="http://schemas.microsoft.com/office/drawing/2014/main" id="{90F79F79-B3D2-494A-9565-1D275DD7B37A}"/>
              </a:ext>
            </a:extLst>
          </p:cNvPr>
          <p:cNvSpPr>
            <a:spLocks noChangeShapeType="1"/>
          </p:cNvSpPr>
          <p:nvPr/>
        </p:nvSpPr>
        <p:spPr bwMode="auto">
          <a:xfrm>
            <a:off x="4343400" y="2590800"/>
            <a:ext cx="3581400" cy="0"/>
          </a:xfrm>
          <a:prstGeom prst="line">
            <a:avLst/>
          </a:prstGeom>
          <a:noFill/>
          <a:ln w="57150">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ja-JP" altLang="en-US"/>
          </a:p>
        </p:txBody>
      </p:sp>
      <p:sp>
        <p:nvSpPr>
          <p:cNvPr id="846853" name="AutoShape 5">
            <a:extLst>
              <a:ext uri="{FF2B5EF4-FFF2-40B4-BE49-F238E27FC236}">
                <a16:creationId xmlns:a16="http://schemas.microsoft.com/office/drawing/2014/main" id="{31BCF8E0-2A72-4E0C-B4D5-5F18E554F6A2}"/>
              </a:ext>
            </a:extLst>
          </p:cNvPr>
          <p:cNvSpPr>
            <a:spLocks noChangeArrowheads="1"/>
          </p:cNvSpPr>
          <p:nvPr/>
        </p:nvSpPr>
        <p:spPr bwMode="auto">
          <a:xfrm>
            <a:off x="8686800" y="4648200"/>
            <a:ext cx="1447800" cy="1066800"/>
          </a:xfrm>
          <a:prstGeom prst="flowChartPunchedTape">
            <a:avLst/>
          </a:prstGeom>
          <a:solidFill>
            <a:srgbClr val="00B0F0"/>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ja-JP" sz="3200">
                <a:solidFill>
                  <a:schemeClr val="bg2"/>
                </a:solidFill>
                <a:latin typeface="+mn-lt"/>
              </a:rPr>
              <a:t>.ASPX</a:t>
            </a:r>
          </a:p>
        </p:txBody>
      </p:sp>
      <p:grpSp>
        <p:nvGrpSpPr>
          <p:cNvPr id="846854" name="Group 6">
            <a:extLst>
              <a:ext uri="{FF2B5EF4-FFF2-40B4-BE49-F238E27FC236}">
                <a16:creationId xmlns:a16="http://schemas.microsoft.com/office/drawing/2014/main" id="{3856F491-E7CF-46AF-9A3C-4AE299009EA6}"/>
              </a:ext>
            </a:extLst>
          </p:cNvPr>
          <p:cNvGrpSpPr>
            <a:grpSpLocks/>
          </p:cNvGrpSpPr>
          <p:nvPr/>
        </p:nvGrpSpPr>
        <p:grpSpPr bwMode="auto">
          <a:xfrm>
            <a:off x="2057400" y="2130426"/>
            <a:ext cx="1868488" cy="1603375"/>
            <a:chOff x="336" y="1005"/>
            <a:chExt cx="1177" cy="1010"/>
          </a:xfrm>
        </p:grpSpPr>
        <p:sp>
          <p:nvSpPr>
            <p:cNvPr id="846855" name="Freeform 7">
              <a:extLst>
                <a:ext uri="{FF2B5EF4-FFF2-40B4-BE49-F238E27FC236}">
                  <a16:creationId xmlns:a16="http://schemas.microsoft.com/office/drawing/2014/main" id="{C7D3AFAE-4455-433B-93B4-8EEE426E3FFA}"/>
                </a:ext>
              </a:extLst>
            </p:cNvPr>
            <p:cNvSpPr>
              <a:spLocks/>
            </p:cNvSpPr>
            <p:nvPr/>
          </p:nvSpPr>
          <p:spPr bwMode="auto">
            <a:xfrm>
              <a:off x="336" y="1005"/>
              <a:ext cx="1040" cy="890"/>
            </a:xfrm>
            <a:custGeom>
              <a:avLst/>
              <a:gdLst>
                <a:gd name="T0" fmla="*/ 826 w 2081"/>
                <a:gd name="T1" fmla="*/ 1378 h 1780"/>
                <a:gd name="T2" fmla="*/ 975 w 2081"/>
                <a:gd name="T3" fmla="*/ 1345 h 1780"/>
                <a:gd name="T4" fmla="*/ 1090 w 2081"/>
                <a:gd name="T5" fmla="*/ 1318 h 1780"/>
                <a:gd name="T6" fmla="*/ 857 w 2081"/>
                <a:gd name="T7" fmla="*/ 1297 h 1780"/>
                <a:gd name="T8" fmla="*/ 857 w 2081"/>
                <a:gd name="T9" fmla="*/ 1278 h 1780"/>
                <a:gd name="T10" fmla="*/ 809 w 2081"/>
                <a:gd name="T11" fmla="*/ 1272 h 1780"/>
                <a:gd name="T12" fmla="*/ 807 w 2081"/>
                <a:gd name="T13" fmla="*/ 1223 h 1780"/>
                <a:gd name="T14" fmla="*/ 772 w 2081"/>
                <a:gd name="T15" fmla="*/ 1173 h 1780"/>
                <a:gd name="T16" fmla="*/ 597 w 2081"/>
                <a:gd name="T17" fmla="*/ 1161 h 1780"/>
                <a:gd name="T18" fmla="*/ 589 w 2081"/>
                <a:gd name="T19" fmla="*/ 1159 h 1780"/>
                <a:gd name="T20" fmla="*/ 588 w 2081"/>
                <a:gd name="T21" fmla="*/ 1157 h 1780"/>
                <a:gd name="T22" fmla="*/ 584 w 2081"/>
                <a:gd name="T23" fmla="*/ 1154 h 1780"/>
                <a:gd name="T24" fmla="*/ 634 w 2081"/>
                <a:gd name="T25" fmla="*/ 89 h 1780"/>
                <a:gd name="T26" fmla="*/ 636 w 2081"/>
                <a:gd name="T27" fmla="*/ 78 h 1780"/>
                <a:gd name="T28" fmla="*/ 642 w 2081"/>
                <a:gd name="T29" fmla="*/ 70 h 1780"/>
                <a:gd name="T30" fmla="*/ 650 w 2081"/>
                <a:gd name="T31" fmla="*/ 66 h 1780"/>
                <a:gd name="T32" fmla="*/ 655 w 2081"/>
                <a:gd name="T33" fmla="*/ 64 h 1780"/>
                <a:gd name="T34" fmla="*/ 665 w 2081"/>
                <a:gd name="T35" fmla="*/ 62 h 1780"/>
                <a:gd name="T36" fmla="*/ 1792 w 2081"/>
                <a:gd name="T37" fmla="*/ 33 h 1780"/>
                <a:gd name="T38" fmla="*/ 2009 w 2081"/>
                <a:gd name="T39" fmla="*/ 60 h 1780"/>
                <a:gd name="T40" fmla="*/ 2048 w 2081"/>
                <a:gd name="T41" fmla="*/ 83 h 1780"/>
                <a:gd name="T42" fmla="*/ 2081 w 2081"/>
                <a:gd name="T43" fmla="*/ 66 h 1780"/>
                <a:gd name="T44" fmla="*/ 2017 w 2081"/>
                <a:gd name="T45" fmla="*/ 27 h 1780"/>
                <a:gd name="T46" fmla="*/ 1803 w 2081"/>
                <a:gd name="T47" fmla="*/ 0 h 1780"/>
                <a:gd name="T48" fmla="*/ 603 w 2081"/>
                <a:gd name="T49" fmla="*/ 31 h 1780"/>
                <a:gd name="T50" fmla="*/ 553 w 2081"/>
                <a:gd name="T51" fmla="*/ 1194 h 1780"/>
                <a:gd name="T52" fmla="*/ 764 w 2081"/>
                <a:gd name="T53" fmla="*/ 1206 h 1780"/>
                <a:gd name="T54" fmla="*/ 779 w 2081"/>
                <a:gd name="T55" fmla="*/ 1229 h 1780"/>
                <a:gd name="T56" fmla="*/ 779 w 2081"/>
                <a:gd name="T57" fmla="*/ 1295 h 1780"/>
                <a:gd name="T58" fmla="*/ 838 w 2081"/>
                <a:gd name="T59" fmla="*/ 1299 h 1780"/>
                <a:gd name="T60" fmla="*/ 840 w 2081"/>
                <a:gd name="T61" fmla="*/ 1318 h 1780"/>
                <a:gd name="T62" fmla="*/ 948 w 2081"/>
                <a:gd name="T63" fmla="*/ 1326 h 1780"/>
                <a:gd name="T64" fmla="*/ 560 w 2081"/>
                <a:gd name="T65" fmla="*/ 1413 h 1780"/>
                <a:gd name="T66" fmla="*/ 558 w 2081"/>
                <a:gd name="T67" fmla="*/ 1564 h 1780"/>
                <a:gd name="T68" fmla="*/ 396 w 2081"/>
                <a:gd name="T69" fmla="*/ 1545 h 1780"/>
                <a:gd name="T70" fmla="*/ 279 w 2081"/>
                <a:gd name="T71" fmla="*/ 1584 h 1780"/>
                <a:gd name="T72" fmla="*/ 250 w 2081"/>
                <a:gd name="T73" fmla="*/ 1601 h 1780"/>
                <a:gd name="T74" fmla="*/ 223 w 2081"/>
                <a:gd name="T75" fmla="*/ 1617 h 1780"/>
                <a:gd name="T76" fmla="*/ 182 w 2081"/>
                <a:gd name="T77" fmla="*/ 1638 h 1780"/>
                <a:gd name="T78" fmla="*/ 151 w 2081"/>
                <a:gd name="T79" fmla="*/ 1650 h 1780"/>
                <a:gd name="T80" fmla="*/ 111 w 2081"/>
                <a:gd name="T81" fmla="*/ 1663 h 1780"/>
                <a:gd name="T82" fmla="*/ 64 w 2081"/>
                <a:gd name="T83" fmla="*/ 1675 h 1780"/>
                <a:gd name="T84" fmla="*/ 29 w 2081"/>
                <a:gd name="T85" fmla="*/ 1681 h 1780"/>
                <a:gd name="T86" fmla="*/ 4 w 2081"/>
                <a:gd name="T87" fmla="*/ 1689 h 1780"/>
                <a:gd name="T88" fmla="*/ 0 w 2081"/>
                <a:gd name="T89" fmla="*/ 1780 h 1780"/>
                <a:gd name="T90" fmla="*/ 29 w 2081"/>
                <a:gd name="T91" fmla="*/ 1754 h 1780"/>
                <a:gd name="T92" fmla="*/ 29 w 2081"/>
                <a:gd name="T93" fmla="*/ 1706 h 1780"/>
                <a:gd name="T94" fmla="*/ 101 w 2081"/>
                <a:gd name="T95" fmla="*/ 1689 h 1780"/>
                <a:gd name="T96" fmla="*/ 120 w 2081"/>
                <a:gd name="T97" fmla="*/ 1685 h 1780"/>
                <a:gd name="T98" fmla="*/ 142 w 2081"/>
                <a:gd name="T99" fmla="*/ 1677 h 1780"/>
                <a:gd name="T100" fmla="*/ 211 w 2081"/>
                <a:gd name="T101" fmla="*/ 1648 h 1780"/>
                <a:gd name="T102" fmla="*/ 258 w 2081"/>
                <a:gd name="T103" fmla="*/ 1623 h 1780"/>
                <a:gd name="T104" fmla="*/ 295 w 2081"/>
                <a:gd name="T105" fmla="*/ 1601 h 1780"/>
                <a:gd name="T106" fmla="*/ 318 w 2081"/>
                <a:gd name="T107" fmla="*/ 1592 h 1780"/>
                <a:gd name="T108" fmla="*/ 396 w 2081"/>
                <a:gd name="T109" fmla="*/ 1566 h 1780"/>
                <a:gd name="T110" fmla="*/ 584 w 2081"/>
                <a:gd name="T111" fmla="*/ 1592 h 1780"/>
                <a:gd name="T112" fmla="*/ 586 w 2081"/>
                <a:gd name="T113" fmla="*/ 1435 h 1780"/>
                <a:gd name="T114" fmla="*/ 826 w 2081"/>
                <a:gd name="T115" fmla="*/ 1378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1" h="1780">
                  <a:moveTo>
                    <a:pt x="826" y="1378"/>
                  </a:moveTo>
                  <a:lnTo>
                    <a:pt x="975" y="1345"/>
                  </a:lnTo>
                  <a:lnTo>
                    <a:pt x="1090" y="1318"/>
                  </a:lnTo>
                  <a:lnTo>
                    <a:pt x="857" y="1297"/>
                  </a:lnTo>
                  <a:lnTo>
                    <a:pt x="857" y="1278"/>
                  </a:lnTo>
                  <a:lnTo>
                    <a:pt x="809" y="1272"/>
                  </a:lnTo>
                  <a:lnTo>
                    <a:pt x="807" y="1223"/>
                  </a:lnTo>
                  <a:lnTo>
                    <a:pt x="772" y="1173"/>
                  </a:lnTo>
                  <a:lnTo>
                    <a:pt x="597" y="1161"/>
                  </a:lnTo>
                  <a:lnTo>
                    <a:pt x="589" y="1159"/>
                  </a:lnTo>
                  <a:lnTo>
                    <a:pt x="588" y="1157"/>
                  </a:lnTo>
                  <a:lnTo>
                    <a:pt x="584" y="1154"/>
                  </a:lnTo>
                  <a:lnTo>
                    <a:pt x="634" y="89"/>
                  </a:lnTo>
                  <a:lnTo>
                    <a:pt x="636" y="78"/>
                  </a:lnTo>
                  <a:lnTo>
                    <a:pt x="642" y="70"/>
                  </a:lnTo>
                  <a:lnTo>
                    <a:pt x="650" y="66"/>
                  </a:lnTo>
                  <a:lnTo>
                    <a:pt x="655" y="64"/>
                  </a:lnTo>
                  <a:lnTo>
                    <a:pt x="665" y="62"/>
                  </a:lnTo>
                  <a:lnTo>
                    <a:pt x="1792" y="33"/>
                  </a:lnTo>
                  <a:lnTo>
                    <a:pt x="2009" y="60"/>
                  </a:lnTo>
                  <a:lnTo>
                    <a:pt x="2048" y="83"/>
                  </a:lnTo>
                  <a:lnTo>
                    <a:pt x="2081" y="66"/>
                  </a:lnTo>
                  <a:lnTo>
                    <a:pt x="2017" y="27"/>
                  </a:lnTo>
                  <a:lnTo>
                    <a:pt x="1803" y="0"/>
                  </a:lnTo>
                  <a:lnTo>
                    <a:pt x="603" y="31"/>
                  </a:lnTo>
                  <a:lnTo>
                    <a:pt x="553" y="1194"/>
                  </a:lnTo>
                  <a:lnTo>
                    <a:pt x="764" y="1206"/>
                  </a:lnTo>
                  <a:lnTo>
                    <a:pt x="779" y="1229"/>
                  </a:lnTo>
                  <a:lnTo>
                    <a:pt x="779" y="1295"/>
                  </a:lnTo>
                  <a:lnTo>
                    <a:pt x="838" y="1299"/>
                  </a:lnTo>
                  <a:lnTo>
                    <a:pt x="840" y="1318"/>
                  </a:lnTo>
                  <a:lnTo>
                    <a:pt x="948" y="1326"/>
                  </a:lnTo>
                  <a:lnTo>
                    <a:pt x="560" y="1413"/>
                  </a:lnTo>
                  <a:lnTo>
                    <a:pt x="558" y="1564"/>
                  </a:lnTo>
                  <a:lnTo>
                    <a:pt x="396" y="1545"/>
                  </a:lnTo>
                  <a:lnTo>
                    <a:pt x="279" y="1584"/>
                  </a:lnTo>
                  <a:lnTo>
                    <a:pt x="250" y="1601"/>
                  </a:lnTo>
                  <a:lnTo>
                    <a:pt x="223" y="1617"/>
                  </a:lnTo>
                  <a:lnTo>
                    <a:pt x="182" y="1638"/>
                  </a:lnTo>
                  <a:lnTo>
                    <a:pt x="151" y="1650"/>
                  </a:lnTo>
                  <a:lnTo>
                    <a:pt x="111" y="1663"/>
                  </a:lnTo>
                  <a:lnTo>
                    <a:pt x="64" y="1675"/>
                  </a:lnTo>
                  <a:lnTo>
                    <a:pt x="29" y="1681"/>
                  </a:lnTo>
                  <a:lnTo>
                    <a:pt x="4" y="1689"/>
                  </a:lnTo>
                  <a:lnTo>
                    <a:pt x="0" y="1780"/>
                  </a:lnTo>
                  <a:lnTo>
                    <a:pt x="29" y="1754"/>
                  </a:lnTo>
                  <a:lnTo>
                    <a:pt x="29" y="1706"/>
                  </a:lnTo>
                  <a:lnTo>
                    <a:pt x="101" y="1689"/>
                  </a:lnTo>
                  <a:lnTo>
                    <a:pt x="120" y="1685"/>
                  </a:lnTo>
                  <a:lnTo>
                    <a:pt x="142" y="1677"/>
                  </a:lnTo>
                  <a:lnTo>
                    <a:pt x="211" y="1648"/>
                  </a:lnTo>
                  <a:lnTo>
                    <a:pt x="258" y="1623"/>
                  </a:lnTo>
                  <a:lnTo>
                    <a:pt x="295" y="1601"/>
                  </a:lnTo>
                  <a:lnTo>
                    <a:pt x="318" y="1592"/>
                  </a:lnTo>
                  <a:lnTo>
                    <a:pt x="396" y="1566"/>
                  </a:lnTo>
                  <a:lnTo>
                    <a:pt x="584" y="1592"/>
                  </a:lnTo>
                  <a:lnTo>
                    <a:pt x="586" y="1435"/>
                  </a:lnTo>
                  <a:lnTo>
                    <a:pt x="826" y="1378"/>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56" name="Freeform 8">
              <a:extLst>
                <a:ext uri="{FF2B5EF4-FFF2-40B4-BE49-F238E27FC236}">
                  <a16:creationId xmlns:a16="http://schemas.microsoft.com/office/drawing/2014/main" id="{0F477F74-C4AA-4343-8D8D-69A26BA4E088}"/>
                </a:ext>
              </a:extLst>
            </p:cNvPr>
            <p:cNvSpPr>
              <a:spLocks/>
            </p:cNvSpPr>
            <p:nvPr/>
          </p:nvSpPr>
          <p:spPr bwMode="auto">
            <a:xfrm>
              <a:off x="336" y="1873"/>
              <a:ext cx="913" cy="142"/>
            </a:xfrm>
            <a:custGeom>
              <a:avLst/>
              <a:gdLst>
                <a:gd name="T0" fmla="*/ 1359 w 1827"/>
                <a:gd name="T1" fmla="*/ 167 h 285"/>
                <a:gd name="T2" fmla="*/ 1288 w 1827"/>
                <a:gd name="T3" fmla="*/ 194 h 285"/>
                <a:gd name="T4" fmla="*/ 29 w 1827"/>
                <a:gd name="T5" fmla="*/ 19 h 285"/>
                <a:gd name="T6" fmla="*/ 1258 w 1827"/>
                <a:gd name="T7" fmla="*/ 223 h 285"/>
                <a:gd name="T8" fmla="*/ 1301 w 1827"/>
                <a:gd name="T9" fmla="*/ 215 h 285"/>
                <a:gd name="T10" fmla="*/ 1344 w 1827"/>
                <a:gd name="T11" fmla="*/ 200 h 285"/>
                <a:gd name="T12" fmla="*/ 1381 w 1827"/>
                <a:gd name="T13" fmla="*/ 180 h 285"/>
                <a:gd name="T14" fmla="*/ 1392 w 1827"/>
                <a:gd name="T15" fmla="*/ 209 h 285"/>
                <a:gd name="T16" fmla="*/ 1617 w 1827"/>
                <a:gd name="T17" fmla="*/ 285 h 285"/>
                <a:gd name="T18" fmla="*/ 1811 w 1827"/>
                <a:gd name="T19" fmla="*/ 157 h 285"/>
                <a:gd name="T20" fmla="*/ 1827 w 1827"/>
                <a:gd name="T21" fmla="*/ 132 h 285"/>
                <a:gd name="T22" fmla="*/ 1825 w 1827"/>
                <a:gd name="T23" fmla="*/ 107 h 285"/>
                <a:gd name="T24" fmla="*/ 1805 w 1827"/>
                <a:gd name="T25" fmla="*/ 85 h 285"/>
                <a:gd name="T26" fmla="*/ 1782 w 1827"/>
                <a:gd name="T27" fmla="*/ 70 h 285"/>
                <a:gd name="T28" fmla="*/ 1743 w 1827"/>
                <a:gd name="T29" fmla="*/ 56 h 285"/>
                <a:gd name="T30" fmla="*/ 1693 w 1827"/>
                <a:gd name="T31" fmla="*/ 43 h 285"/>
                <a:gd name="T32" fmla="*/ 1743 w 1827"/>
                <a:gd name="T33" fmla="*/ 16 h 285"/>
                <a:gd name="T34" fmla="*/ 1611 w 1827"/>
                <a:gd name="T35" fmla="*/ 35 h 285"/>
                <a:gd name="T36" fmla="*/ 1563 w 1827"/>
                <a:gd name="T37" fmla="*/ 37 h 285"/>
                <a:gd name="T38" fmla="*/ 1623 w 1827"/>
                <a:gd name="T39" fmla="*/ 52 h 285"/>
                <a:gd name="T40" fmla="*/ 1712 w 1827"/>
                <a:gd name="T41" fmla="*/ 70 h 285"/>
                <a:gd name="T42" fmla="*/ 1761 w 1827"/>
                <a:gd name="T43" fmla="*/ 87 h 285"/>
                <a:gd name="T44" fmla="*/ 1790 w 1827"/>
                <a:gd name="T45" fmla="*/ 103 h 285"/>
                <a:gd name="T46" fmla="*/ 1799 w 1827"/>
                <a:gd name="T47" fmla="*/ 118 h 285"/>
                <a:gd name="T48" fmla="*/ 1803 w 1827"/>
                <a:gd name="T49" fmla="*/ 130 h 285"/>
                <a:gd name="T50" fmla="*/ 1797 w 1827"/>
                <a:gd name="T51" fmla="*/ 140 h 285"/>
                <a:gd name="T52" fmla="*/ 1792 w 1827"/>
                <a:gd name="T53" fmla="*/ 145 h 285"/>
                <a:gd name="T54" fmla="*/ 1790 w 1827"/>
                <a:gd name="T55" fmla="*/ 188 h 285"/>
                <a:gd name="T56" fmla="*/ 1425 w 1827"/>
                <a:gd name="T57" fmla="*/ 244 h 285"/>
                <a:gd name="T58" fmla="*/ 1421 w 1827"/>
                <a:gd name="T59" fmla="*/ 159 h 285"/>
                <a:gd name="T60" fmla="*/ 1602 w 1827"/>
                <a:gd name="T61" fmla="*/ 116 h 285"/>
                <a:gd name="T62" fmla="*/ 1774 w 1827"/>
                <a:gd name="T63" fmla="*/ 136 h 285"/>
                <a:gd name="T64" fmla="*/ 1782 w 1827"/>
                <a:gd name="T65" fmla="*/ 132 h 285"/>
                <a:gd name="T66" fmla="*/ 1782 w 1827"/>
                <a:gd name="T67" fmla="*/ 120 h 285"/>
                <a:gd name="T68" fmla="*/ 1770 w 1827"/>
                <a:gd name="T69" fmla="*/ 109 h 285"/>
                <a:gd name="T70" fmla="*/ 1745 w 1827"/>
                <a:gd name="T71" fmla="*/ 95 h 285"/>
                <a:gd name="T72" fmla="*/ 1650 w 1827"/>
                <a:gd name="T73" fmla="*/ 68 h 285"/>
                <a:gd name="T74" fmla="*/ 1573 w 1827"/>
                <a:gd name="T75" fmla="*/ 56 h 285"/>
                <a:gd name="T76" fmla="*/ 1524 w 1827"/>
                <a:gd name="T77" fmla="*/ 56 h 285"/>
                <a:gd name="T78" fmla="*/ 1543 w 1827"/>
                <a:gd name="T79" fmla="*/ 99 h 285"/>
                <a:gd name="T80" fmla="*/ 1596 w 1827"/>
                <a:gd name="T81" fmla="*/ 82 h 285"/>
                <a:gd name="T82" fmla="*/ 1633 w 1827"/>
                <a:gd name="T83" fmla="*/ 87 h 285"/>
                <a:gd name="T84" fmla="*/ 1671 w 1827"/>
                <a:gd name="T85" fmla="*/ 95 h 285"/>
                <a:gd name="T86" fmla="*/ 1695 w 1827"/>
                <a:gd name="T87" fmla="*/ 105 h 285"/>
                <a:gd name="T88" fmla="*/ 1617 w 1827"/>
                <a:gd name="T89" fmla="*/ 95 h 285"/>
                <a:gd name="T90" fmla="*/ 1520 w 1827"/>
                <a:gd name="T91" fmla="*/ 103 h 285"/>
                <a:gd name="T92" fmla="*/ 1396 w 1827"/>
                <a:gd name="T93" fmla="*/ 14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7" h="285">
                  <a:moveTo>
                    <a:pt x="1396" y="147"/>
                  </a:moveTo>
                  <a:lnTo>
                    <a:pt x="1359" y="167"/>
                  </a:lnTo>
                  <a:lnTo>
                    <a:pt x="1317" y="184"/>
                  </a:lnTo>
                  <a:lnTo>
                    <a:pt x="1288" y="194"/>
                  </a:lnTo>
                  <a:lnTo>
                    <a:pt x="1258" y="202"/>
                  </a:lnTo>
                  <a:lnTo>
                    <a:pt x="29" y="19"/>
                  </a:lnTo>
                  <a:lnTo>
                    <a:pt x="0" y="45"/>
                  </a:lnTo>
                  <a:lnTo>
                    <a:pt x="1258" y="223"/>
                  </a:lnTo>
                  <a:lnTo>
                    <a:pt x="1280" y="221"/>
                  </a:lnTo>
                  <a:lnTo>
                    <a:pt x="1301" y="215"/>
                  </a:lnTo>
                  <a:lnTo>
                    <a:pt x="1326" y="208"/>
                  </a:lnTo>
                  <a:lnTo>
                    <a:pt x="1344" y="200"/>
                  </a:lnTo>
                  <a:lnTo>
                    <a:pt x="1367" y="188"/>
                  </a:lnTo>
                  <a:lnTo>
                    <a:pt x="1381" y="180"/>
                  </a:lnTo>
                  <a:lnTo>
                    <a:pt x="1396" y="173"/>
                  </a:lnTo>
                  <a:lnTo>
                    <a:pt x="1392" y="209"/>
                  </a:lnTo>
                  <a:lnTo>
                    <a:pt x="1408" y="266"/>
                  </a:lnTo>
                  <a:lnTo>
                    <a:pt x="1617" y="285"/>
                  </a:lnTo>
                  <a:lnTo>
                    <a:pt x="1809" y="204"/>
                  </a:lnTo>
                  <a:lnTo>
                    <a:pt x="1811" y="157"/>
                  </a:lnTo>
                  <a:lnTo>
                    <a:pt x="1821" y="145"/>
                  </a:lnTo>
                  <a:lnTo>
                    <a:pt x="1827" y="132"/>
                  </a:lnTo>
                  <a:lnTo>
                    <a:pt x="1827" y="120"/>
                  </a:lnTo>
                  <a:lnTo>
                    <a:pt x="1825" y="107"/>
                  </a:lnTo>
                  <a:lnTo>
                    <a:pt x="1817" y="95"/>
                  </a:lnTo>
                  <a:lnTo>
                    <a:pt x="1805" y="85"/>
                  </a:lnTo>
                  <a:lnTo>
                    <a:pt x="1794" y="76"/>
                  </a:lnTo>
                  <a:lnTo>
                    <a:pt x="1782" y="70"/>
                  </a:lnTo>
                  <a:lnTo>
                    <a:pt x="1761" y="62"/>
                  </a:lnTo>
                  <a:lnTo>
                    <a:pt x="1743" y="56"/>
                  </a:lnTo>
                  <a:lnTo>
                    <a:pt x="1716" y="49"/>
                  </a:lnTo>
                  <a:lnTo>
                    <a:pt x="1693" y="43"/>
                  </a:lnTo>
                  <a:lnTo>
                    <a:pt x="1673" y="39"/>
                  </a:lnTo>
                  <a:lnTo>
                    <a:pt x="1743" y="16"/>
                  </a:lnTo>
                  <a:lnTo>
                    <a:pt x="1718" y="0"/>
                  </a:lnTo>
                  <a:lnTo>
                    <a:pt x="1611" y="35"/>
                  </a:lnTo>
                  <a:lnTo>
                    <a:pt x="1575" y="33"/>
                  </a:lnTo>
                  <a:lnTo>
                    <a:pt x="1563" y="37"/>
                  </a:lnTo>
                  <a:lnTo>
                    <a:pt x="1553" y="43"/>
                  </a:lnTo>
                  <a:lnTo>
                    <a:pt x="1623" y="52"/>
                  </a:lnTo>
                  <a:lnTo>
                    <a:pt x="1675" y="60"/>
                  </a:lnTo>
                  <a:lnTo>
                    <a:pt x="1712" y="70"/>
                  </a:lnTo>
                  <a:lnTo>
                    <a:pt x="1741" y="80"/>
                  </a:lnTo>
                  <a:lnTo>
                    <a:pt x="1761" y="87"/>
                  </a:lnTo>
                  <a:lnTo>
                    <a:pt x="1776" y="93"/>
                  </a:lnTo>
                  <a:lnTo>
                    <a:pt x="1790" y="103"/>
                  </a:lnTo>
                  <a:lnTo>
                    <a:pt x="1796" y="111"/>
                  </a:lnTo>
                  <a:lnTo>
                    <a:pt x="1799" y="118"/>
                  </a:lnTo>
                  <a:lnTo>
                    <a:pt x="1801" y="122"/>
                  </a:lnTo>
                  <a:lnTo>
                    <a:pt x="1803" y="130"/>
                  </a:lnTo>
                  <a:lnTo>
                    <a:pt x="1801" y="136"/>
                  </a:lnTo>
                  <a:lnTo>
                    <a:pt x="1797" y="140"/>
                  </a:lnTo>
                  <a:lnTo>
                    <a:pt x="1796" y="144"/>
                  </a:lnTo>
                  <a:lnTo>
                    <a:pt x="1792" y="145"/>
                  </a:lnTo>
                  <a:lnTo>
                    <a:pt x="1790" y="167"/>
                  </a:lnTo>
                  <a:lnTo>
                    <a:pt x="1790" y="188"/>
                  </a:lnTo>
                  <a:lnTo>
                    <a:pt x="1609" y="262"/>
                  </a:lnTo>
                  <a:lnTo>
                    <a:pt x="1425" y="244"/>
                  </a:lnTo>
                  <a:lnTo>
                    <a:pt x="1416" y="213"/>
                  </a:lnTo>
                  <a:lnTo>
                    <a:pt x="1421" y="159"/>
                  </a:lnTo>
                  <a:lnTo>
                    <a:pt x="1514" y="122"/>
                  </a:lnTo>
                  <a:lnTo>
                    <a:pt x="1602" y="116"/>
                  </a:lnTo>
                  <a:lnTo>
                    <a:pt x="1766" y="138"/>
                  </a:lnTo>
                  <a:lnTo>
                    <a:pt x="1774" y="136"/>
                  </a:lnTo>
                  <a:lnTo>
                    <a:pt x="1780" y="134"/>
                  </a:lnTo>
                  <a:lnTo>
                    <a:pt x="1782" y="132"/>
                  </a:lnTo>
                  <a:lnTo>
                    <a:pt x="1784" y="126"/>
                  </a:lnTo>
                  <a:lnTo>
                    <a:pt x="1782" y="120"/>
                  </a:lnTo>
                  <a:lnTo>
                    <a:pt x="1778" y="114"/>
                  </a:lnTo>
                  <a:lnTo>
                    <a:pt x="1770" y="109"/>
                  </a:lnTo>
                  <a:lnTo>
                    <a:pt x="1763" y="103"/>
                  </a:lnTo>
                  <a:lnTo>
                    <a:pt x="1745" y="95"/>
                  </a:lnTo>
                  <a:lnTo>
                    <a:pt x="1710" y="82"/>
                  </a:lnTo>
                  <a:lnTo>
                    <a:pt x="1650" y="68"/>
                  </a:lnTo>
                  <a:lnTo>
                    <a:pt x="1606" y="60"/>
                  </a:lnTo>
                  <a:lnTo>
                    <a:pt x="1573" y="56"/>
                  </a:lnTo>
                  <a:lnTo>
                    <a:pt x="1545" y="56"/>
                  </a:lnTo>
                  <a:lnTo>
                    <a:pt x="1524" y="56"/>
                  </a:lnTo>
                  <a:lnTo>
                    <a:pt x="1520" y="103"/>
                  </a:lnTo>
                  <a:lnTo>
                    <a:pt x="1543" y="99"/>
                  </a:lnTo>
                  <a:lnTo>
                    <a:pt x="1545" y="80"/>
                  </a:lnTo>
                  <a:lnTo>
                    <a:pt x="1596" y="82"/>
                  </a:lnTo>
                  <a:lnTo>
                    <a:pt x="1613" y="85"/>
                  </a:lnTo>
                  <a:lnTo>
                    <a:pt x="1633" y="87"/>
                  </a:lnTo>
                  <a:lnTo>
                    <a:pt x="1654" y="91"/>
                  </a:lnTo>
                  <a:lnTo>
                    <a:pt x="1671" y="95"/>
                  </a:lnTo>
                  <a:lnTo>
                    <a:pt x="1685" y="101"/>
                  </a:lnTo>
                  <a:lnTo>
                    <a:pt x="1695" y="105"/>
                  </a:lnTo>
                  <a:lnTo>
                    <a:pt x="1708" y="109"/>
                  </a:lnTo>
                  <a:lnTo>
                    <a:pt x="1617" y="95"/>
                  </a:lnTo>
                  <a:lnTo>
                    <a:pt x="1543" y="99"/>
                  </a:lnTo>
                  <a:lnTo>
                    <a:pt x="1520" y="103"/>
                  </a:lnTo>
                  <a:lnTo>
                    <a:pt x="1427" y="134"/>
                  </a:lnTo>
                  <a:lnTo>
                    <a:pt x="1396" y="147"/>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57" name="Freeform 9">
              <a:extLst>
                <a:ext uri="{FF2B5EF4-FFF2-40B4-BE49-F238E27FC236}">
                  <a16:creationId xmlns:a16="http://schemas.microsoft.com/office/drawing/2014/main" id="{61E41068-2A53-41C1-82B2-5EB0A0FFC986}"/>
                </a:ext>
              </a:extLst>
            </p:cNvPr>
            <p:cNvSpPr>
              <a:spLocks/>
            </p:cNvSpPr>
            <p:nvPr/>
          </p:nvSpPr>
          <p:spPr bwMode="auto">
            <a:xfrm>
              <a:off x="1155" y="1038"/>
              <a:ext cx="358" cy="842"/>
            </a:xfrm>
            <a:custGeom>
              <a:avLst/>
              <a:gdLst>
                <a:gd name="T0" fmla="*/ 231 w 716"/>
                <a:gd name="T1" fmla="*/ 1578 h 1685"/>
                <a:gd name="T2" fmla="*/ 86 w 716"/>
                <a:gd name="T3" fmla="*/ 1630 h 1685"/>
                <a:gd name="T4" fmla="*/ 78 w 716"/>
                <a:gd name="T5" fmla="*/ 1632 h 1685"/>
                <a:gd name="T6" fmla="*/ 80 w 716"/>
                <a:gd name="T7" fmla="*/ 1669 h 1685"/>
                <a:gd name="T8" fmla="*/ 105 w 716"/>
                <a:gd name="T9" fmla="*/ 1685 h 1685"/>
                <a:gd name="T10" fmla="*/ 103 w 716"/>
                <a:gd name="T11" fmla="*/ 1656 h 1685"/>
                <a:gd name="T12" fmla="*/ 400 w 716"/>
                <a:gd name="T13" fmla="*/ 1555 h 1685"/>
                <a:gd name="T14" fmla="*/ 470 w 716"/>
                <a:gd name="T15" fmla="*/ 1559 h 1685"/>
                <a:gd name="T16" fmla="*/ 573 w 716"/>
                <a:gd name="T17" fmla="*/ 1524 h 1685"/>
                <a:gd name="T18" fmla="*/ 574 w 716"/>
                <a:gd name="T19" fmla="*/ 1283 h 1685"/>
                <a:gd name="T20" fmla="*/ 357 w 716"/>
                <a:gd name="T21" fmla="*/ 1266 h 1685"/>
                <a:gd name="T22" fmla="*/ 357 w 716"/>
                <a:gd name="T23" fmla="*/ 1243 h 1685"/>
                <a:gd name="T24" fmla="*/ 94 w 716"/>
                <a:gd name="T25" fmla="*/ 1221 h 1685"/>
                <a:gd name="T26" fmla="*/ 119 w 716"/>
                <a:gd name="T27" fmla="*/ 1212 h 1685"/>
                <a:gd name="T28" fmla="*/ 309 w 716"/>
                <a:gd name="T29" fmla="*/ 1223 h 1685"/>
                <a:gd name="T30" fmla="*/ 384 w 716"/>
                <a:gd name="T31" fmla="*/ 1208 h 1685"/>
                <a:gd name="T32" fmla="*/ 388 w 716"/>
                <a:gd name="T33" fmla="*/ 1099 h 1685"/>
                <a:gd name="T34" fmla="*/ 671 w 716"/>
                <a:gd name="T35" fmla="*/ 1070 h 1685"/>
                <a:gd name="T36" fmla="*/ 716 w 716"/>
                <a:gd name="T37" fmla="*/ 246 h 1685"/>
                <a:gd name="T38" fmla="*/ 437 w 716"/>
                <a:gd name="T39" fmla="*/ 153 h 1685"/>
                <a:gd name="T40" fmla="*/ 443 w 716"/>
                <a:gd name="T41" fmla="*/ 0 h 1685"/>
                <a:gd name="T42" fmla="*/ 410 w 716"/>
                <a:gd name="T43" fmla="*/ 17 h 1685"/>
                <a:gd name="T44" fmla="*/ 402 w 716"/>
                <a:gd name="T45" fmla="*/ 171 h 1685"/>
                <a:gd name="T46" fmla="*/ 679 w 716"/>
                <a:gd name="T47" fmla="*/ 273 h 1685"/>
                <a:gd name="T48" fmla="*/ 677 w 716"/>
                <a:gd name="T49" fmla="*/ 341 h 1685"/>
                <a:gd name="T50" fmla="*/ 671 w 716"/>
                <a:gd name="T51" fmla="*/ 450 h 1685"/>
                <a:gd name="T52" fmla="*/ 650 w 716"/>
                <a:gd name="T53" fmla="*/ 868 h 1685"/>
                <a:gd name="T54" fmla="*/ 644 w 716"/>
                <a:gd name="T55" fmla="*/ 971 h 1685"/>
                <a:gd name="T56" fmla="*/ 638 w 716"/>
                <a:gd name="T57" fmla="*/ 1037 h 1685"/>
                <a:gd name="T58" fmla="*/ 353 w 716"/>
                <a:gd name="T59" fmla="*/ 1066 h 1685"/>
                <a:gd name="T60" fmla="*/ 350 w 716"/>
                <a:gd name="T61" fmla="*/ 1179 h 1685"/>
                <a:gd name="T62" fmla="*/ 309 w 716"/>
                <a:gd name="T63" fmla="*/ 1186 h 1685"/>
                <a:gd name="T64" fmla="*/ 154 w 716"/>
                <a:gd name="T65" fmla="*/ 1179 h 1685"/>
                <a:gd name="T66" fmla="*/ 0 w 716"/>
                <a:gd name="T67" fmla="*/ 1229 h 1685"/>
                <a:gd name="T68" fmla="*/ 0 w 716"/>
                <a:gd name="T69" fmla="*/ 1245 h 1685"/>
                <a:gd name="T70" fmla="*/ 334 w 716"/>
                <a:gd name="T71" fmla="*/ 1276 h 1685"/>
                <a:gd name="T72" fmla="*/ 334 w 716"/>
                <a:gd name="T73" fmla="*/ 1299 h 1685"/>
                <a:gd name="T74" fmla="*/ 538 w 716"/>
                <a:gd name="T75" fmla="*/ 1314 h 1685"/>
                <a:gd name="T76" fmla="*/ 536 w 716"/>
                <a:gd name="T77" fmla="*/ 1473 h 1685"/>
                <a:gd name="T78" fmla="*/ 534 w 716"/>
                <a:gd name="T79" fmla="*/ 1500 h 1685"/>
                <a:gd name="T80" fmla="*/ 464 w 716"/>
                <a:gd name="T81" fmla="*/ 1524 h 1685"/>
                <a:gd name="T82" fmla="*/ 406 w 716"/>
                <a:gd name="T83" fmla="*/ 1522 h 1685"/>
                <a:gd name="T84" fmla="*/ 231 w 716"/>
                <a:gd name="T85" fmla="*/ 1578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6" h="1685">
                  <a:moveTo>
                    <a:pt x="231" y="1578"/>
                  </a:moveTo>
                  <a:lnTo>
                    <a:pt x="86" y="1630"/>
                  </a:lnTo>
                  <a:lnTo>
                    <a:pt x="78" y="1632"/>
                  </a:lnTo>
                  <a:lnTo>
                    <a:pt x="80" y="1669"/>
                  </a:lnTo>
                  <a:lnTo>
                    <a:pt x="105" y="1685"/>
                  </a:lnTo>
                  <a:lnTo>
                    <a:pt x="103" y="1656"/>
                  </a:lnTo>
                  <a:lnTo>
                    <a:pt x="400" y="1555"/>
                  </a:lnTo>
                  <a:lnTo>
                    <a:pt x="470" y="1559"/>
                  </a:lnTo>
                  <a:lnTo>
                    <a:pt x="573" y="1524"/>
                  </a:lnTo>
                  <a:lnTo>
                    <a:pt x="574" y="1283"/>
                  </a:lnTo>
                  <a:lnTo>
                    <a:pt x="357" y="1266"/>
                  </a:lnTo>
                  <a:lnTo>
                    <a:pt x="357" y="1243"/>
                  </a:lnTo>
                  <a:lnTo>
                    <a:pt x="94" y="1221"/>
                  </a:lnTo>
                  <a:lnTo>
                    <a:pt x="119" y="1212"/>
                  </a:lnTo>
                  <a:lnTo>
                    <a:pt x="309" y="1223"/>
                  </a:lnTo>
                  <a:lnTo>
                    <a:pt x="384" y="1208"/>
                  </a:lnTo>
                  <a:lnTo>
                    <a:pt x="388" y="1099"/>
                  </a:lnTo>
                  <a:lnTo>
                    <a:pt x="671" y="1070"/>
                  </a:lnTo>
                  <a:lnTo>
                    <a:pt x="716" y="246"/>
                  </a:lnTo>
                  <a:lnTo>
                    <a:pt x="437" y="153"/>
                  </a:lnTo>
                  <a:lnTo>
                    <a:pt x="443" y="0"/>
                  </a:lnTo>
                  <a:lnTo>
                    <a:pt x="410" y="17"/>
                  </a:lnTo>
                  <a:lnTo>
                    <a:pt x="402" y="171"/>
                  </a:lnTo>
                  <a:lnTo>
                    <a:pt x="679" y="273"/>
                  </a:lnTo>
                  <a:lnTo>
                    <a:pt x="677" y="341"/>
                  </a:lnTo>
                  <a:lnTo>
                    <a:pt x="671" y="450"/>
                  </a:lnTo>
                  <a:lnTo>
                    <a:pt x="650" y="868"/>
                  </a:lnTo>
                  <a:lnTo>
                    <a:pt x="644" y="971"/>
                  </a:lnTo>
                  <a:lnTo>
                    <a:pt x="638" y="1037"/>
                  </a:lnTo>
                  <a:lnTo>
                    <a:pt x="353" y="1066"/>
                  </a:lnTo>
                  <a:lnTo>
                    <a:pt x="350" y="1179"/>
                  </a:lnTo>
                  <a:lnTo>
                    <a:pt x="309" y="1186"/>
                  </a:lnTo>
                  <a:lnTo>
                    <a:pt x="154" y="1179"/>
                  </a:lnTo>
                  <a:lnTo>
                    <a:pt x="0" y="1229"/>
                  </a:lnTo>
                  <a:lnTo>
                    <a:pt x="0" y="1245"/>
                  </a:lnTo>
                  <a:lnTo>
                    <a:pt x="334" y="1276"/>
                  </a:lnTo>
                  <a:lnTo>
                    <a:pt x="334" y="1299"/>
                  </a:lnTo>
                  <a:lnTo>
                    <a:pt x="538" y="1314"/>
                  </a:lnTo>
                  <a:lnTo>
                    <a:pt x="536" y="1473"/>
                  </a:lnTo>
                  <a:lnTo>
                    <a:pt x="534" y="1500"/>
                  </a:lnTo>
                  <a:lnTo>
                    <a:pt x="464" y="1524"/>
                  </a:lnTo>
                  <a:lnTo>
                    <a:pt x="406" y="1522"/>
                  </a:lnTo>
                  <a:lnTo>
                    <a:pt x="231" y="1578"/>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58" name="Freeform 10">
              <a:extLst>
                <a:ext uri="{FF2B5EF4-FFF2-40B4-BE49-F238E27FC236}">
                  <a16:creationId xmlns:a16="http://schemas.microsoft.com/office/drawing/2014/main" id="{F2ADB4AA-D9CD-498E-9CBB-8CB585C36E2C}"/>
                </a:ext>
              </a:extLst>
            </p:cNvPr>
            <p:cNvSpPr>
              <a:spLocks/>
            </p:cNvSpPr>
            <p:nvPr/>
          </p:nvSpPr>
          <p:spPr bwMode="auto">
            <a:xfrm>
              <a:off x="628" y="1022"/>
              <a:ext cx="610" cy="602"/>
            </a:xfrm>
            <a:custGeom>
              <a:avLst/>
              <a:gdLst>
                <a:gd name="T0" fmla="*/ 188 w 1219"/>
                <a:gd name="T1" fmla="*/ 1140 h 1206"/>
                <a:gd name="T2" fmla="*/ 892 w 1219"/>
                <a:gd name="T3" fmla="*/ 1190 h 1206"/>
                <a:gd name="T4" fmla="*/ 1140 w 1219"/>
                <a:gd name="T5" fmla="*/ 1206 h 1206"/>
                <a:gd name="T6" fmla="*/ 1148 w 1219"/>
                <a:gd name="T7" fmla="*/ 1206 h 1206"/>
                <a:gd name="T8" fmla="*/ 1151 w 1219"/>
                <a:gd name="T9" fmla="*/ 1202 h 1206"/>
                <a:gd name="T10" fmla="*/ 1155 w 1219"/>
                <a:gd name="T11" fmla="*/ 1198 h 1206"/>
                <a:gd name="T12" fmla="*/ 1157 w 1219"/>
                <a:gd name="T13" fmla="*/ 1190 h 1206"/>
                <a:gd name="T14" fmla="*/ 1219 w 1219"/>
                <a:gd name="T15" fmla="*/ 12 h 1206"/>
                <a:gd name="T16" fmla="*/ 1219 w 1219"/>
                <a:gd name="T17" fmla="*/ 8 h 1206"/>
                <a:gd name="T18" fmla="*/ 1213 w 1219"/>
                <a:gd name="T19" fmla="*/ 4 h 1206"/>
                <a:gd name="T20" fmla="*/ 1208 w 1219"/>
                <a:gd name="T21" fmla="*/ 0 h 1206"/>
                <a:gd name="T22" fmla="*/ 81 w 1219"/>
                <a:gd name="T23" fmla="*/ 29 h 1206"/>
                <a:gd name="T24" fmla="*/ 71 w 1219"/>
                <a:gd name="T25" fmla="*/ 31 h 1206"/>
                <a:gd name="T26" fmla="*/ 66 w 1219"/>
                <a:gd name="T27" fmla="*/ 33 h 1206"/>
                <a:gd name="T28" fmla="*/ 58 w 1219"/>
                <a:gd name="T29" fmla="*/ 37 h 1206"/>
                <a:gd name="T30" fmla="*/ 52 w 1219"/>
                <a:gd name="T31" fmla="*/ 45 h 1206"/>
                <a:gd name="T32" fmla="*/ 50 w 1219"/>
                <a:gd name="T33" fmla="*/ 56 h 1206"/>
                <a:gd name="T34" fmla="*/ 0 w 1219"/>
                <a:gd name="T35" fmla="*/ 1121 h 1206"/>
                <a:gd name="T36" fmla="*/ 4 w 1219"/>
                <a:gd name="T37" fmla="*/ 1124 h 1206"/>
                <a:gd name="T38" fmla="*/ 5 w 1219"/>
                <a:gd name="T39" fmla="*/ 1126 h 1206"/>
                <a:gd name="T40" fmla="*/ 13 w 1219"/>
                <a:gd name="T41" fmla="*/ 1128 h 1206"/>
                <a:gd name="T42" fmla="*/ 188 w 1219"/>
                <a:gd name="T43" fmla="*/ 114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9" h="1206">
                  <a:moveTo>
                    <a:pt x="188" y="1140"/>
                  </a:moveTo>
                  <a:lnTo>
                    <a:pt x="892" y="1190"/>
                  </a:lnTo>
                  <a:lnTo>
                    <a:pt x="1140" y="1206"/>
                  </a:lnTo>
                  <a:lnTo>
                    <a:pt x="1148" y="1206"/>
                  </a:lnTo>
                  <a:lnTo>
                    <a:pt x="1151" y="1202"/>
                  </a:lnTo>
                  <a:lnTo>
                    <a:pt x="1155" y="1198"/>
                  </a:lnTo>
                  <a:lnTo>
                    <a:pt x="1157" y="1190"/>
                  </a:lnTo>
                  <a:lnTo>
                    <a:pt x="1219" y="12"/>
                  </a:lnTo>
                  <a:lnTo>
                    <a:pt x="1219" y="8"/>
                  </a:lnTo>
                  <a:lnTo>
                    <a:pt x="1213" y="4"/>
                  </a:lnTo>
                  <a:lnTo>
                    <a:pt x="1208" y="0"/>
                  </a:lnTo>
                  <a:lnTo>
                    <a:pt x="81" y="29"/>
                  </a:lnTo>
                  <a:lnTo>
                    <a:pt x="71" y="31"/>
                  </a:lnTo>
                  <a:lnTo>
                    <a:pt x="66" y="33"/>
                  </a:lnTo>
                  <a:lnTo>
                    <a:pt x="58" y="37"/>
                  </a:lnTo>
                  <a:lnTo>
                    <a:pt x="52" y="45"/>
                  </a:lnTo>
                  <a:lnTo>
                    <a:pt x="50" y="56"/>
                  </a:lnTo>
                  <a:lnTo>
                    <a:pt x="0" y="1121"/>
                  </a:lnTo>
                  <a:lnTo>
                    <a:pt x="4" y="1124"/>
                  </a:lnTo>
                  <a:lnTo>
                    <a:pt x="5" y="1126"/>
                  </a:lnTo>
                  <a:lnTo>
                    <a:pt x="13" y="1128"/>
                  </a:lnTo>
                  <a:lnTo>
                    <a:pt x="188" y="114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59" name="Freeform 11">
              <a:extLst>
                <a:ext uri="{FF2B5EF4-FFF2-40B4-BE49-F238E27FC236}">
                  <a16:creationId xmlns:a16="http://schemas.microsoft.com/office/drawing/2014/main" id="{E55A3E87-9106-430C-8E47-88A274ABFC28}"/>
                </a:ext>
              </a:extLst>
            </p:cNvPr>
            <p:cNvSpPr>
              <a:spLocks/>
            </p:cNvSpPr>
            <p:nvPr/>
          </p:nvSpPr>
          <p:spPr bwMode="auto">
            <a:xfrm>
              <a:off x="672" y="1088"/>
              <a:ext cx="502" cy="470"/>
            </a:xfrm>
            <a:custGeom>
              <a:avLst/>
              <a:gdLst>
                <a:gd name="T0" fmla="*/ 13 w 1002"/>
                <a:gd name="T1" fmla="*/ 876 h 938"/>
                <a:gd name="T2" fmla="*/ 8 w 1002"/>
                <a:gd name="T3" fmla="*/ 872 h 938"/>
                <a:gd name="T4" fmla="*/ 4 w 1002"/>
                <a:gd name="T5" fmla="*/ 868 h 938"/>
                <a:gd name="T6" fmla="*/ 2 w 1002"/>
                <a:gd name="T7" fmla="*/ 864 h 938"/>
                <a:gd name="T8" fmla="*/ 0 w 1002"/>
                <a:gd name="T9" fmla="*/ 857 h 938"/>
                <a:gd name="T10" fmla="*/ 43 w 1002"/>
                <a:gd name="T11" fmla="*/ 42 h 938"/>
                <a:gd name="T12" fmla="*/ 46 w 1002"/>
                <a:gd name="T13" fmla="*/ 33 h 938"/>
                <a:gd name="T14" fmla="*/ 60 w 1002"/>
                <a:gd name="T15" fmla="*/ 23 h 938"/>
                <a:gd name="T16" fmla="*/ 944 w 1002"/>
                <a:gd name="T17" fmla="*/ 0 h 938"/>
                <a:gd name="T18" fmla="*/ 969 w 1002"/>
                <a:gd name="T19" fmla="*/ 0 h 938"/>
                <a:gd name="T20" fmla="*/ 983 w 1002"/>
                <a:gd name="T21" fmla="*/ 2 h 938"/>
                <a:gd name="T22" fmla="*/ 991 w 1002"/>
                <a:gd name="T23" fmla="*/ 4 h 938"/>
                <a:gd name="T24" fmla="*/ 998 w 1002"/>
                <a:gd name="T25" fmla="*/ 9 h 938"/>
                <a:gd name="T26" fmla="*/ 1000 w 1002"/>
                <a:gd name="T27" fmla="*/ 13 h 938"/>
                <a:gd name="T28" fmla="*/ 1002 w 1002"/>
                <a:gd name="T29" fmla="*/ 19 h 938"/>
                <a:gd name="T30" fmla="*/ 1002 w 1002"/>
                <a:gd name="T31" fmla="*/ 23 h 938"/>
                <a:gd name="T32" fmla="*/ 960 w 1002"/>
                <a:gd name="T33" fmla="*/ 895 h 938"/>
                <a:gd name="T34" fmla="*/ 958 w 1002"/>
                <a:gd name="T35" fmla="*/ 909 h 938"/>
                <a:gd name="T36" fmla="*/ 956 w 1002"/>
                <a:gd name="T37" fmla="*/ 923 h 938"/>
                <a:gd name="T38" fmla="*/ 950 w 1002"/>
                <a:gd name="T39" fmla="*/ 930 h 938"/>
                <a:gd name="T40" fmla="*/ 940 w 1002"/>
                <a:gd name="T41" fmla="*/ 936 h 938"/>
                <a:gd name="T42" fmla="*/ 931 w 1002"/>
                <a:gd name="T43" fmla="*/ 938 h 938"/>
                <a:gd name="T44" fmla="*/ 13 w 1002"/>
                <a:gd name="T45" fmla="*/ 876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2" h="938">
                  <a:moveTo>
                    <a:pt x="13" y="876"/>
                  </a:moveTo>
                  <a:lnTo>
                    <a:pt x="8" y="872"/>
                  </a:lnTo>
                  <a:lnTo>
                    <a:pt x="4" y="868"/>
                  </a:lnTo>
                  <a:lnTo>
                    <a:pt x="2" y="864"/>
                  </a:lnTo>
                  <a:lnTo>
                    <a:pt x="0" y="857"/>
                  </a:lnTo>
                  <a:lnTo>
                    <a:pt x="43" y="42"/>
                  </a:lnTo>
                  <a:lnTo>
                    <a:pt x="46" y="33"/>
                  </a:lnTo>
                  <a:lnTo>
                    <a:pt x="60" y="23"/>
                  </a:lnTo>
                  <a:lnTo>
                    <a:pt x="944" y="0"/>
                  </a:lnTo>
                  <a:lnTo>
                    <a:pt x="969" y="0"/>
                  </a:lnTo>
                  <a:lnTo>
                    <a:pt x="983" y="2"/>
                  </a:lnTo>
                  <a:lnTo>
                    <a:pt x="991" y="4"/>
                  </a:lnTo>
                  <a:lnTo>
                    <a:pt x="998" y="9"/>
                  </a:lnTo>
                  <a:lnTo>
                    <a:pt x="1000" y="13"/>
                  </a:lnTo>
                  <a:lnTo>
                    <a:pt x="1002" y="19"/>
                  </a:lnTo>
                  <a:lnTo>
                    <a:pt x="1002" y="23"/>
                  </a:lnTo>
                  <a:lnTo>
                    <a:pt x="960" y="895"/>
                  </a:lnTo>
                  <a:lnTo>
                    <a:pt x="958" y="909"/>
                  </a:lnTo>
                  <a:lnTo>
                    <a:pt x="956" y="923"/>
                  </a:lnTo>
                  <a:lnTo>
                    <a:pt x="950" y="930"/>
                  </a:lnTo>
                  <a:lnTo>
                    <a:pt x="940" y="936"/>
                  </a:lnTo>
                  <a:lnTo>
                    <a:pt x="931" y="938"/>
                  </a:lnTo>
                  <a:lnTo>
                    <a:pt x="13" y="87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0" name="Freeform 12">
              <a:extLst>
                <a:ext uri="{FF2B5EF4-FFF2-40B4-BE49-F238E27FC236}">
                  <a16:creationId xmlns:a16="http://schemas.microsoft.com/office/drawing/2014/main" id="{A5D7592B-3BB1-4509-BCDD-85D907CF8DD8}"/>
                </a:ext>
              </a:extLst>
            </p:cNvPr>
            <p:cNvSpPr>
              <a:spLocks/>
            </p:cNvSpPr>
            <p:nvPr/>
          </p:nvSpPr>
          <p:spPr bwMode="auto">
            <a:xfrm>
              <a:off x="686" y="1101"/>
              <a:ext cx="480" cy="442"/>
            </a:xfrm>
            <a:custGeom>
              <a:avLst/>
              <a:gdLst>
                <a:gd name="T0" fmla="*/ 960 w 960"/>
                <a:gd name="T1" fmla="*/ 0 h 884"/>
                <a:gd name="T2" fmla="*/ 43 w 960"/>
                <a:gd name="T3" fmla="*/ 21 h 884"/>
                <a:gd name="T4" fmla="*/ 0 w 960"/>
                <a:gd name="T5" fmla="*/ 826 h 884"/>
                <a:gd name="T6" fmla="*/ 909 w 960"/>
                <a:gd name="T7" fmla="*/ 884 h 884"/>
                <a:gd name="T8" fmla="*/ 960 w 960"/>
                <a:gd name="T9" fmla="*/ 0 h 884"/>
              </a:gdLst>
              <a:ahLst/>
              <a:cxnLst>
                <a:cxn ang="0">
                  <a:pos x="T0" y="T1"/>
                </a:cxn>
                <a:cxn ang="0">
                  <a:pos x="T2" y="T3"/>
                </a:cxn>
                <a:cxn ang="0">
                  <a:pos x="T4" y="T5"/>
                </a:cxn>
                <a:cxn ang="0">
                  <a:pos x="T6" y="T7"/>
                </a:cxn>
                <a:cxn ang="0">
                  <a:pos x="T8" y="T9"/>
                </a:cxn>
              </a:cxnLst>
              <a:rect l="0" t="0" r="r" b="b"/>
              <a:pathLst>
                <a:path w="960" h="884">
                  <a:moveTo>
                    <a:pt x="960" y="0"/>
                  </a:moveTo>
                  <a:lnTo>
                    <a:pt x="43" y="21"/>
                  </a:lnTo>
                  <a:lnTo>
                    <a:pt x="0" y="826"/>
                  </a:lnTo>
                  <a:lnTo>
                    <a:pt x="909" y="884"/>
                  </a:lnTo>
                  <a:lnTo>
                    <a:pt x="960" y="0"/>
                  </a:lnTo>
                  <a:close/>
                </a:path>
              </a:pathLst>
            </a:custGeom>
            <a:solidFill>
              <a:schemeClr val="tx1"/>
            </a:solidFill>
            <a:ln w="1588">
              <a:solidFill>
                <a:schemeClr val="tx1"/>
              </a:solidFill>
              <a:prstDash val="solid"/>
              <a:round/>
              <a:headEnd/>
              <a:tailEnd/>
            </a:ln>
          </p:spPr>
          <p:txBody>
            <a:bodyPr/>
            <a:lstStyle/>
            <a:p>
              <a:endParaRPr lang="ja-JP" altLang="en-US"/>
            </a:p>
          </p:txBody>
        </p:sp>
        <p:sp>
          <p:nvSpPr>
            <p:cNvPr id="846861" name="Freeform 13">
              <a:extLst>
                <a:ext uri="{FF2B5EF4-FFF2-40B4-BE49-F238E27FC236}">
                  <a16:creationId xmlns:a16="http://schemas.microsoft.com/office/drawing/2014/main" id="{CA5CF077-D240-40E7-AA67-EC73F9D3DDC4}"/>
                </a:ext>
              </a:extLst>
            </p:cNvPr>
            <p:cNvSpPr>
              <a:spLocks/>
            </p:cNvSpPr>
            <p:nvPr/>
          </p:nvSpPr>
          <p:spPr bwMode="auto">
            <a:xfrm>
              <a:off x="1198" y="1022"/>
              <a:ext cx="142" cy="609"/>
            </a:xfrm>
            <a:custGeom>
              <a:avLst/>
              <a:gdLst>
                <a:gd name="T0" fmla="*/ 68 w 285"/>
                <a:gd name="T1" fmla="*/ 1212 h 1219"/>
                <a:gd name="T2" fmla="*/ 223 w 285"/>
                <a:gd name="T3" fmla="*/ 1219 h 1219"/>
                <a:gd name="T4" fmla="*/ 236 w 285"/>
                <a:gd name="T5" fmla="*/ 880 h 1219"/>
                <a:gd name="T6" fmla="*/ 260 w 285"/>
                <a:gd name="T7" fmla="*/ 463 h 1219"/>
                <a:gd name="T8" fmla="*/ 285 w 285"/>
                <a:gd name="T9" fmla="*/ 27 h 1219"/>
                <a:gd name="T10" fmla="*/ 68 w 285"/>
                <a:gd name="T11" fmla="*/ 0 h 1219"/>
                <a:gd name="T12" fmla="*/ 73 w 285"/>
                <a:gd name="T13" fmla="*/ 4 h 1219"/>
                <a:gd name="T14" fmla="*/ 79 w 285"/>
                <a:gd name="T15" fmla="*/ 8 h 1219"/>
                <a:gd name="T16" fmla="*/ 79 w 285"/>
                <a:gd name="T17" fmla="*/ 12 h 1219"/>
                <a:gd name="T18" fmla="*/ 17 w 285"/>
                <a:gd name="T19" fmla="*/ 1190 h 1219"/>
                <a:gd name="T20" fmla="*/ 15 w 285"/>
                <a:gd name="T21" fmla="*/ 1198 h 1219"/>
                <a:gd name="T22" fmla="*/ 11 w 285"/>
                <a:gd name="T23" fmla="*/ 1202 h 1219"/>
                <a:gd name="T24" fmla="*/ 8 w 285"/>
                <a:gd name="T25" fmla="*/ 1206 h 1219"/>
                <a:gd name="T26" fmla="*/ 0 w 285"/>
                <a:gd name="T27" fmla="*/ 1206 h 1219"/>
                <a:gd name="T28" fmla="*/ 68 w 285"/>
                <a:gd name="T29" fmla="*/ 1212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1219">
                  <a:moveTo>
                    <a:pt x="68" y="1212"/>
                  </a:moveTo>
                  <a:lnTo>
                    <a:pt x="223" y="1219"/>
                  </a:lnTo>
                  <a:lnTo>
                    <a:pt x="236" y="880"/>
                  </a:lnTo>
                  <a:lnTo>
                    <a:pt x="260" y="463"/>
                  </a:lnTo>
                  <a:lnTo>
                    <a:pt x="285" y="27"/>
                  </a:lnTo>
                  <a:lnTo>
                    <a:pt x="68" y="0"/>
                  </a:lnTo>
                  <a:lnTo>
                    <a:pt x="73" y="4"/>
                  </a:lnTo>
                  <a:lnTo>
                    <a:pt x="79" y="8"/>
                  </a:lnTo>
                  <a:lnTo>
                    <a:pt x="79" y="12"/>
                  </a:lnTo>
                  <a:lnTo>
                    <a:pt x="17" y="1190"/>
                  </a:lnTo>
                  <a:lnTo>
                    <a:pt x="15" y="1198"/>
                  </a:lnTo>
                  <a:lnTo>
                    <a:pt x="11" y="1202"/>
                  </a:lnTo>
                  <a:lnTo>
                    <a:pt x="8" y="1206"/>
                  </a:lnTo>
                  <a:lnTo>
                    <a:pt x="0" y="1206"/>
                  </a:lnTo>
                  <a:lnTo>
                    <a:pt x="68" y="121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2" name="Freeform 14">
              <a:extLst>
                <a:ext uri="{FF2B5EF4-FFF2-40B4-BE49-F238E27FC236}">
                  <a16:creationId xmlns:a16="http://schemas.microsoft.com/office/drawing/2014/main" id="{2B5B4CC3-37E9-4712-B5A8-D7EE95F698D3}"/>
                </a:ext>
              </a:extLst>
            </p:cNvPr>
            <p:cNvSpPr>
              <a:spLocks/>
            </p:cNvSpPr>
            <p:nvPr/>
          </p:nvSpPr>
          <p:spPr bwMode="auto">
            <a:xfrm>
              <a:off x="1309" y="1035"/>
              <a:ext cx="186" cy="596"/>
            </a:xfrm>
            <a:custGeom>
              <a:avLst/>
              <a:gdLst>
                <a:gd name="T0" fmla="*/ 335 w 370"/>
                <a:gd name="T1" fmla="*/ 977 h 1192"/>
                <a:gd name="T2" fmla="*/ 52 w 370"/>
                <a:gd name="T3" fmla="*/ 971 h 1192"/>
                <a:gd name="T4" fmla="*/ 54 w 370"/>
                <a:gd name="T5" fmla="*/ 857 h 1192"/>
                <a:gd name="T6" fmla="*/ 341 w 370"/>
                <a:gd name="T7" fmla="*/ 874 h 1192"/>
                <a:gd name="T8" fmla="*/ 362 w 370"/>
                <a:gd name="T9" fmla="*/ 456 h 1192"/>
                <a:gd name="T10" fmla="*/ 77 w 370"/>
                <a:gd name="T11" fmla="*/ 398 h 1192"/>
                <a:gd name="T12" fmla="*/ 83 w 370"/>
                <a:gd name="T13" fmla="*/ 277 h 1192"/>
                <a:gd name="T14" fmla="*/ 368 w 370"/>
                <a:gd name="T15" fmla="*/ 347 h 1192"/>
                <a:gd name="T16" fmla="*/ 370 w 370"/>
                <a:gd name="T17" fmla="*/ 279 h 1192"/>
                <a:gd name="T18" fmla="*/ 93 w 370"/>
                <a:gd name="T19" fmla="*/ 177 h 1192"/>
                <a:gd name="T20" fmla="*/ 101 w 370"/>
                <a:gd name="T21" fmla="*/ 23 h 1192"/>
                <a:gd name="T22" fmla="*/ 62 w 370"/>
                <a:gd name="T23" fmla="*/ 0 h 1192"/>
                <a:gd name="T24" fmla="*/ 37 w 370"/>
                <a:gd name="T25" fmla="*/ 436 h 1192"/>
                <a:gd name="T26" fmla="*/ 13 w 370"/>
                <a:gd name="T27" fmla="*/ 853 h 1192"/>
                <a:gd name="T28" fmla="*/ 0 w 370"/>
                <a:gd name="T29" fmla="*/ 1192 h 1192"/>
                <a:gd name="T30" fmla="*/ 41 w 370"/>
                <a:gd name="T31" fmla="*/ 1185 h 1192"/>
                <a:gd name="T32" fmla="*/ 44 w 370"/>
                <a:gd name="T33" fmla="*/ 1072 h 1192"/>
                <a:gd name="T34" fmla="*/ 329 w 370"/>
                <a:gd name="T35" fmla="*/ 1043 h 1192"/>
                <a:gd name="T36" fmla="*/ 335 w 370"/>
                <a:gd name="T37" fmla="*/ 977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 h="1192">
                  <a:moveTo>
                    <a:pt x="335" y="977"/>
                  </a:moveTo>
                  <a:lnTo>
                    <a:pt x="52" y="971"/>
                  </a:lnTo>
                  <a:lnTo>
                    <a:pt x="54" y="857"/>
                  </a:lnTo>
                  <a:lnTo>
                    <a:pt x="341" y="874"/>
                  </a:lnTo>
                  <a:lnTo>
                    <a:pt x="362" y="456"/>
                  </a:lnTo>
                  <a:lnTo>
                    <a:pt x="77" y="398"/>
                  </a:lnTo>
                  <a:lnTo>
                    <a:pt x="83" y="277"/>
                  </a:lnTo>
                  <a:lnTo>
                    <a:pt x="368" y="347"/>
                  </a:lnTo>
                  <a:lnTo>
                    <a:pt x="370" y="279"/>
                  </a:lnTo>
                  <a:lnTo>
                    <a:pt x="93" y="177"/>
                  </a:lnTo>
                  <a:lnTo>
                    <a:pt x="101" y="23"/>
                  </a:lnTo>
                  <a:lnTo>
                    <a:pt x="62" y="0"/>
                  </a:lnTo>
                  <a:lnTo>
                    <a:pt x="37" y="436"/>
                  </a:lnTo>
                  <a:lnTo>
                    <a:pt x="13" y="853"/>
                  </a:lnTo>
                  <a:lnTo>
                    <a:pt x="0" y="1192"/>
                  </a:lnTo>
                  <a:lnTo>
                    <a:pt x="41" y="1185"/>
                  </a:lnTo>
                  <a:lnTo>
                    <a:pt x="44" y="1072"/>
                  </a:lnTo>
                  <a:lnTo>
                    <a:pt x="329" y="1043"/>
                  </a:lnTo>
                  <a:lnTo>
                    <a:pt x="335" y="977"/>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3" name="Freeform 15">
              <a:extLst>
                <a:ext uri="{FF2B5EF4-FFF2-40B4-BE49-F238E27FC236}">
                  <a16:creationId xmlns:a16="http://schemas.microsoft.com/office/drawing/2014/main" id="{E450C1F9-FA4A-49E6-9FCA-63DA772FF23A}"/>
                </a:ext>
              </a:extLst>
            </p:cNvPr>
            <p:cNvSpPr>
              <a:spLocks/>
            </p:cNvSpPr>
            <p:nvPr/>
          </p:nvSpPr>
          <p:spPr bwMode="auto">
            <a:xfrm>
              <a:off x="1348" y="1174"/>
              <a:ext cx="146" cy="89"/>
            </a:xfrm>
            <a:custGeom>
              <a:avLst/>
              <a:gdLst>
                <a:gd name="T0" fmla="*/ 285 w 291"/>
                <a:gd name="T1" fmla="*/ 179 h 179"/>
                <a:gd name="T2" fmla="*/ 291 w 291"/>
                <a:gd name="T3" fmla="*/ 70 h 179"/>
                <a:gd name="T4" fmla="*/ 6 w 291"/>
                <a:gd name="T5" fmla="*/ 0 h 179"/>
                <a:gd name="T6" fmla="*/ 0 w 291"/>
                <a:gd name="T7" fmla="*/ 121 h 179"/>
                <a:gd name="T8" fmla="*/ 285 w 291"/>
                <a:gd name="T9" fmla="*/ 179 h 179"/>
              </a:gdLst>
              <a:ahLst/>
              <a:cxnLst>
                <a:cxn ang="0">
                  <a:pos x="T0" y="T1"/>
                </a:cxn>
                <a:cxn ang="0">
                  <a:pos x="T2" y="T3"/>
                </a:cxn>
                <a:cxn ang="0">
                  <a:pos x="T4" y="T5"/>
                </a:cxn>
                <a:cxn ang="0">
                  <a:pos x="T6" y="T7"/>
                </a:cxn>
                <a:cxn ang="0">
                  <a:pos x="T8" y="T9"/>
                </a:cxn>
              </a:cxnLst>
              <a:rect l="0" t="0" r="r" b="b"/>
              <a:pathLst>
                <a:path w="291" h="179">
                  <a:moveTo>
                    <a:pt x="285" y="179"/>
                  </a:moveTo>
                  <a:lnTo>
                    <a:pt x="291" y="70"/>
                  </a:lnTo>
                  <a:lnTo>
                    <a:pt x="6" y="0"/>
                  </a:lnTo>
                  <a:lnTo>
                    <a:pt x="0" y="121"/>
                  </a:lnTo>
                  <a:lnTo>
                    <a:pt x="285" y="17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4" name="Freeform 16">
              <a:extLst>
                <a:ext uri="{FF2B5EF4-FFF2-40B4-BE49-F238E27FC236}">
                  <a16:creationId xmlns:a16="http://schemas.microsoft.com/office/drawing/2014/main" id="{9878891F-0BAB-4BB2-A15D-A9FBD0721619}"/>
                </a:ext>
              </a:extLst>
            </p:cNvPr>
            <p:cNvSpPr>
              <a:spLocks/>
            </p:cNvSpPr>
            <p:nvPr/>
          </p:nvSpPr>
          <p:spPr bwMode="auto">
            <a:xfrm>
              <a:off x="1336" y="1464"/>
              <a:ext cx="144" cy="60"/>
            </a:xfrm>
            <a:custGeom>
              <a:avLst/>
              <a:gdLst>
                <a:gd name="T0" fmla="*/ 283 w 289"/>
                <a:gd name="T1" fmla="*/ 120 h 120"/>
                <a:gd name="T2" fmla="*/ 289 w 289"/>
                <a:gd name="T3" fmla="*/ 17 h 120"/>
                <a:gd name="T4" fmla="*/ 2 w 289"/>
                <a:gd name="T5" fmla="*/ 0 h 120"/>
                <a:gd name="T6" fmla="*/ 0 w 289"/>
                <a:gd name="T7" fmla="*/ 114 h 120"/>
                <a:gd name="T8" fmla="*/ 283 w 289"/>
                <a:gd name="T9" fmla="*/ 120 h 120"/>
              </a:gdLst>
              <a:ahLst/>
              <a:cxnLst>
                <a:cxn ang="0">
                  <a:pos x="T0" y="T1"/>
                </a:cxn>
                <a:cxn ang="0">
                  <a:pos x="T2" y="T3"/>
                </a:cxn>
                <a:cxn ang="0">
                  <a:pos x="T4" y="T5"/>
                </a:cxn>
                <a:cxn ang="0">
                  <a:pos x="T6" y="T7"/>
                </a:cxn>
                <a:cxn ang="0">
                  <a:pos x="T8" y="T9"/>
                </a:cxn>
              </a:cxnLst>
              <a:rect l="0" t="0" r="r" b="b"/>
              <a:pathLst>
                <a:path w="289" h="120">
                  <a:moveTo>
                    <a:pt x="283" y="120"/>
                  </a:moveTo>
                  <a:lnTo>
                    <a:pt x="289" y="17"/>
                  </a:lnTo>
                  <a:lnTo>
                    <a:pt x="2" y="0"/>
                  </a:lnTo>
                  <a:lnTo>
                    <a:pt x="0" y="114"/>
                  </a:lnTo>
                  <a:lnTo>
                    <a:pt x="283" y="12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5" name="Freeform 17">
              <a:extLst>
                <a:ext uri="{FF2B5EF4-FFF2-40B4-BE49-F238E27FC236}">
                  <a16:creationId xmlns:a16="http://schemas.microsoft.com/office/drawing/2014/main" id="{FD921776-9E96-4BE2-8117-099835298C69}"/>
                </a:ext>
              </a:extLst>
            </p:cNvPr>
            <p:cNvSpPr>
              <a:spLocks/>
            </p:cNvSpPr>
            <p:nvPr/>
          </p:nvSpPr>
          <p:spPr bwMode="auto">
            <a:xfrm>
              <a:off x="1074" y="1617"/>
              <a:ext cx="158" cy="55"/>
            </a:xfrm>
            <a:custGeom>
              <a:avLst/>
              <a:gdLst>
                <a:gd name="T0" fmla="*/ 95 w 316"/>
                <a:gd name="T1" fmla="*/ 93 h 111"/>
                <a:gd name="T2" fmla="*/ 162 w 316"/>
                <a:gd name="T3" fmla="*/ 72 h 111"/>
                <a:gd name="T4" fmla="*/ 316 w 316"/>
                <a:gd name="T5" fmla="*/ 22 h 111"/>
                <a:gd name="T6" fmla="*/ 248 w 316"/>
                <a:gd name="T7" fmla="*/ 16 h 111"/>
                <a:gd name="T8" fmla="*/ 0 w 316"/>
                <a:gd name="T9" fmla="*/ 0 h 111"/>
                <a:gd name="T10" fmla="*/ 27 w 316"/>
                <a:gd name="T11" fmla="*/ 62 h 111"/>
                <a:gd name="T12" fmla="*/ 29 w 316"/>
                <a:gd name="T13" fmla="*/ 111 h 111"/>
                <a:gd name="T14" fmla="*/ 95 w 316"/>
                <a:gd name="T15" fmla="*/ 93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111">
                  <a:moveTo>
                    <a:pt x="95" y="93"/>
                  </a:moveTo>
                  <a:lnTo>
                    <a:pt x="162" y="72"/>
                  </a:lnTo>
                  <a:lnTo>
                    <a:pt x="316" y="22"/>
                  </a:lnTo>
                  <a:lnTo>
                    <a:pt x="248" y="16"/>
                  </a:lnTo>
                  <a:lnTo>
                    <a:pt x="0" y="0"/>
                  </a:lnTo>
                  <a:lnTo>
                    <a:pt x="27" y="62"/>
                  </a:lnTo>
                  <a:lnTo>
                    <a:pt x="29" y="111"/>
                  </a:lnTo>
                  <a:lnTo>
                    <a:pt x="95" y="9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6" name="Freeform 18">
              <a:extLst>
                <a:ext uri="{FF2B5EF4-FFF2-40B4-BE49-F238E27FC236}">
                  <a16:creationId xmlns:a16="http://schemas.microsoft.com/office/drawing/2014/main" id="{35B27DA2-1694-4DF9-B3D8-81A0DA4E889E}"/>
                </a:ext>
              </a:extLst>
            </p:cNvPr>
            <p:cNvSpPr>
              <a:spLocks/>
            </p:cNvSpPr>
            <p:nvPr/>
          </p:nvSpPr>
          <p:spPr bwMode="auto">
            <a:xfrm>
              <a:off x="739" y="1617"/>
              <a:ext cx="349" cy="55"/>
            </a:xfrm>
            <a:custGeom>
              <a:avLst/>
              <a:gdLst>
                <a:gd name="T0" fmla="*/ 698 w 698"/>
                <a:gd name="T1" fmla="*/ 111 h 111"/>
                <a:gd name="T2" fmla="*/ 696 w 698"/>
                <a:gd name="T3" fmla="*/ 62 h 111"/>
                <a:gd name="T4" fmla="*/ 465 w 698"/>
                <a:gd name="T5" fmla="*/ 39 h 111"/>
                <a:gd name="T6" fmla="*/ 459 w 698"/>
                <a:gd name="T7" fmla="*/ 43 h 111"/>
                <a:gd name="T8" fmla="*/ 453 w 698"/>
                <a:gd name="T9" fmla="*/ 45 h 111"/>
                <a:gd name="T10" fmla="*/ 444 w 698"/>
                <a:gd name="T11" fmla="*/ 49 h 111"/>
                <a:gd name="T12" fmla="*/ 422 w 698"/>
                <a:gd name="T13" fmla="*/ 47 h 111"/>
                <a:gd name="T14" fmla="*/ 417 w 698"/>
                <a:gd name="T15" fmla="*/ 43 h 111"/>
                <a:gd name="T16" fmla="*/ 415 w 698"/>
                <a:gd name="T17" fmla="*/ 41 h 111"/>
                <a:gd name="T18" fmla="*/ 411 w 698"/>
                <a:gd name="T19" fmla="*/ 35 h 111"/>
                <a:gd name="T20" fmla="*/ 318 w 698"/>
                <a:gd name="T21" fmla="*/ 27 h 111"/>
                <a:gd name="T22" fmla="*/ 316 w 698"/>
                <a:gd name="T23" fmla="*/ 35 h 111"/>
                <a:gd name="T24" fmla="*/ 310 w 698"/>
                <a:gd name="T25" fmla="*/ 37 h 111"/>
                <a:gd name="T26" fmla="*/ 296 w 698"/>
                <a:gd name="T27" fmla="*/ 35 h 111"/>
                <a:gd name="T28" fmla="*/ 283 w 698"/>
                <a:gd name="T29" fmla="*/ 35 h 111"/>
                <a:gd name="T30" fmla="*/ 277 w 698"/>
                <a:gd name="T31" fmla="*/ 33 h 111"/>
                <a:gd name="T32" fmla="*/ 271 w 698"/>
                <a:gd name="T33" fmla="*/ 29 h 111"/>
                <a:gd name="T34" fmla="*/ 265 w 698"/>
                <a:gd name="T35" fmla="*/ 24 h 111"/>
                <a:gd name="T36" fmla="*/ 242 w 698"/>
                <a:gd name="T37" fmla="*/ 20 h 111"/>
                <a:gd name="T38" fmla="*/ 240 w 698"/>
                <a:gd name="T39" fmla="*/ 24 h 111"/>
                <a:gd name="T40" fmla="*/ 236 w 698"/>
                <a:gd name="T41" fmla="*/ 27 h 111"/>
                <a:gd name="T42" fmla="*/ 230 w 698"/>
                <a:gd name="T43" fmla="*/ 31 h 111"/>
                <a:gd name="T44" fmla="*/ 213 w 698"/>
                <a:gd name="T45" fmla="*/ 29 h 111"/>
                <a:gd name="T46" fmla="*/ 203 w 698"/>
                <a:gd name="T47" fmla="*/ 27 h 111"/>
                <a:gd name="T48" fmla="*/ 197 w 698"/>
                <a:gd name="T49" fmla="*/ 26 h 111"/>
                <a:gd name="T50" fmla="*/ 192 w 698"/>
                <a:gd name="T51" fmla="*/ 20 h 111"/>
                <a:gd name="T52" fmla="*/ 188 w 698"/>
                <a:gd name="T53" fmla="*/ 16 h 111"/>
                <a:gd name="T54" fmla="*/ 170 w 698"/>
                <a:gd name="T55" fmla="*/ 14 h 111"/>
                <a:gd name="T56" fmla="*/ 168 w 698"/>
                <a:gd name="T57" fmla="*/ 18 h 111"/>
                <a:gd name="T58" fmla="*/ 166 w 698"/>
                <a:gd name="T59" fmla="*/ 22 h 111"/>
                <a:gd name="T60" fmla="*/ 153 w 698"/>
                <a:gd name="T61" fmla="*/ 24 h 111"/>
                <a:gd name="T62" fmla="*/ 137 w 698"/>
                <a:gd name="T63" fmla="*/ 24 h 111"/>
                <a:gd name="T64" fmla="*/ 128 w 698"/>
                <a:gd name="T65" fmla="*/ 20 h 111"/>
                <a:gd name="T66" fmla="*/ 120 w 698"/>
                <a:gd name="T67" fmla="*/ 14 h 111"/>
                <a:gd name="T68" fmla="*/ 116 w 698"/>
                <a:gd name="T69" fmla="*/ 10 h 111"/>
                <a:gd name="T70" fmla="*/ 102 w 698"/>
                <a:gd name="T71" fmla="*/ 8 h 111"/>
                <a:gd name="T72" fmla="*/ 99 w 698"/>
                <a:gd name="T73" fmla="*/ 12 h 111"/>
                <a:gd name="T74" fmla="*/ 95 w 698"/>
                <a:gd name="T75" fmla="*/ 14 h 111"/>
                <a:gd name="T76" fmla="*/ 89 w 698"/>
                <a:gd name="T77" fmla="*/ 18 h 111"/>
                <a:gd name="T78" fmla="*/ 81 w 698"/>
                <a:gd name="T79" fmla="*/ 18 h 111"/>
                <a:gd name="T80" fmla="*/ 73 w 698"/>
                <a:gd name="T81" fmla="*/ 18 h 111"/>
                <a:gd name="T82" fmla="*/ 68 w 698"/>
                <a:gd name="T83" fmla="*/ 18 h 111"/>
                <a:gd name="T84" fmla="*/ 60 w 698"/>
                <a:gd name="T85" fmla="*/ 14 h 111"/>
                <a:gd name="T86" fmla="*/ 54 w 698"/>
                <a:gd name="T87" fmla="*/ 10 h 111"/>
                <a:gd name="T88" fmla="*/ 50 w 698"/>
                <a:gd name="T89" fmla="*/ 6 h 111"/>
                <a:gd name="T90" fmla="*/ 46 w 698"/>
                <a:gd name="T91" fmla="*/ 2 h 111"/>
                <a:gd name="T92" fmla="*/ 0 w 698"/>
                <a:gd name="T93" fmla="*/ 0 h 111"/>
                <a:gd name="T94" fmla="*/ 2 w 698"/>
                <a:gd name="T95" fmla="*/ 49 h 111"/>
                <a:gd name="T96" fmla="*/ 50 w 698"/>
                <a:gd name="T97" fmla="*/ 55 h 111"/>
                <a:gd name="T98" fmla="*/ 698 w 698"/>
                <a:gd name="T9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111">
                  <a:moveTo>
                    <a:pt x="698" y="111"/>
                  </a:moveTo>
                  <a:lnTo>
                    <a:pt x="696" y="62"/>
                  </a:lnTo>
                  <a:lnTo>
                    <a:pt x="465" y="39"/>
                  </a:lnTo>
                  <a:lnTo>
                    <a:pt x="459" y="43"/>
                  </a:lnTo>
                  <a:lnTo>
                    <a:pt x="453" y="45"/>
                  </a:lnTo>
                  <a:lnTo>
                    <a:pt x="444" y="49"/>
                  </a:lnTo>
                  <a:lnTo>
                    <a:pt x="422" y="47"/>
                  </a:lnTo>
                  <a:lnTo>
                    <a:pt x="417" y="43"/>
                  </a:lnTo>
                  <a:lnTo>
                    <a:pt x="415" y="41"/>
                  </a:lnTo>
                  <a:lnTo>
                    <a:pt x="411" y="35"/>
                  </a:lnTo>
                  <a:lnTo>
                    <a:pt x="318" y="27"/>
                  </a:lnTo>
                  <a:lnTo>
                    <a:pt x="316" y="35"/>
                  </a:lnTo>
                  <a:lnTo>
                    <a:pt x="310" y="37"/>
                  </a:lnTo>
                  <a:lnTo>
                    <a:pt x="296" y="35"/>
                  </a:lnTo>
                  <a:lnTo>
                    <a:pt x="283" y="35"/>
                  </a:lnTo>
                  <a:lnTo>
                    <a:pt x="277" y="33"/>
                  </a:lnTo>
                  <a:lnTo>
                    <a:pt x="271" y="29"/>
                  </a:lnTo>
                  <a:lnTo>
                    <a:pt x="265" y="24"/>
                  </a:lnTo>
                  <a:lnTo>
                    <a:pt x="242" y="20"/>
                  </a:lnTo>
                  <a:lnTo>
                    <a:pt x="240" y="24"/>
                  </a:lnTo>
                  <a:lnTo>
                    <a:pt x="236" y="27"/>
                  </a:lnTo>
                  <a:lnTo>
                    <a:pt x="230" y="31"/>
                  </a:lnTo>
                  <a:lnTo>
                    <a:pt x="213" y="29"/>
                  </a:lnTo>
                  <a:lnTo>
                    <a:pt x="203" y="27"/>
                  </a:lnTo>
                  <a:lnTo>
                    <a:pt x="197" y="26"/>
                  </a:lnTo>
                  <a:lnTo>
                    <a:pt x="192" y="20"/>
                  </a:lnTo>
                  <a:lnTo>
                    <a:pt x="188" y="16"/>
                  </a:lnTo>
                  <a:lnTo>
                    <a:pt x="170" y="14"/>
                  </a:lnTo>
                  <a:lnTo>
                    <a:pt x="168" y="18"/>
                  </a:lnTo>
                  <a:lnTo>
                    <a:pt x="166" y="22"/>
                  </a:lnTo>
                  <a:lnTo>
                    <a:pt x="153" y="24"/>
                  </a:lnTo>
                  <a:lnTo>
                    <a:pt x="137" y="24"/>
                  </a:lnTo>
                  <a:lnTo>
                    <a:pt x="128" y="20"/>
                  </a:lnTo>
                  <a:lnTo>
                    <a:pt x="120" y="14"/>
                  </a:lnTo>
                  <a:lnTo>
                    <a:pt x="116" y="10"/>
                  </a:lnTo>
                  <a:lnTo>
                    <a:pt x="102" y="8"/>
                  </a:lnTo>
                  <a:lnTo>
                    <a:pt x="99" y="12"/>
                  </a:lnTo>
                  <a:lnTo>
                    <a:pt x="95" y="14"/>
                  </a:lnTo>
                  <a:lnTo>
                    <a:pt x="89" y="18"/>
                  </a:lnTo>
                  <a:lnTo>
                    <a:pt x="81" y="18"/>
                  </a:lnTo>
                  <a:lnTo>
                    <a:pt x="73" y="18"/>
                  </a:lnTo>
                  <a:lnTo>
                    <a:pt x="68" y="18"/>
                  </a:lnTo>
                  <a:lnTo>
                    <a:pt x="60" y="14"/>
                  </a:lnTo>
                  <a:lnTo>
                    <a:pt x="54" y="10"/>
                  </a:lnTo>
                  <a:lnTo>
                    <a:pt x="50" y="6"/>
                  </a:lnTo>
                  <a:lnTo>
                    <a:pt x="46" y="2"/>
                  </a:lnTo>
                  <a:lnTo>
                    <a:pt x="0" y="0"/>
                  </a:lnTo>
                  <a:lnTo>
                    <a:pt x="2" y="49"/>
                  </a:lnTo>
                  <a:lnTo>
                    <a:pt x="50" y="55"/>
                  </a:lnTo>
                  <a:lnTo>
                    <a:pt x="698" y="11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7" name="Freeform 19">
              <a:extLst>
                <a:ext uri="{FF2B5EF4-FFF2-40B4-BE49-F238E27FC236}">
                  <a16:creationId xmlns:a16="http://schemas.microsoft.com/office/drawing/2014/main" id="{9EF1CDC0-3302-49E4-8CC9-B5DBAC683D40}"/>
                </a:ext>
              </a:extLst>
            </p:cNvPr>
            <p:cNvSpPr>
              <a:spLocks/>
            </p:cNvSpPr>
            <p:nvPr/>
          </p:nvSpPr>
          <p:spPr bwMode="auto">
            <a:xfrm>
              <a:off x="765" y="1644"/>
              <a:ext cx="323" cy="38"/>
            </a:xfrm>
            <a:custGeom>
              <a:avLst/>
              <a:gdLst>
                <a:gd name="T0" fmla="*/ 233 w 648"/>
                <a:gd name="T1" fmla="*/ 40 h 75"/>
                <a:gd name="T2" fmla="*/ 355 w 648"/>
                <a:gd name="T3" fmla="*/ 52 h 75"/>
                <a:gd name="T4" fmla="*/ 648 w 648"/>
                <a:gd name="T5" fmla="*/ 75 h 75"/>
                <a:gd name="T6" fmla="*/ 648 w 648"/>
                <a:gd name="T7" fmla="*/ 56 h 75"/>
                <a:gd name="T8" fmla="*/ 0 w 648"/>
                <a:gd name="T9" fmla="*/ 0 h 75"/>
                <a:gd name="T10" fmla="*/ 0 w 648"/>
                <a:gd name="T11" fmla="*/ 19 h 75"/>
                <a:gd name="T12" fmla="*/ 233 w 648"/>
                <a:gd name="T13" fmla="*/ 40 h 75"/>
              </a:gdLst>
              <a:ahLst/>
              <a:cxnLst>
                <a:cxn ang="0">
                  <a:pos x="T0" y="T1"/>
                </a:cxn>
                <a:cxn ang="0">
                  <a:pos x="T2" y="T3"/>
                </a:cxn>
                <a:cxn ang="0">
                  <a:pos x="T4" y="T5"/>
                </a:cxn>
                <a:cxn ang="0">
                  <a:pos x="T6" y="T7"/>
                </a:cxn>
                <a:cxn ang="0">
                  <a:pos x="T8" y="T9"/>
                </a:cxn>
                <a:cxn ang="0">
                  <a:pos x="T10" y="T11"/>
                </a:cxn>
                <a:cxn ang="0">
                  <a:pos x="T12" y="T13"/>
                </a:cxn>
              </a:cxnLst>
              <a:rect l="0" t="0" r="r" b="b"/>
              <a:pathLst>
                <a:path w="648" h="75">
                  <a:moveTo>
                    <a:pt x="233" y="40"/>
                  </a:moveTo>
                  <a:lnTo>
                    <a:pt x="355" y="52"/>
                  </a:lnTo>
                  <a:lnTo>
                    <a:pt x="648" y="75"/>
                  </a:lnTo>
                  <a:lnTo>
                    <a:pt x="648" y="56"/>
                  </a:lnTo>
                  <a:lnTo>
                    <a:pt x="0" y="0"/>
                  </a:lnTo>
                  <a:lnTo>
                    <a:pt x="0" y="19"/>
                  </a:lnTo>
                  <a:lnTo>
                    <a:pt x="233" y="4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8" name="Freeform 20">
              <a:extLst>
                <a:ext uri="{FF2B5EF4-FFF2-40B4-BE49-F238E27FC236}">
                  <a16:creationId xmlns:a16="http://schemas.microsoft.com/office/drawing/2014/main" id="{F4FE42AD-00B3-4088-817F-3630A480FCB7}"/>
                </a:ext>
              </a:extLst>
            </p:cNvPr>
            <p:cNvSpPr>
              <a:spLocks/>
            </p:cNvSpPr>
            <p:nvPr/>
          </p:nvSpPr>
          <p:spPr bwMode="auto">
            <a:xfrm>
              <a:off x="942" y="1653"/>
              <a:ext cx="213" cy="46"/>
            </a:xfrm>
            <a:custGeom>
              <a:avLst/>
              <a:gdLst>
                <a:gd name="T0" fmla="*/ 426 w 426"/>
                <a:gd name="T1" fmla="*/ 16 h 93"/>
                <a:gd name="T2" fmla="*/ 426 w 426"/>
                <a:gd name="T3" fmla="*/ 0 h 93"/>
                <a:gd name="T4" fmla="*/ 359 w 426"/>
                <a:gd name="T5" fmla="*/ 21 h 93"/>
                <a:gd name="T6" fmla="*/ 359 w 426"/>
                <a:gd name="T7" fmla="*/ 37 h 93"/>
                <a:gd name="T8" fmla="*/ 293 w 426"/>
                <a:gd name="T9" fmla="*/ 58 h 93"/>
                <a:gd name="T10" fmla="*/ 0 w 426"/>
                <a:gd name="T11" fmla="*/ 35 h 93"/>
                <a:gd name="T12" fmla="*/ 2 w 426"/>
                <a:gd name="T13" fmla="*/ 50 h 93"/>
                <a:gd name="T14" fmla="*/ 8 w 426"/>
                <a:gd name="T15" fmla="*/ 56 h 93"/>
                <a:gd name="T16" fmla="*/ 41 w 426"/>
                <a:gd name="T17" fmla="*/ 68 h 93"/>
                <a:gd name="T18" fmla="*/ 64 w 426"/>
                <a:gd name="T19" fmla="*/ 74 h 93"/>
                <a:gd name="T20" fmla="*/ 110 w 426"/>
                <a:gd name="T21" fmla="*/ 81 h 93"/>
                <a:gd name="T22" fmla="*/ 151 w 426"/>
                <a:gd name="T23" fmla="*/ 87 h 93"/>
                <a:gd name="T24" fmla="*/ 192 w 426"/>
                <a:gd name="T25" fmla="*/ 91 h 93"/>
                <a:gd name="T26" fmla="*/ 229 w 426"/>
                <a:gd name="T27" fmla="*/ 93 h 93"/>
                <a:gd name="T28" fmla="*/ 279 w 426"/>
                <a:gd name="T29" fmla="*/ 93 h 93"/>
                <a:gd name="T30" fmla="*/ 333 w 426"/>
                <a:gd name="T31" fmla="*/ 87 h 93"/>
                <a:gd name="T32" fmla="*/ 372 w 426"/>
                <a:gd name="T33" fmla="*/ 81 h 93"/>
                <a:gd name="T34" fmla="*/ 395 w 426"/>
                <a:gd name="T35" fmla="*/ 74 h 93"/>
                <a:gd name="T36" fmla="*/ 415 w 426"/>
                <a:gd name="T37" fmla="*/ 64 h 93"/>
                <a:gd name="T38" fmla="*/ 426 w 426"/>
                <a:gd name="T39" fmla="*/ 56 h 93"/>
                <a:gd name="T40" fmla="*/ 426 w 426"/>
                <a:gd name="T41"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6" h="93">
                  <a:moveTo>
                    <a:pt x="426" y="16"/>
                  </a:moveTo>
                  <a:lnTo>
                    <a:pt x="426" y="0"/>
                  </a:lnTo>
                  <a:lnTo>
                    <a:pt x="359" y="21"/>
                  </a:lnTo>
                  <a:lnTo>
                    <a:pt x="359" y="37"/>
                  </a:lnTo>
                  <a:lnTo>
                    <a:pt x="293" y="58"/>
                  </a:lnTo>
                  <a:lnTo>
                    <a:pt x="0" y="35"/>
                  </a:lnTo>
                  <a:lnTo>
                    <a:pt x="2" y="50"/>
                  </a:lnTo>
                  <a:lnTo>
                    <a:pt x="8" y="56"/>
                  </a:lnTo>
                  <a:lnTo>
                    <a:pt x="41" y="68"/>
                  </a:lnTo>
                  <a:lnTo>
                    <a:pt x="64" y="74"/>
                  </a:lnTo>
                  <a:lnTo>
                    <a:pt x="110" y="81"/>
                  </a:lnTo>
                  <a:lnTo>
                    <a:pt x="151" y="87"/>
                  </a:lnTo>
                  <a:lnTo>
                    <a:pt x="192" y="91"/>
                  </a:lnTo>
                  <a:lnTo>
                    <a:pt x="229" y="93"/>
                  </a:lnTo>
                  <a:lnTo>
                    <a:pt x="279" y="93"/>
                  </a:lnTo>
                  <a:lnTo>
                    <a:pt x="333" y="87"/>
                  </a:lnTo>
                  <a:lnTo>
                    <a:pt x="372" y="81"/>
                  </a:lnTo>
                  <a:lnTo>
                    <a:pt x="395" y="74"/>
                  </a:lnTo>
                  <a:lnTo>
                    <a:pt x="415" y="64"/>
                  </a:lnTo>
                  <a:lnTo>
                    <a:pt x="426" y="56"/>
                  </a:lnTo>
                  <a:lnTo>
                    <a:pt x="426" y="1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69" name="Freeform 21">
              <a:extLst>
                <a:ext uri="{FF2B5EF4-FFF2-40B4-BE49-F238E27FC236}">
                  <a16:creationId xmlns:a16="http://schemas.microsoft.com/office/drawing/2014/main" id="{32420164-5281-4D07-AA7A-B44A984D403C}"/>
                </a:ext>
              </a:extLst>
            </p:cNvPr>
            <p:cNvSpPr>
              <a:spLocks/>
            </p:cNvSpPr>
            <p:nvPr/>
          </p:nvSpPr>
          <p:spPr bwMode="auto">
            <a:xfrm>
              <a:off x="759" y="1611"/>
              <a:ext cx="32" cy="14"/>
            </a:xfrm>
            <a:custGeom>
              <a:avLst/>
              <a:gdLst>
                <a:gd name="T0" fmla="*/ 64 w 64"/>
                <a:gd name="T1" fmla="*/ 19 h 29"/>
                <a:gd name="T2" fmla="*/ 57 w 64"/>
                <a:gd name="T3" fmla="*/ 4 h 29"/>
                <a:gd name="T4" fmla="*/ 0 w 64"/>
                <a:gd name="T5" fmla="*/ 0 h 29"/>
                <a:gd name="T6" fmla="*/ 8 w 64"/>
                <a:gd name="T7" fmla="*/ 13 h 29"/>
                <a:gd name="T8" fmla="*/ 12 w 64"/>
                <a:gd name="T9" fmla="*/ 17 h 29"/>
                <a:gd name="T10" fmla="*/ 16 w 64"/>
                <a:gd name="T11" fmla="*/ 21 h 29"/>
                <a:gd name="T12" fmla="*/ 22 w 64"/>
                <a:gd name="T13" fmla="*/ 25 h 29"/>
                <a:gd name="T14" fmla="*/ 30 w 64"/>
                <a:gd name="T15" fmla="*/ 29 h 29"/>
                <a:gd name="T16" fmla="*/ 35 w 64"/>
                <a:gd name="T17" fmla="*/ 29 h 29"/>
                <a:gd name="T18" fmla="*/ 43 w 64"/>
                <a:gd name="T19" fmla="*/ 29 h 29"/>
                <a:gd name="T20" fmla="*/ 51 w 64"/>
                <a:gd name="T21" fmla="*/ 29 h 29"/>
                <a:gd name="T22" fmla="*/ 57 w 64"/>
                <a:gd name="T23" fmla="*/ 25 h 29"/>
                <a:gd name="T24" fmla="*/ 61 w 64"/>
                <a:gd name="T25" fmla="*/ 23 h 29"/>
                <a:gd name="T26" fmla="*/ 64 w 64"/>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29">
                  <a:moveTo>
                    <a:pt x="64" y="19"/>
                  </a:moveTo>
                  <a:lnTo>
                    <a:pt x="57" y="4"/>
                  </a:lnTo>
                  <a:lnTo>
                    <a:pt x="0" y="0"/>
                  </a:lnTo>
                  <a:lnTo>
                    <a:pt x="8" y="13"/>
                  </a:lnTo>
                  <a:lnTo>
                    <a:pt x="12" y="17"/>
                  </a:lnTo>
                  <a:lnTo>
                    <a:pt x="16" y="21"/>
                  </a:lnTo>
                  <a:lnTo>
                    <a:pt x="22" y="25"/>
                  </a:lnTo>
                  <a:lnTo>
                    <a:pt x="30" y="29"/>
                  </a:lnTo>
                  <a:lnTo>
                    <a:pt x="35" y="29"/>
                  </a:lnTo>
                  <a:lnTo>
                    <a:pt x="43" y="29"/>
                  </a:lnTo>
                  <a:lnTo>
                    <a:pt x="51" y="29"/>
                  </a:lnTo>
                  <a:lnTo>
                    <a:pt x="57" y="25"/>
                  </a:lnTo>
                  <a:lnTo>
                    <a:pt x="61" y="23"/>
                  </a:lnTo>
                  <a:lnTo>
                    <a:pt x="64" y="19"/>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0" name="Freeform 22">
              <a:extLst>
                <a:ext uri="{FF2B5EF4-FFF2-40B4-BE49-F238E27FC236}">
                  <a16:creationId xmlns:a16="http://schemas.microsoft.com/office/drawing/2014/main" id="{E8C3E739-7B74-482C-8502-7F36E77DA11F}"/>
                </a:ext>
              </a:extLst>
            </p:cNvPr>
            <p:cNvSpPr>
              <a:spLocks/>
            </p:cNvSpPr>
            <p:nvPr/>
          </p:nvSpPr>
          <p:spPr bwMode="auto">
            <a:xfrm>
              <a:off x="795" y="1614"/>
              <a:ext cx="30" cy="14"/>
            </a:xfrm>
            <a:custGeom>
              <a:avLst/>
              <a:gdLst>
                <a:gd name="T0" fmla="*/ 60 w 60"/>
                <a:gd name="T1" fmla="*/ 20 h 30"/>
                <a:gd name="T2" fmla="*/ 53 w 60"/>
                <a:gd name="T3" fmla="*/ 4 h 30"/>
                <a:gd name="T4" fmla="*/ 0 w 60"/>
                <a:gd name="T5" fmla="*/ 0 h 30"/>
                <a:gd name="T6" fmla="*/ 6 w 60"/>
                <a:gd name="T7" fmla="*/ 16 h 30"/>
                <a:gd name="T8" fmla="*/ 10 w 60"/>
                <a:gd name="T9" fmla="*/ 20 h 30"/>
                <a:gd name="T10" fmla="*/ 18 w 60"/>
                <a:gd name="T11" fmla="*/ 26 h 30"/>
                <a:gd name="T12" fmla="*/ 27 w 60"/>
                <a:gd name="T13" fmla="*/ 30 h 30"/>
                <a:gd name="T14" fmla="*/ 43 w 60"/>
                <a:gd name="T15" fmla="*/ 30 h 30"/>
                <a:gd name="T16" fmla="*/ 56 w 60"/>
                <a:gd name="T17" fmla="*/ 28 h 30"/>
                <a:gd name="T18" fmla="*/ 58 w 60"/>
                <a:gd name="T19" fmla="*/ 24 h 30"/>
                <a:gd name="T20" fmla="*/ 60 w 60"/>
                <a:gd name="T2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0">
                  <a:moveTo>
                    <a:pt x="60" y="20"/>
                  </a:moveTo>
                  <a:lnTo>
                    <a:pt x="53" y="4"/>
                  </a:lnTo>
                  <a:lnTo>
                    <a:pt x="0" y="0"/>
                  </a:lnTo>
                  <a:lnTo>
                    <a:pt x="6" y="16"/>
                  </a:lnTo>
                  <a:lnTo>
                    <a:pt x="10" y="20"/>
                  </a:lnTo>
                  <a:lnTo>
                    <a:pt x="18" y="26"/>
                  </a:lnTo>
                  <a:lnTo>
                    <a:pt x="27" y="30"/>
                  </a:lnTo>
                  <a:lnTo>
                    <a:pt x="43" y="30"/>
                  </a:lnTo>
                  <a:lnTo>
                    <a:pt x="56" y="28"/>
                  </a:lnTo>
                  <a:lnTo>
                    <a:pt x="58" y="24"/>
                  </a:lnTo>
                  <a:lnTo>
                    <a:pt x="60" y="20"/>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1" name="Freeform 23">
              <a:extLst>
                <a:ext uri="{FF2B5EF4-FFF2-40B4-BE49-F238E27FC236}">
                  <a16:creationId xmlns:a16="http://schemas.microsoft.com/office/drawing/2014/main" id="{41C4DEDF-B3A5-4014-A2FA-EE8B44453410}"/>
                </a:ext>
              </a:extLst>
            </p:cNvPr>
            <p:cNvSpPr>
              <a:spLocks/>
            </p:cNvSpPr>
            <p:nvPr/>
          </p:nvSpPr>
          <p:spPr bwMode="auto">
            <a:xfrm>
              <a:off x="830" y="1617"/>
              <a:ext cx="31" cy="15"/>
            </a:xfrm>
            <a:custGeom>
              <a:avLst/>
              <a:gdLst>
                <a:gd name="T0" fmla="*/ 60 w 60"/>
                <a:gd name="T1" fmla="*/ 20 h 31"/>
                <a:gd name="T2" fmla="*/ 52 w 60"/>
                <a:gd name="T3" fmla="*/ 4 h 31"/>
                <a:gd name="T4" fmla="*/ 0 w 60"/>
                <a:gd name="T5" fmla="*/ 0 h 31"/>
                <a:gd name="T6" fmla="*/ 6 w 60"/>
                <a:gd name="T7" fmla="*/ 16 h 31"/>
                <a:gd name="T8" fmla="*/ 10 w 60"/>
                <a:gd name="T9" fmla="*/ 20 h 31"/>
                <a:gd name="T10" fmla="*/ 15 w 60"/>
                <a:gd name="T11" fmla="*/ 26 h 31"/>
                <a:gd name="T12" fmla="*/ 21 w 60"/>
                <a:gd name="T13" fmla="*/ 27 h 31"/>
                <a:gd name="T14" fmla="*/ 31 w 60"/>
                <a:gd name="T15" fmla="*/ 29 h 31"/>
                <a:gd name="T16" fmla="*/ 48 w 60"/>
                <a:gd name="T17" fmla="*/ 31 h 31"/>
                <a:gd name="T18" fmla="*/ 54 w 60"/>
                <a:gd name="T19" fmla="*/ 27 h 31"/>
                <a:gd name="T20" fmla="*/ 58 w 60"/>
                <a:gd name="T21" fmla="*/ 24 h 31"/>
                <a:gd name="T22" fmla="*/ 60 w 60"/>
                <a:gd name="T2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31">
                  <a:moveTo>
                    <a:pt x="60" y="20"/>
                  </a:moveTo>
                  <a:lnTo>
                    <a:pt x="52" y="4"/>
                  </a:lnTo>
                  <a:lnTo>
                    <a:pt x="0" y="0"/>
                  </a:lnTo>
                  <a:lnTo>
                    <a:pt x="6" y="16"/>
                  </a:lnTo>
                  <a:lnTo>
                    <a:pt x="10" y="20"/>
                  </a:lnTo>
                  <a:lnTo>
                    <a:pt x="15" y="26"/>
                  </a:lnTo>
                  <a:lnTo>
                    <a:pt x="21" y="27"/>
                  </a:lnTo>
                  <a:lnTo>
                    <a:pt x="31" y="29"/>
                  </a:lnTo>
                  <a:lnTo>
                    <a:pt x="48" y="31"/>
                  </a:lnTo>
                  <a:lnTo>
                    <a:pt x="54" y="27"/>
                  </a:lnTo>
                  <a:lnTo>
                    <a:pt x="58" y="24"/>
                  </a:lnTo>
                  <a:lnTo>
                    <a:pt x="60" y="20"/>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2" name="Freeform 24">
              <a:extLst>
                <a:ext uri="{FF2B5EF4-FFF2-40B4-BE49-F238E27FC236}">
                  <a16:creationId xmlns:a16="http://schemas.microsoft.com/office/drawing/2014/main" id="{DE165A11-72D5-4F84-A079-AAA174B4CB63}"/>
                </a:ext>
              </a:extLst>
            </p:cNvPr>
            <p:cNvSpPr>
              <a:spLocks/>
            </p:cNvSpPr>
            <p:nvPr/>
          </p:nvSpPr>
          <p:spPr bwMode="auto">
            <a:xfrm>
              <a:off x="867" y="1620"/>
              <a:ext cx="31" cy="15"/>
            </a:xfrm>
            <a:custGeom>
              <a:avLst/>
              <a:gdLst>
                <a:gd name="T0" fmla="*/ 62 w 62"/>
                <a:gd name="T1" fmla="*/ 21 h 31"/>
                <a:gd name="T2" fmla="*/ 50 w 62"/>
                <a:gd name="T3" fmla="*/ 6 h 31"/>
                <a:gd name="T4" fmla="*/ 0 w 62"/>
                <a:gd name="T5" fmla="*/ 0 h 31"/>
                <a:gd name="T6" fmla="*/ 9 w 62"/>
                <a:gd name="T7" fmla="*/ 18 h 31"/>
                <a:gd name="T8" fmla="*/ 15 w 62"/>
                <a:gd name="T9" fmla="*/ 23 h 31"/>
                <a:gd name="T10" fmla="*/ 21 w 62"/>
                <a:gd name="T11" fmla="*/ 27 h 31"/>
                <a:gd name="T12" fmla="*/ 27 w 62"/>
                <a:gd name="T13" fmla="*/ 29 h 31"/>
                <a:gd name="T14" fmla="*/ 40 w 62"/>
                <a:gd name="T15" fmla="*/ 29 h 31"/>
                <a:gd name="T16" fmla="*/ 54 w 62"/>
                <a:gd name="T17" fmla="*/ 31 h 31"/>
                <a:gd name="T18" fmla="*/ 60 w 62"/>
                <a:gd name="T19" fmla="*/ 29 h 31"/>
                <a:gd name="T20" fmla="*/ 62 w 62"/>
                <a:gd name="T2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31">
                  <a:moveTo>
                    <a:pt x="62" y="21"/>
                  </a:moveTo>
                  <a:lnTo>
                    <a:pt x="50" y="6"/>
                  </a:lnTo>
                  <a:lnTo>
                    <a:pt x="0" y="0"/>
                  </a:lnTo>
                  <a:lnTo>
                    <a:pt x="9" y="18"/>
                  </a:lnTo>
                  <a:lnTo>
                    <a:pt x="15" y="23"/>
                  </a:lnTo>
                  <a:lnTo>
                    <a:pt x="21" y="27"/>
                  </a:lnTo>
                  <a:lnTo>
                    <a:pt x="27" y="29"/>
                  </a:lnTo>
                  <a:lnTo>
                    <a:pt x="40" y="29"/>
                  </a:lnTo>
                  <a:lnTo>
                    <a:pt x="54" y="31"/>
                  </a:lnTo>
                  <a:lnTo>
                    <a:pt x="60" y="29"/>
                  </a:lnTo>
                  <a:lnTo>
                    <a:pt x="62" y="21"/>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3" name="Freeform 25">
              <a:extLst>
                <a:ext uri="{FF2B5EF4-FFF2-40B4-BE49-F238E27FC236}">
                  <a16:creationId xmlns:a16="http://schemas.microsoft.com/office/drawing/2014/main" id="{9FF06345-14B3-4B81-B845-927E25C95AFC}"/>
                </a:ext>
              </a:extLst>
            </p:cNvPr>
            <p:cNvSpPr>
              <a:spLocks/>
            </p:cNvSpPr>
            <p:nvPr/>
          </p:nvSpPr>
          <p:spPr bwMode="auto">
            <a:xfrm>
              <a:off x="942" y="1626"/>
              <a:ext cx="30" cy="15"/>
            </a:xfrm>
            <a:custGeom>
              <a:avLst/>
              <a:gdLst>
                <a:gd name="T0" fmla="*/ 6 w 60"/>
                <a:gd name="T1" fmla="*/ 15 h 29"/>
                <a:gd name="T2" fmla="*/ 10 w 60"/>
                <a:gd name="T3" fmla="*/ 21 h 29"/>
                <a:gd name="T4" fmla="*/ 12 w 60"/>
                <a:gd name="T5" fmla="*/ 23 h 29"/>
                <a:gd name="T6" fmla="*/ 17 w 60"/>
                <a:gd name="T7" fmla="*/ 27 h 29"/>
                <a:gd name="T8" fmla="*/ 39 w 60"/>
                <a:gd name="T9" fmla="*/ 29 h 29"/>
                <a:gd name="T10" fmla="*/ 48 w 60"/>
                <a:gd name="T11" fmla="*/ 25 h 29"/>
                <a:gd name="T12" fmla="*/ 54 w 60"/>
                <a:gd name="T13" fmla="*/ 23 h 29"/>
                <a:gd name="T14" fmla="*/ 60 w 60"/>
                <a:gd name="T15" fmla="*/ 19 h 29"/>
                <a:gd name="T16" fmla="*/ 52 w 60"/>
                <a:gd name="T17" fmla="*/ 4 h 29"/>
                <a:gd name="T18" fmla="*/ 0 w 60"/>
                <a:gd name="T19" fmla="*/ 0 h 29"/>
                <a:gd name="T20" fmla="*/ 6 w 60"/>
                <a:gd name="T21"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9">
                  <a:moveTo>
                    <a:pt x="6" y="15"/>
                  </a:moveTo>
                  <a:lnTo>
                    <a:pt x="10" y="21"/>
                  </a:lnTo>
                  <a:lnTo>
                    <a:pt x="12" y="23"/>
                  </a:lnTo>
                  <a:lnTo>
                    <a:pt x="17" y="27"/>
                  </a:lnTo>
                  <a:lnTo>
                    <a:pt x="39" y="29"/>
                  </a:lnTo>
                  <a:lnTo>
                    <a:pt x="48" y="25"/>
                  </a:lnTo>
                  <a:lnTo>
                    <a:pt x="54" y="23"/>
                  </a:lnTo>
                  <a:lnTo>
                    <a:pt x="60" y="19"/>
                  </a:lnTo>
                  <a:lnTo>
                    <a:pt x="52" y="4"/>
                  </a:lnTo>
                  <a:lnTo>
                    <a:pt x="0" y="0"/>
                  </a:lnTo>
                  <a:lnTo>
                    <a:pt x="6" y="15"/>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4" name="Freeform 26">
              <a:extLst>
                <a:ext uri="{FF2B5EF4-FFF2-40B4-BE49-F238E27FC236}">
                  <a16:creationId xmlns:a16="http://schemas.microsoft.com/office/drawing/2014/main" id="{84F52F43-8349-4F6D-80F9-407F68ADC350}"/>
                </a:ext>
              </a:extLst>
            </p:cNvPr>
            <p:cNvSpPr>
              <a:spLocks/>
            </p:cNvSpPr>
            <p:nvPr/>
          </p:nvSpPr>
          <p:spPr bwMode="auto">
            <a:xfrm>
              <a:off x="996" y="1647"/>
              <a:ext cx="14" cy="7"/>
            </a:xfrm>
            <a:custGeom>
              <a:avLst/>
              <a:gdLst>
                <a:gd name="T0" fmla="*/ 0 w 28"/>
                <a:gd name="T1" fmla="*/ 14 h 16"/>
                <a:gd name="T2" fmla="*/ 2 w 28"/>
                <a:gd name="T3" fmla="*/ 0 h 16"/>
                <a:gd name="T4" fmla="*/ 28 w 28"/>
                <a:gd name="T5" fmla="*/ 4 h 16"/>
                <a:gd name="T6" fmla="*/ 28 w 28"/>
                <a:gd name="T7" fmla="*/ 16 h 16"/>
                <a:gd name="T8" fmla="*/ 0 w 28"/>
                <a:gd name="T9" fmla="*/ 14 h 16"/>
              </a:gdLst>
              <a:ahLst/>
              <a:cxnLst>
                <a:cxn ang="0">
                  <a:pos x="T0" y="T1"/>
                </a:cxn>
                <a:cxn ang="0">
                  <a:pos x="T2" y="T3"/>
                </a:cxn>
                <a:cxn ang="0">
                  <a:pos x="T4" y="T5"/>
                </a:cxn>
                <a:cxn ang="0">
                  <a:pos x="T6" y="T7"/>
                </a:cxn>
                <a:cxn ang="0">
                  <a:pos x="T8" y="T9"/>
                </a:cxn>
              </a:cxnLst>
              <a:rect l="0" t="0" r="r" b="b"/>
              <a:pathLst>
                <a:path w="28" h="16">
                  <a:moveTo>
                    <a:pt x="0" y="14"/>
                  </a:moveTo>
                  <a:lnTo>
                    <a:pt x="2" y="0"/>
                  </a:lnTo>
                  <a:lnTo>
                    <a:pt x="28" y="4"/>
                  </a:lnTo>
                  <a:lnTo>
                    <a:pt x="28" y="16"/>
                  </a:lnTo>
                  <a:lnTo>
                    <a:pt x="0" y="14"/>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5" name="Freeform 27">
              <a:extLst>
                <a:ext uri="{FF2B5EF4-FFF2-40B4-BE49-F238E27FC236}">
                  <a16:creationId xmlns:a16="http://schemas.microsoft.com/office/drawing/2014/main" id="{AE28EE4C-AE26-4F25-90FD-67639066BA17}"/>
                </a:ext>
              </a:extLst>
            </p:cNvPr>
            <p:cNvSpPr>
              <a:spLocks/>
            </p:cNvSpPr>
            <p:nvPr/>
          </p:nvSpPr>
          <p:spPr bwMode="auto">
            <a:xfrm>
              <a:off x="1016" y="1644"/>
              <a:ext cx="39" cy="17"/>
            </a:xfrm>
            <a:custGeom>
              <a:avLst/>
              <a:gdLst>
                <a:gd name="T0" fmla="*/ 0 w 80"/>
                <a:gd name="T1" fmla="*/ 29 h 34"/>
                <a:gd name="T2" fmla="*/ 2 w 80"/>
                <a:gd name="T3" fmla="*/ 0 h 34"/>
                <a:gd name="T4" fmla="*/ 80 w 80"/>
                <a:gd name="T5" fmla="*/ 5 h 34"/>
                <a:gd name="T6" fmla="*/ 78 w 80"/>
                <a:gd name="T7" fmla="*/ 34 h 34"/>
                <a:gd name="T8" fmla="*/ 0 w 80"/>
                <a:gd name="T9" fmla="*/ 29 h 34"/>
              </a:gdLst>
              <a:ahLst/>
              <a:cxnLst>
                <a:cxn ang="0">
                  <a:pos x="T0" y="T1"/>
                </a:cxn>
                <a:cxn ang="0">
                  <a:pos x="T2" y="T3"/>
                </a:cxn>
                <a:cxn ang="0">
                  <a:pos x="T4" y="T5"/>
                </a:cxn>
                <a:cxn ang="0">
                  <a:pos x="T6" y="T7"/>
                </a:cxn>
                <a:cxn ang="0">
                  <a:pos x="T8" y="T9"/>
                </a:cxn>
              </a:cxnLst>
              <a:rect l="0" t="0" r="r" b="b"/>
              <a:pathLst>
                <a:path w="80" h="34">
                  <a:moveTo>
                    <a:pt x="0" y="29"/>
                  </a:moveTo>
                  <a:lnTo>
                    <a:pt x="2" y="0"/>
                  </a:lnTo>
                  <a:lnTo>
                    <a:pt x="80" y="5"/>
                  </a:lnTo>
                  <a:lnTo>
                    <a:pt x="78" y="34"/>
                  </a:lnTo>
                  <a:lnTo>
                    <a:pt x="0" y="29"/>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6876" name="Freeform 28">
              <a:extLst>
                <a:ext uri="{FF2B5EF4-FFF2-40B4-BE49-F238E27FC236}">
                  <a16:creationId xmlns:a16="http://schemas.microsoft.com/office/drawing/2014/main" id="{7F46616B-0C0C-4F20-B73F-D5041BCBA6F2}"/>
                </a:ext>
              </a:extLst>
            </p:cNvPr>
            <p:cNvSpPr>
              <a:spLocks/>
            </p:cNvSpPr>
            <p:nvPr/>
          </p:nvSpPr>
          <p:spPr bwMode="auto">
            <a:xfrm>
              <a:off x="749" y="1660"/>
              <a:ext cx="573" cy="73"/>
            </a:xfrm>
            <a:custGeom>
              <a:avLst/>
              <a:gdLst>
                <a:gd name="T0" fmla="*/ 1146 w 1146"/>
                <a:gd name="T1" fmla="*/ 31 h 145"/>
                <a:gd name="T2" fmla="*/ 812 w 1146"/>
                <a:gd name="T3" fmla="*/ 0 h 145"/>
                <a:gd name="T4" fmla="*/ 812 w 1146"/>
                <a:gd name="T5" fmla="*/ 40 h 145"/>
                <a:gd name="T6" fmla="*/ 801 w 1146"/>
                <a:gd name="T7" fmla="*/ 48 h 145"/>
                <a:gd name="T8" fmla="*/ 781 w 1146"/>
                <a:gd name="T9" fmla="*/ 58 h 145"/>
                <a:gd name="T10" fmla="*/ 758 w 1146"/>
                <a:gd name="T11" fmla="*/ 65 h 145"/>
                <a:gd name="T12" fmla="*/ 719 w 1146"/>
                <a:gd name="T13" fmla="*/ 71 h 145"/>
                <a:gd name="T14" fmla="*/ 665 w 1146"/>
                <a:gd name="T15" fmla="*/ 77 h 145"/>
                <a:gd name="T16" fmla="*/ 615 w 1146"/>
                <a:gd name="T17" fmla="*/ 77 h 145"/>
                <a:gd name="T18" fmla="*/ 578 w 1146"/>
                <a:gd name="T19" fmla="*/ 75 h 145"/>
                <a:gd name="T20" fmla="*/ 537 w 1146"/>
                <a:gd name="T21" fmla="*/ 71 h 145"/>
                <a:gd name="T22" fmla="*/ 496 w 1146"/>
                <a:gd name="T23" fmla="*/ 65 h 145"/>
                <a:gd name="T24" fmla="*/ 450 w 1146"/>
                <a:gd name="T25" fmla="*/ 58 h 145"/>
                <a:gd name="T26" fmla="*/ 427 w 1146"/>
                <a:gd name="T27" fmla="*/ 52 h 145"/>
                <a:gd name="T28" fmla="*/ 394 w 1146"/>
                <a:gd name="T29" fmla="*/ 40 h 145"/>
                <a:gd name="T30" fmla="*/ 388 w 1146"/>
                <a:gd name="T31" fmla="*/ 34 h 145"/>
                <a:gd name="T32" fmla="*/ 386 w 1146"/>
                <a:gd name="T33" fmla="*/ 19 h 145"/>
                <a:gd name="T34" fmla="*/ 264 w 1146"/>
                <a:gd name="T35" fmla="*/ 7 h 145"/>
                <a:gd name="T36" fmla="*/ 149 w 1146"/>
                <a:gd name="T37" fmla="*/ 34 h 145"/>
                <a:gd name="T38" fmla="*/ 0 w 1146"/>
                <a:gd name="T39" fmla="*/ 67 h 145"/>
                <a:gd name="T40" fmla="*/ 745 w 1146"/>
                <a:gd name="T41" fmla="*/ 145 h 145"/>
                <a:gd name="T42" fmla="*/ 1146 w 1146"/>
                <a:gd name="T43" fmla="*/ 3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6" h="145">
                  <a:moveTo>
                    <a:pt x="1146" y="31"/>
                  </a:moveTo>
                  <a:lnTo>
                    <a:pt x="812" y="0"/>
                  </a:lnTo>
                  <a:lnTo>
                    <a:pt x="812" y="40"/>
                  </a:lnTo>
                  <a:lnTo>
                    <a:pt x="801" y="48"/>
                  </a:lnTo>
                  <a:lnTo>
                    <a:pt x="781" y="58"/>
                  </a:lnTo>
                  <a:lnTo>
                    <a:pt x="758" y="65"/>
                  </a:lnTo>
                  <a:lnTo>
                    <a:pt x="719" y="71"/>
                  </a:lnTo>
                  <a:lnTo>
                    <a:pt x="665" y="77"/>
                  </a:lnTo>
                  <a:lnTo>
                    <a:pt x="615" y="77"/>
                  </a:lnTo>
                  <a:lnTo>
                    <a:pt x="578" y="75"/>
                  </a:lnTo>
                  <a:lnTo>
                    <a:pt x="537" y="71"/>
                  </a:lnTo>
                  <a:lnTo>
                    <a:pt x="496" y="65"/>
                  </a:lnTo>
                  <a:lnTo>
                    <a:pt x="450" y="58"/>
                  </a:lnTo>
                  <a:lnTo>
                    <a:pt x="427" y="52"/>
                  </a:lnTo>
                  <a:lnTo>
                    <a:pt x="394" y="40"/>
                  </a:lnTo>
                  <a:lnTo>
                    <a:pt x="388" y="34"/>
                  </a:lnTo>
                  <a:lnTo>
                    <a:pt x="386" y="19"/>
                  </a:lnTo>
                  <a:lnTo>
                    <a:pt x="264" y="7"/>
                  </a:lnTo>
                  <a:lnTo>
                    <a:pt x="149" y="34"/>
                  </a:lnTo>
                  <a:lnTo>
                    <a:pt x="0" y="67"/>
                  </a:lnTo>
                  <a:lnTo>
                    <a:pt x="745" y="145"/>
                  </a:lnTo>
                  <a:lnTo>
                    <a:pt x="1146" y="3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77" name="Freeform 29">
              <a:extLst>
                <a:ext uri="{FF2B5EF4-FFF2-40B4-BE49-F238E27FC236}">
                  <a16:creationId xmlns:a16="http://schemas.microsoft.com/office/drawing/2014/main" id="{9042E8D5-CAF7-43A1-9BBD-B6EDF1B6FBCB}"/>
                </a:ext>
              </a:extLst>
            </p:cNvPr>
            <p:cNvSpPr>
              <a:spLocks/>
            </p:cNvSpPr>
            <p:nvPr/>
          </p:nvSpPr>
          <p:spPr bwMode="auto">
            <a:xfrm>
              <a:off x="1088" y="1663"/>
              <a:ext cx="33" cy="19"/>
            </a:xfrm>
            <a:custGeom>
              <a:avLst/>
              <a:gdLst>
                <a:gd name="T0" fmla="*/ 66 w 66"/>
                <a:gd name="T1" fmla="*/ 0 h 37"/>
                <a:gd name="T2" fmla="*/ 0 w 66"/>
                <a:gd name="T3" fmla="*/ 18 h 37"/>
                <a:gd name="T4" fmla="*/ 0 w 66"/>
                <a:gd name="T5" fmla="*/ 37 h 37"/>
                <a:gd name="T6" fmla="*/ 66 w 66"/>
                <a:gd name="T7" fmla="*/ 16 h 37"/>
                <a:gd name="T8" fmla="*/ 66 w 66"/>
                <a:gd name="T9" fmla="*/ 0 h 37"/>
              </a:gdLst>
              <a:ahLst/>
              <a:cxnLst>
                <a:cxn ang="0">
                  <a:pos x="T0" y="T1"/>
                </a:cxn>
                <a:cxn ang="0">
                  <a:pos x="T2" y="T3"/>
                </a:cxn>
                <a:cxn ang="0">
                  <a:pos x="T4" y="T5"/>
                </a:cxn>
                <a:cxn ang="0">
                  <a:pos x="T6" y="T7"/>
                </a:cxn>
                <a:cxn ang="0">
                  <a:pos x="T8" y="T9"/>
                </a:cxn>
              </a:cxnLst>
              <a:rect l="0" t="0" r="r" b="b"/>
              <a:pathLst>
                <a:path w="66" h="37">
                  <a:moveTo>
                    <a:pt x="66" y="0"/>
                  </a:moveTo>
                  <a:lnTo>
                    <a:pt x="0" y="18"/>
                  </a:lnTo>
                  <a:lnTo>
                    <a:pt x="0" y="37"/>
                  </a:lnTo>
                  <a:lnTo>
                    <a:pt x="66" y="16"/>
                  </a:lnTo>
                  <a:lnTo>
                    <a:pt x="66"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78" name="Freeform 30">
              <a:extLst>
                <a:ext uri="{FF2B5EF4-FFF2-40B4-BE49-F238E27FC236}">
                  <a16:creationId xmlns:a16="http://schemas.microsoft.com/office/drawing/2014/main" id="{98CCD7B8-40D1-436A-8CD3-5D35C18DA4DA}"/>
                </a:ext>
              </a:extLst>
            </p:cNvPr>
            <p:cNvSpPr>
              <a:spLocks/>
            </p:cNvSpPr>
            <p:nvPr/>
          </p:nvSpPr>
          <p:spPr bwMode="auto">
            <a:xfrm>
              <a:off x="1121" y="1676"/>
              <a:ext cx="201" cy="82"/>
            </a:xfrm>
            <a:custGeom>
              <a:avLst/>
              <a:gdLst>
                <a:gd name="T0" fmla="*/ 401 w 401"/>
                <a:gd name="T1" fmla="*/ 23 h 164"/>
                <a:gd name="T2" fmla="*/ 401 w 401"/>
                <a:gd name="T3" fmla="*/ 0 h 164"/>
                <a:gd name="T4" fmla="*/ 0 w 401"/>
                <a:gd name="T5" fmla="*/ 114 h 164"/>
                <a:gd name="T6" fmla="*/ 2 w 401"/>
                <a:gd name="T7" fmla="*/ 164 h 164"/>
                <a:gd name="T8" fmla="*/ 399 w 401"/>
                <a:gd name="T9" fmla="*/ 46 h 164"/>
                <a:gd name="T10" fmla="*/ 401 w 401"/>
                <a:gd name="T11" fmla="*/ 23 h 164"/>
              </a:gdLst>
              <a:ahLst/>
              <a:cxnLst>
                <a:cxn ang="0">
                  <a:pos x="T0" y="T1"/>
                </a:cxn>
                <a:cxn ang="0">
                  <a:pos x="T2" y="T3"/>
                </a:cxn>
                <a:cxn ang="0">
                  <a:pos x="T4" y="T5"/>
                </a:cxn>
                <a:cxn ang="0">
                  <a:pos x="T6" y="T7"/>
                </a:cxn>
                <a:cxn ang="0">
                  <a:pos x="T8" y="T9"/>
                </a:cxn>
                <a:cxn ang="0">
                  <a:pos x="T10" y="T11"/>
                </a:cxn>
              </a:cxnLst>
              <a:rect l="0" t="0" r="r" b="b"/>
              <a:pathLst>
                <a:path w="401" h="164">
                  <a:moveTo>
                    <a:pt x="401" y="23"/>
                  </a:moveTo>
                  <a:lnTo>
                    <a:pt x="401" y="0"/>
                  </a:lnTo>
                  <a:lnTo>
                    <a:pt x="0" y="114"/>
                  </a:lnTo>
                  <a:lnTo>
                    <a:pt x="2" y="164"/>
                  </a:lnTo>
                  <a:lnTo>
                    <a:pt x="399" y="46"/>
                  </a:lnTo>
                  <a:lnTo>
                    <a:pt x="401" y="2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79" name="Freeform 31">
              <a:extLst>
                <a:ext uri="{FF2B5EF4-FFF2-40B4-BE49-F238E27FC236}">
                  <a16:creationId xmlns:a16="http://schemas.microsoft.com/office/drawing/2014/main" id="{1DC31D6B-9715-4C58-8E54-CDBFFF810B2F}"/>
                </a:ext>
              </a:extLst>
            </p:cNvPr>
            <p:cNvSpPr>
              <a:spLocks/>
            </p:cNvSpPr>
            <p:nvPr/>
          </p:nvSpPr>
          <p:spPr bwMode="auto">
            <a:xfrm>
              <a:off x="629" y="1687"/>
              <a:ext cx="795" cy="96"/>
            </a:xfrm>
            <a:custGeom>
              <a:avLst/>
              <a:gdLst>
                <a:gd name="T0" fmla="*/ 1590 w 1590"/>
                <a:gd name="T1" fmla="*/ 15 h 192"/>
                <a:gd name="T2" fmla="*/ 1386 w 1590"/>
                <a:gd name="T3" fmla="*/ 0 h 192"/>
                <a:gd name="T4" fmla="*/ 1384 w 1590"/>
                <a:gd name="T5" fmla="*/ 23 h 192"/>
                <a:gd name="T6" fmla="*/ 987 w 1590"/>
                <a:gd name="T7" fmla="*/ 141 h 192"/>
                <a:gd name="T8" fmla="*/ 496 w 1590"/>
                <a:gd name="T9" fmla="*/ 91 h 192"/>
                <a:gd name="T10" fmla="*/ 298 w 1590"/>
                <a:gd name="T11" fmla="*/ 68 h 192"/>
                <a:gd name="T12" fmla="*/ 240 w 1590"/>
                <a:gd name="T13" fmla="*/ 62 h 192"/>
                <a:gd name="T14" fmla="*/ 238 w 1590"/>
                <a:gd name="T15" fmla="*/ 58 h 192"/>
                <a:gd name="T16" fmla="*/ 240 w 1590"/>
                <a:gd name="T17" fmla="*/ 13 h 192"/>
                <a:gd name="T18" fmla="*/ 0 w 1590"/>
                <a:gd name="T19" fmla="*/ 70 h 192"/>
                <a:gd name="T20" fmla="*/ 1025 w 1590"/>
                <a:gd name="T21" fmla="*/ 192 h 192"/>
                <a:gd name="T22" fmla="*/ 1134 w 1590"/>
                <a:gd name="T23" fmla="*/ 159 h 192"/>
                <a:gd name="T24" fmla="*/ 1281 w 1590"/>
                <a:gd name="T25" fmla="*/ 112 h 192"/>
                <a:gd name="T26" fmla="*/ 1590 w 1590"/>
                <a:gd name="T27" fmla="*/ 1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0" h="192">
                  <a:moveTo>
                    <a:pt x="1590" y="15"/>
                  </a:moveTo>
                  <a:lnTo>
                    <a:pt x="1386" y="0"/>
                  </a:lnTo>
                  <a:lnTo>
                    <a:pt x="1384" y="23"/>
                  </a:lnTo>
                  <a:lnTo>
                    <a:pt x="987" y="141"/>
                  </a:lnTo>
                  <a:lnTo>
                    <a:pt x="496" y="91"/>
                  </a:lnTo>
                  <a:lnTo>
                    <a:pt x="298" y="68"/>
                  </a:lnTo>
                  <a:lnTo>
                    <a:pt x="240" y="62"/>
                  </a:lnTo>
                  <a:lnTo>
                    <a:pt x="238" y="58"/>
                  </a:lnTo>
                  <a:lnTo>
                    <a:pt x="240" y="13"/>
                  </a:lnTo>
                  <a:lnTo>
                    <a:pt x="0" y="70"/>
                  </a:lnTo>
                  <a:lnTo>
                    <a:pt x="1025" y="192"/>
                  </a:lnTo>
                  <a:lnTo>
                    <a:pt x="1134" y="159"/>
                  </a:lnTo>
                  <a:lnTo>
                    <a:pt x="1281" y="112"/>
                  </a:lnTo>
                  <a:lnTo>
                    <a:pt x="1590" y="1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0" name="Freeform 32">
              <a:extLst>
                <a:ext uri="{FF2B5EF4-FFF2-40B4-BE49-F238E27FC236}">
                  <a16:creationId xmlns:a16="http://schemas.microsoft.com/office/drawing/2014/main" id="{2B9CB5FF-8A17-4F34-A29C-D5AD370B6753}"/>
                </a:ext>
              </a:extLst>
            </p:cNvPr>
            <p:cNvSpPr>
              <a:spLocks/>
            </p:cNvSpPr>
            <p:nvPr/>
          </p:nvSpPr>
          <p:spPr bwMode="auto">
            <a:xfrm>
              <a:off x="628" y="1722"/>
              <a:ext cx="514" cy="151"/>
            </a:xfrm>
            <a:custGeom>
              <a:avLst/>
              <a:gdLst>
                <a:gd name="T0" fmla="*/ 989 w 1027"/>
                <a:gd name="T1" fmla="*/ 279 h 300"/>
                <a:gd name="T2" fmla="*/ 989 w 1027"/>
                <a:gd name="T3" fmla="*/ 296 h 300"/>
                <a:gd name="T4" fmla="*/ 1027 w 1027"/>
                <a:gd name="T5" fmla="*/ 300 h 300"/>
                <a:gd name="T6" fmla="*/ 1027 w 1027"/>
                <a:gd name="T7" fmla="*/ 122 h 300"/>
                <a:gd name="T8" fmla="*/ 2 w 1027"/>
                <a:gd name="T9" fmla="*/ 0 h 300"/>
                <a:gd name="T10" fmla="*/ 0 w 1027"/>
                <a:gd name="T11" fmla="*/ 157 h 300"/>
                <a:gd name="T12" fmla="*/ 989 w 1027"/>
                <a:gd name="T13" fmla="*/ 279 h 300"/>
              </a:gdLst>
              <a:ahLst/>
              <a:cxnLst>
                <a:cxn ang="0">
                  <a:pos x="T0" y="T1"/>
                </a:cxn>
                <a:cxn ang="0">
                  <a:pos x="T2" y="T3"/>
                </a:cxn>
                <a:cxn ang="0">
                  <a:pos x="T4" y="T5"/>
                </a:cxn>
                <a:cxn ang="0">
                  <a:pos x="T6" y="T7"/>
                </a:cxn>
                <a:cxn ang="0">
                  <a:pos x="T8" y="T9"/>
                </a:cxn>
                <a:cxn ang="0">
                  <a:pos x="T10" y="T11"/>
                </a:cxn>
                <a:cxn ang="0">
                  <a:pos x="T12" y="T13"/>
                </a:cxn>
              </a:cxnLst>
              <a:rect l="0" t="0" r="r" b="b"/>
              <a:pathLst>
                <a:path w="1027" h="300">
                  <a:moveTo>
                    <a:pt x="989" y="279"/>
                  </a:moveTo>
                  <a:lnTo>
                    <a:pt x="989" y="296"/>
                  </a:lnTo>
                  <a:lnTo>
                    <a:pt x="1027" y="300"/>
                  </a:lnTo>
                  <a:lnTo>
                    <a:pt x="1027" y="122"/>
                  </a:lnTo>
                  <a:lnTo>
                    <a:pt x="2" y="0"/>
                  </a:lnTo>
                  <a:lnTo>
                    <a:pt x="0" y="157"/>
                  </a:lnTo>
                  <a:lnTo>
                    <a:pt x="989" y="27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1" name="Freeform 33">
              <a:extLst>
                <a:ext uri="{FF2B5EF4-FFF2-40B4-BE49-F238E27FC236}">
                  <a16:creationId xmlns:a16="http://schemas.microsoft.com/office/drawing/2014/main" id="{130E1A13-12E3-4B69-8753-D6AEA1BE8AB0}"/>
                </a:ext>
              </a:extLst>
            </p:cNvPr>
            <p:cNvSpPr>
              <a:spLocks/>
            </p:cNvSpPr>
            <p:nvPr/>
          </p:nvSpPr>
          <p:spPr bwMode="auto">
            <a:xfrm>
              <a:off x="1270" y="1695"/>
              <a:ext cx="154" cy="132"/>
            </a:xfrm>
            <a:custGeom>
              <a:avLst/>
              <a:gdLst>
                <a:gd name="T0" fmla="*/ 2 w 309"/>
                <a:gd name="T1" fmla="*/ 264 h 264"/>
                <a:gd name="T2" fmla="*/ 177 w 309"/>
                <a:gd name="T3" fmla="*/ 208 h 264"/>
                <a:gd name="T4" fmla="*/ 237 w 309"/>
                <a:gd name="T5" fmla="*/ 184 h 264"/>
                <a:gd name="T6" fmla="*/ 307 w 309"/>
                <a:gd name="T7" fmla="*/ 159 h 264"/>
                <a:gd name="T8" fmla="*/ 309 w 309"/>
                <a:gd name="T9" fmla="*/ 0 h 264"/>
                <a:gd name="T10" fmla="*/ 0 w 309"/>
                <a:gd name="T11" fmla="*/ 97 h 264"/>
                <a:gd name="T12" fmla="*/ 2 w 309"/>
                <a:gd name="T13" fmla="*/ 264 h 264"/>
              </a:gdLst>
              <a:ahLst/>
              <a:cxnLst>
                <a:cxn ang="0">
                  <a:pos x="T0" y="T1"/>
                </a:cxn>
                <a:cxn ang="0">
                  <a:pos x="T2" y="T3"/>
                </a:cxn>
                <a:cxn ang="0">
                  <a:pos x="T4" y="T5"/>
                </a:cxn>
                <a:cxn ang="0">
                  <a:pos x="T6" y="T7"/>
                </a:cxn>
                <a:cxn ang="0">
                  <a:pos x="T8" y="T9"/>
                </a:cxn>
                <a:cxn ang="0">
                  <a:pos x="T10" y="T11"/>
                </a:cxn>
                <a:cxn ang="0">
                  <a:pos x="T12" y="T13"/>
                </a:cxn>
              </a:cxnLst>
              <a:rect l="0" t="0" r="r" b="b"/>
              <a:pathLst>
                <a:path w="309" h="264">
                  <a:moveTo>
                    <a:pt x="2" y="264"/>
                  </a:moveTo>
                  <a:lnTo>
                    <a:pt x="177" y="208"/>
                  </a:lnTo>
                  <a:lnTo>
                    <a:pt x="237" y="184"/>
                  </a:lnTo>
                  <a:lnTo>
                    <a:pt x="307" y="159"/>
                  </a:lnTo>
                  <a:lnTo>
                    <a:pt x="309" y="0"/>
                  </a:lnTo>
                  <a:lnTo>
                    <a:pt x="0" y="97"/>
                  </a:lnTo>
                  <a:lnTo>
                    <a:pt x="2" y="26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2" name="Freeform 34">
              <a:extLst>
                <a:ext uri="{FF2B5EF4-FFF2-40B4-BE49-F238E27FC236}">
                  <a16:creationId xmlns:a16="http://schemas.microsoft.com/office/drawing/2014/main" id="{B0030D6B-AC2E-4829-96B6-F306FCF75C63}"/>
                </a:ext>
              </a:extLst>
            </p:cNvPr>
            <p:cNvSpPr>
              <a:spLocks/>
            </p:cNvSpPr>
            <p:nvPr/>
          </p:nvSpPr>
          <p:spPr bwMode="auto">
            <a:xfrm>
              <a:off x="1196" y="1744"/>
              <a:ext cx="75" cy="109"/>
            </a:xfrm>
            <a:custGeom>
              <a:avLst/>
              <a:gdLst>
                <a:gd name="T0" fmla="*/ 149 w 149"/>
                <a:gd name="T1" fmla="*/ 167 h 219"/>
                <a:gd name="T2" fmla="*/ 147 w 149"/>
                <a:gd name="T3" fmla="*/ 0 h 219"/>
                <a:gd name="T4" fmla="*/ 0 w 149"/>
                <a:gd name="T5" fmla="*/ 47 h 219"/>
                <a:gd name="T6" fmla="*/ 4 w 149"/>
                <a:gd name="T7" fmla="*/ 219 h 219"/>
                <a:gd name="T8" fmla="*/ 149 w 149"/>
                <a:gd name="T9" fmla="*/ 167 h 219"/>
              </a:gdLst>
              <a:ahLst/>
              <a:cxnLst>
                <a:cxn ang="0">
                  <a:pos x="T0" y="T1"/>
                </a:cxn>
                <a:cxn ang="0">
                  <a:pos x="T2" y="T3"/>
                </a:cxn>
                <a:cxn ang="0">
                  <a:pos x="T4" y="T5"/>
                </a:cxn>
                <a:cxn ang="0">
                  <a:pos x="T6" y="T7"/>
                </a:cxn>
                <a:cxn ang="0">
                  <a:pos x="T8" y="T9"/>
                </a:cxn>
              </a:cxnLst>
              <a:rect l="0" t="0" r="r" b="b"/>
              <a:pathLst>
                <a:path w="149" h="219">
                  <a:moveTo>
                    <a:pt x="149" y="167"/>
                  </a:moveTo>
                  <a:lnTo>
                    <a:pt x="147" y="0"/>
                  </a:lnTo>
                  <a:lnTo>
                    <a:pt x="0" y="47"/>
                  </a:lnTo>
                  <a:lnTo>
                    <a:pt x="4" y="219"/>
                  </a:lnTo>
                  <a:lnTo>
                    <a:pt x="149" y="167"/>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3" name="Freeform 35">
              <a:extLst>
                <a:ext uri="{FF2B5EF4-FFF2-40B4-BE49-F238E27FC236}">
                  <a16:creationId xmlns:a16="http://schemas.microsoft.com/office/drawing/2014/main" id="{9E6E0616-DE76-4F1C-9633-DAE5DD84A436}"/>
                </a:ext>
              </a:extLst>
            </p:cNvPr>
            <p:cNvSpPr>
              <a:spLocks/>
            </p:cNvSpPr>
            <p:nvPr/>
          </p:nvSpPr>
          <p:spPr bwMode="auto">
            <a:xfrm>
              <a:off x="1142" y="1767"/>
              <a:ext cx="56" cy="106"/>
            </a:xfrm>
            <a:custGeom>
              <a:avLst/>
              <a:gdLst>
                <a:gd name="T0" fmla="*/ 113 w 113"/>
                <a:gd name="T1" fmla="*/ 172 h 211"/>
                <a:gd name="T2" fmla="*/ 109 w 113"/>
                <a:gd name="T3" fmla="*/ 0 h 211"/>
                <a:gd name="T4" fmla="*/ 0 w 113"/>
                <a:gd name="T5" fmla="*/ 33 h 211"/>
                <a:gd name="T6" fmla="*/ 0 w 113"/>
                <a:gd name="T7" fmla="*/ 211 h 211"/>
                <a:gd name="T8" fmla="*/ 105 w 113"/>
                <a:gd name="T9" fmla="*/ 174 h 211"/>
                <a:gd name="T10" fmla="*/ 113 w 113"/>
                <a:gd name="T11" fmla="*/ 172 h 211"/>
              </a:gdLst>
              <a:ahLst/>
              <a:cxnLst>
                <a:cxn ang="0">
                  <a:pos x="T0" y="T1"/>
                </a:cxn>
                <a:cxn ang="0">
                  <a:pos x="T2" y="T3"/>
                </a:cxn>
                <a:cxn ang="0">
                  <a:pos x="T4" y="T5"/>
                </a:cxn>
                <a:cxn ang="0">
                  <a:pos x="T6" y="T7"/>
                </a:cxn>
                <a:cxn ang="0">
                  <a:pos x="T8" y="T9"/>
                </a:cxn>
                <a:cxn ang="0">
                  <a:pos x="T10" y="T11"/>
                </a:cxn>
              </a:cxnLst>
              <a:rect l="0" t="0" r="r" b="b"/>
              <a:pathLst>
                <a:path w="113" h="211">
                  <a:moveTo>
                    <a:pt x="113" y="172"/>
                  </a:moveTo>
                  <a:lnTo>
                    <a:pt x="109" y="0"/>
                  </a:lnTo>
                  <a:lnTo>
                    <a:pt x="0" y="33"/>
                  </a:lnTo>
                  <a:lnTo>
                    <a:pt x="0" y="211"/>
                  </a:lnTo>
                  <a:lnTo>
                    <a:pt x="105" y="174"/>
                  </a:lnTo>
                  <a:lnTo>
                    <a:pt x="113" y="17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4" name="Freeform 36">
              <a:extLst>
                <a:ext uri="{FF2B5EF4-FFF2-40B4-BE49-F238E27FC236}">
                  <a16:creationId xmlns:a16="http://schemas.microsoft.com/office/drawing/2014/main" id="{A54859BC-D6FB-47DB-9132-24F9B40EBF91}"/>
                </a:ext>
              </a:extLst>
            </p:cNvPr>
            <p:cNvSpPr>
              <a:spLocks/>
            </p:cNvSpPr>
            <p:nvPr/>
          </p:nvSpPr>
          <p:spPr bwMode="auto">
            <a:xfrm>
              <a:off x="1142" y="1854"/>
              <a:ext cx="53" cy="36"/>
            </a:xfrm>
            <a:custGeom>
              <a:avLst/>
              <a:gdLst>
                <a:gd name="T0" fmla="*/ 0 w 107"/>
                <a:gd name="T1" fmla="*/ 72 h 72"/>
                <a:gd name="T2" fmla="*/ 107 w 107"/>
                <a:gd name="T3" fmla="*/ 37 h 72"/>
                <a:gd name="T4" fmla="*/ 105 w 107"/>
                <a:gd name="T5" fmla="*/ 0 h 72"/>
                <a:gd name="T6" fmla="*/ 0 w 107"/>
                <a:gd name="T7" fmla="*/ 37 h 72"/>
                <a:gd name="T8" fmla="*/ 0 w 107"/>
                <a:gd name="T9" fmla="*/ 72 h 72"/>
              </a:gdLst>
              <a:ahLst/>
              <a:cxnLst>
                <a:cxn ang="0">
                  <a:pos x="T0" y="T1"/>
                </a:cxn>
                <a:cxn ang="0">
                  <a:pos x="T2" y="T3"/>
                </a:cxn>
                <a:cxn ang="0">
                  <a:pos x="T4" y="T5"/>
                </a:cxn>
                <a:cxn ang="0">
                  <a:pos x="T6" y="T7"/>
                </a:cxn>
                <a:cxn ang="0">
                  <a:pos x="T8" y="T9"/>
                </a:cxn>
              </a:cxnLst>
              <a:rect l="0" t="0" r="r" b="b"/>
              <a:pathLst>
                <a:path w="107" h="72">
                  <a:moveTo>
                    <a:pt x="0" y="72"/>
                  </a:moveTo>
                  <a:lnTo>
                    <a:pt x="107" y="37"/>
                  </a:lnTo>
                  <a:lnTo>
                    <a:pt x="105" y="0"/>
                  </a:lnTo>
                  <a:lnTo>
                    <a:pt x="0" y="37"/>
                  </a:lnTo>
                  <a:lnTo>
                    <a:pt x="0" y="7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5" name="Freeform 37">
              <a:extLst>
                <a:ext uri="{FF2B5EF4-FFF2-40B4-BE49-F238E27FC236}">
                  <a16:creationId xmlns:a16="http://schemas.microsoft.com/office/drawing/2014/main" id="{27A9D944-88A6-418B-A801-6AF8D17AEC9E}"/>
                </a:ext>
              </a:extLst>
            </p:cNvPr>
            <p:cNvSpPr>
              <a:spLocks/>
            </p:cNvSpPr>
            <p:nvPr/>
          </p:nvSpPr>
          <p:spPr bwMode="auto">
            <a:xfrm>
              <a:off x="1358" y="1787"/>
              <a:ext cx="30" cy="13"/>
            </a:xfrm>
            <a:custGeom>
              <a:avLst/>
              <a:gdLst>
                <a:gd name="T0" fmla="*/ 0 w 60"/>
                <a:gd name="T1" fmla="*/ 24 h 26"/>
                <a:gd name="T2" fmla="*/ 58 w 60"/>
                <a:gd name="T3" fmla="*/ 26 h 26"/>
                <a:gd name="T4" fmla="*/ 60 w 60"/>
                <a:gd name="T5" fmla="*/ 0 h 26"/>
                <a:gd name="T6" fmla="*/ 0 w 60"/>
                <a:gd name="T7" fmla="*/ 24 h 26"/>
              </a:gdLst>
              <a:ahLst/>
              <a:cxnLst>
                <a:cxn ang="0">
                  <a:pos x="T0" y="T1"/>
                </a:cxn>
                <a:cxn ang="0">
                  <a:pos x="T2" y="T3"/>
                </a:cxn>
                <a:cxn ang="0">
                  <a:pos x="T4" y="T5"/>
                </a:cxn>
                <a:cxn ang="0">
                  <a:pos x="T6" y="T7"/>
                </a:cxn>
              </a:cxnLst>
              <a:rect l="0" t="0" r="r" b="b"/>
              <a:pathLst>
                <a:path w="60" h="26">
                  <a:moveTo>
                    <a:pt x="0" y="24"/>
                  </a:moveTo>
                  <a:lnTo>
                    <a:pt x="58" y="26"/>
                  </a:lnTo>
                  <a:lnTo>
                    <a:pt x="60" y="0"/>
                  </a:lnTo>
                  <a:lnTo>
                    <a:pt x="0" y="2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6" name="Freeform 38">
              <a:extLst>
                <a:ext uri="{FF2B5EF4-FFF2-40B4-BE49-F238E27FC236}">
                  <a16:creationId xmlns:a16="http://schemas.microsoft.com/office/drawing/2014/main" id="{DCB7F93B-6464-47DB-A8B7-C4726E545C77}"/>
                </a:ext>
              </a:extLst>
            </p:cNvPr>
            <p:cNvSpPr>
              <a:spLocks/>
            </p:cNvSpPr>
            <p:nvPr/>
          </p:nvSpPr>
          <p:spPr bwMode="auto">
            <a:xfrm>
              <a:off x="1387" y="1775"/>
              <a:ext cx="36" cy="25"/>
            </a:xfrm>
            <a:custGeom>
              <a:avLst/>
              <a:gdLst>
                <a:gd name="T0" fmla="*/ 72 w 72"/>
                <a:gd name="T1" fmla="*/ 0 h 51"/>
                <a:gd name="T2" fmla="*/ 2 w 72"/>
                <a:gd name="T3" fmla="*/ 25 h 51"/>
                <a:gd name="T4" fmla="*/ 0 w 72"/>
                <a:gd name="T5" fmla="*/ 51 h 51"/>
                <a:gd name="T6" fmla="*/ 70 w 72"/>
                <a:gd name="T7" fmla="*/ 27 h 51"/>
                <a:gd name="T8" fmla="*/ 72 w 72"/>
                <a:gd name="T9" fmla="*/ 0 h 51"/>
              </a:gdLst>
              <a:ahLst/>
              <a:cxnLst>
                <a:cxn ang="0">
                  <a:pos x="T0" y="T1"/>
                </a:cxn>
                <a:cxn ang="0">
                  <a:pos x="T2" y="T3"/>
                </a:cxn>
                <a:cxn ang="0">
                  <a:pos x="T4" y="T5"/>
                </a:cxn>
                <a:cxn ang="0">
                  <a:pos x="T6" y="T7"/>
                </a:cxn>
                <a:cxn ang="0">
                  <a:pos x="T8" y="T9"/>
                </a:cxn>
              </a:cxnLst>
              <a:rect l="0" t="0" r="r" b="b"/>
              <a:pathLst>
                <a:path w="72" h="51">
                  <a:moveTo>
                    <a:pt x="72" y="0"/>
                  </a:moveTo>
                  <a:lnTo>
                    <a:pt x="2" y="25"/>
                  </a:lnTo>
                  <a:lnTo>
                    <a:pt x="0" y="51"/>
                  </a:lnTo>
                  <a:lnTo>
                    <a:pt x="70" y="27"/>
                  </a:lnTo>
                  <a:lnTo>
                    <a:pt x="72"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7" name="Freeform 39">
              <a:extLst>
                <a:ext uri="{FF2B5EF4-FFF2-40B4-BE49-F238E27FC236}">
                  <a16:creationId xmlns:a16="http://schemas.microsoft.com/office/drawing/2014/main" id="{F7491D3D-8D1B-47C5-9F63-0DFB47E531AD}"/>
                </a:ext>
              </a:extLst>
            </p:cNvPr>
            <p:cNvSpPr>
              <a:spLocks/>
            </p:cNvSpPr>
            <p:nvPr/>
          </p:nvSpPr>
          <p:spPr bwMode="auto">
            <a:xfrm>
              <a:off x="1122" y="1871"/>
              <a:ext cx="20" cy="19"/>
            </a:xfrm>
            <a:custGeom>
              <a:avLst/>
              <a:gdLst>
                <a:gd name="T0" fmla="*/ 38 w 38"/>
                <a:gd name="T1" fmla="*/ 39 h 39"/>
                <a:gd name="T2" fmla="*/ 38 w 38"/>
                <a:gd name="T3" fmla="*/ 4 h 39"/>
                <a:gd name="T4" fmla="*/ 0 w 38"/>
                <a:gd name="T5" fmla="*/ 0 h 39"/>
                <a:gd name="T6" fmla="*/ 2 w 38"/>
                <a:gd name="T7" fmla="*/ 37 h 39"/>
                <a:gd name="T8" fmla="*/ 38 w 38"/>
                <a:gd name="T9" fmla="*/ 39 h 39"/>
              </a:gdLst>
              <a:ahLst/>
              <a:cxnLst>
                <a:cxn ang="0">
                  <a:pos x="T0" y="T1"/>
                </a:cxn>
                <a:cxn ang="0">
                  <a:pos x="T2" y="T3"/>
                </a:cxn>
                <a:cxn ang="0">
                  <a:pos x="T4" y="T5"/>
                </a:cxn>
                <a:cxn ang="0">
                  <a:pos x="T6" y="T7"/>
                </a:cxn>
                <a:cxn ang="0">
                  <a:pos x="T8" y="T9"/>
                </a:cxn>
              </a:cxnLst>
              <a:rect l="0" t="0" r="r" b="b"/>
              <a:pathLst>
                <a:path w="38" h="39">
                  <a:moveTo>
                    <a:pt x="38" y="39"/>
                  </a:moveTo>
                  <a:lnTo>
                    <a:pt x="38" y="4"/>
                  </a:lnTo>
                  <a:lnTo>
                    <a:pt x="0" y="0"/>
                  </a:lnTo>
                  <a:lnTo>
                    <a:pt x="2" y="37"/>
                  </a:lnTo>
                  <a:lnTo>
                    <a:pt x="38" y="3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8" name="Freeform 40">
              <a:extLst>
                <a:ext uri="{FF2B5EF4-FFF2-40B4-BE49-F238E27FC236}">
                  <a16:creationId xmlns:a16="http://schemas.microsoft.com/office/drawing/2014/main" id="{0C318EF2-07FC-4C99-9A3A-273CC96A1E5A}"/>
                </a:ext>
              </a:extLst>
            </p:cNvPr>
            <p:cNvSpPr>
              <a:spLocks/>
            </p:cNvSpPr>
            <p:nvPr/>
          </p:nvSpPr>
          <p:spPr bwMode="auto">
            <a:xfrm>
              <a:off x="635" y="1761"/>
              <a:ext cx="5" cy="6"/>
            </a:xfrm>
            <a:custGeom>
              <a:avLst/>
              <a:gdLst>
                <a:gd name="T0" fmla="*/ 12 w 12"/>
                <a:gd name="T1" fmla="*/ 6 h 12"/>
                <a:gd name="T2" fmla="*/ 12 w 12"/>
                <a:gd name="T3" fmla="*/ 2 h 12"/>
                <a:gd name="T4" fmla="*/ 6 w 12"/>
                <a:gd name="T5" fmla="*/ 0 h 12"/>
                <a:gd name="T6" fmla="*/ 4 w 12"/>
                <a:gd name="T7" fmla="*/ 0 h 12"/>
                <a:gd name="T8" fmla="*/ 0 w 12"/>
                <a:gd name="T9" fmla="*/ 6 h 12"/>
                <a:gd name="T10" fmla="*/ 2 w 12"/>
                <a:gd name="T11" fmla="*/ 8 h 12"/>
                <a:gd name="T12" fmla="*/ 6 w 12"/>
                <a:gd name="T13" fmla="*/ 12 h 12"/>
                <a:gd name="T14" fmla="*/ 12 w 12"/>
                <a:gd name="T15" fmla="*/ 8 h 12"/>
                <a:gd name="T16" fmla="*/ 12 w 12"/>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2" y="6"/>
                  </a:moveTo>
                  <a:lnTo>
                    <a:pt x="12" y="2"/>
                  </a:lnTo>
                  <a:lnTo>
                    <a:pt x="6" y="0"/>
                  </a:lnTo>
                  <a:lnTo>
                    <a:pt x="4" y="0"/>
                  </a:lnTo>
                  <a:lnTo>
                    <a:pt x="0" y="6"/>
                  </a:lnTo>
                  <a:lnTo>
                    <a:pt x="2" y="8"/>
                  </a:lnTo>
                  <a:lnTo>
                    <a:pt x="6" y="12"/>
                  </a:lnTo>
                  <a:lnTo>
                    <a:pt x="12"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89" name="Freeform 41">
              <a:extLst>
                <a:ext uri="{FF2B5EF4-FFF2-40B4-BE49-F238E27FC236}">
                  <a16:creationId xmlns:a16="http://schemas.microsoft.com/office/drawing/2014/main" id="{4C7A5B7C-B89C-4B20-ACAC-DE1CDE51EE6F}"/>
                </a:ext>
              </a:extLst>
            </p:cNvPr>
            <p:cNvSpPr>
              <a:spLocks/>
            </p:cNvSpPr>
            <p:nvPr/>
          </p:nvSpPr>
          <p:spPr bwMode="auto">
            <a:xfrm>
              <a:off x="644" y="1779"/>
              <a:ext cx="6" cy="4"/>
            </a:xfrm>
            <a:custGeom>
              <a:avLst/>
              <a:gdLst>
                <a:gd name="T0" fmla="*/ 11 w 11"/>
                <a:gd name="T1" fmla="*/ 4 h 10"/>
                <a:gd name="T2" fmla="*/ 7 w 11"/>
                <a:gd name="T3" fmla="*/ 0 h 10"/>
                <a:gd name="T4" fmla="*/ 2 w 11"/>
                <a:gd name="T5" fmla="*/ 0 h 10"/>
                <a:gd name="T6" fmla="*/ 0 w 11"/>
                <a:gd name="T7" fmla="*/ 4 h 10"/>
                <a:gd name="T8" fmla="*/ 2 w 11"/>
                <a:gd name="T9" fmla="*/ 8 h 10"/>
                <a:gd name="T10" fmla="*/ 5 w 11"/>
                <a:gd name="T11" fmla="*/ 10 h 10"/>
                <a:gd name="T12" fmla="*/ 7 w 11"/>
                <a:gd name="T13" fmla="*/ 10 h 10"/>
                <a:gd name="T14" fmla="*/ 11 w 11"/>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11" y="4"/>
                  </a:moveTo>
                  <a:lnTo>
                    <a:pt x="7" y="0"/>
                  </a:lnTo>
                  <a:lnTo>
                    <a:pt x="2" y="0"/>
                  </a:lnTo>
                  <a:lnTo>
                    <a:pt x="0" y="4"/>
                  </a:lnTo>
                  <a:lnTo>
                    <a:pt x="2" y="8"/>
                  </a:lnTo>
                  <a:lnTo>
                    <a:pt x="5" y="10"/>
                  </a:lnTo>
                  <a:lnTo>
                    <a:pt x="7" y="10"/>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0" name="Freeform 42">
              <a:extLst>
                <a:ext uri="{FF2B5EF4-FFF2-40B4-BE49-F238E27FC236}">
                  <a16:creationId xmlns:a16="http://schemas.microsoft.com/office/drawing/2014/main" id="{D613612D-A886-4BDC-9ADC-177746EDFB73}"/>
                </a:ext>
              </a:extLst>
            </p:cNvPr>
            <p:cNvSpPr>
              <a:spLocks/>
            </p:cNvSpPr>
            <p:nvPr/>
          </p:nvSpPr>
          <p:spPr bwMode="auto">
            <a:xfrm>
              <a:off x="635" y="1789"/>
              <a:ext cx="5" cy="6"/>
            </a:xfrm>
            <a:custGeom>
              <a:avLst/>
              <a:gdLst>
                <a:gd name="T0" fmla="*/ 12 w 12"/>
                <a:gd name="T1" fmla="*/ 6 h 12"/>
                <a:gd name="T2" fmla="*/ 8 w 12"/>
                <a:gd name="T3" fmla="*/ 0 h 12"/>
                <a:gd name="T4" fmla="*/ 4 w 12"/>
                <a:gd name="T5" fmla="*/ 0 h 12"/>
                <a:gd name="T6" fmla="*/ 0 w 12"/>
                <a:gd name="T7" fmla="*/ 6 h 12"/>
                <a:gd name="T8" fmla="*/ 2 w 12"/>
                <a:gd name="T9" fmla="*/ 8 h 12"/>
                <a:gd name="T10" fmla="*/ 6 w 12"/>
                <a:gd name="T11" fmla="*/ 12 h 12"/>
                <a:gd name="T12" fmla="*/ 12 w 12"/>
                <a:gd name="T13" fmla="*/ 8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lnTo>
                    <a:pt x="8" y="0"/>
                  </a:lnTo>
                  <a:lnTo>
                    <a:pt x="4" y="0"/>
                  </a:lnTo>
                  <a:lnTo>
                    <a:pt x="0" y="6"/>
                  </a:lnTo>
                  <a:lnTo>
                    <a:pt x="2" y="8"/>
                  </a:lnTo>
                  <a:lnTo>
                    <a:pt x="6" y="12"/>
                  </a:lnTo>
                  <a:lnTo>
                    <a:pt x="12"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1" name="Freeform 43">
              <a:extLst>
                <a:ext uri="{FF2B5EF4-FFF2-40B4-BE49-F238E27FC236}">
                  <a16:creationId xmlns:a16="http://schemas.microsoft.com/office/drawing/2014/main" id="{6D5025A9-9348-4DE3-836D-742171563E1C}"/>
                </a:ext>
              </a:extLst>
            </p:cNvPr>
            <p:cNvSpPr>
              <a:spLocks/>
            </p:cNvSpPr>
            <p:nvPr/>
          </p:nvSpPr>
          <p:spPr bwMode="auto">
            <a:xfrm>
              <a:off x="635" y="1734"/>
              <a:ext cx="5" cy="5"/>
            </a:xfrm>
            <a:custGeom>
              <a:avLst/>
              <a:gdLst>
                <a:gd name="T0" fmla="*/ 12 w 12"/>
                <a:gd name="T1" fmla="*/ 4 h 10"/>
                <a:gd name="T2" fmla="*/ 8 w 12"/>
                <a:gd name="T3" fmla="*/ 0 h 10"/>
                <a:gd name="T4" fmla="*/ 2 w 12"/>
                <a:gd name="T5" fmla="*/ 0 h 10"/>
                <a:gd name="T6" fmla="*/ 0 w 12"/>
                <a:gd name="T7" fmla="*/ 2 h 10"/>
                <a:gd name="T8" fmla="*/ 0 w 12"/>
                <a:gd name="T9" fmla="*/ 8 h 10"/>
                <a:gd name="T10" fmla="*/ 6 w 12"/>
                <a:gd name="T11" fmla="*/ 10 h 10"/>
                <a:gd name="T12" fmla="*/ 12 w 12"/>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4"/>
                  </a:moveTo>
                  <a:lnTo>
                    <a:pt x="8" y="0"/>
                  </a:lnTo>
                  <a:lnTo>
                    <a:pt x="2" y="0"/>
                  </a:lnTo>
                  <a:lnTo>
                    <a:pt x="0" y="2"/>
                  </a:lnTo>
                  <a:lnTo>
                    <a:pt x="0" y="8"/>
                  </a:lnTo>
                  <a:lnTo>
                    <a:pt x="6" y="10"/>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2" name="Freeform 44">
              <a:extLst>
                <a:ext uri="{FF2B5EF4-FFF2-40B4-BE49-F238E27FC236}">
                  <a16:creationId xmlns:a16="http://schemas.microsoft.com/office/drawing/2014/main" id="{540E734F-380C-4AAE-A6BF-46DEE5315AD0}"/>
                </a:ext>
              </a:extLst>
            </p:cNvPr>
            <p:cNvSpPr>
              <a:spLocks/>
            </p:cNvSpPr>
            <p:nvPr/>
          </p:nvSpPr>
          <p:spPr bwMode="auto">
            <a:xfrm>
              <a:off x="644" y="1748"/>
              <a:ext cx="5" cy="5"/>
            </a:xfrm>
            <a:custGeom>
              <a:avLst/>
              <a:gdLst>
                <a:gd name="T0" fmla="*/ 9 w 9"/>
                <a:gd name="T1" fmla="*/ 6 h 12"/>
                <a:gd name="T2" fmla="*/ 5 w 9"/>
                <a:gd name="T3" fmla="*/ 0 h 12"/>
                <a:gd name="T4" fmla="*/ 2 w 9"/>
                <a:gd name="T5" fmla="*/ 0 h 12"/>
                <a:gd name="T6" fmla="*/ 0 w 9"/>
                <a:gd name="T7" fmla="*/ 2 h 12"/>
                <a:gd name="T8" fmla="*/ 0 w 9"/>
                <a:gd name="T9" fmla="*/ 8 h 12"/>
                <a:gd name="T10" fmla="*/ 3 w 9"/>
                <a:gd name="T11" fmla="*/ 12 h 12"/>
                <a:gd name="T12" fmla="*/ 9 w 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9" y="6"/>
                  </a:moveTo>
                  <a:lnTo>
                    <a:pt x="5" y="0"/>
                  </a:lnTo>
                  <a:lnTo>
                    <a:pt x="2" y="0"/>
                  </a:lnTo>
                  <a:lnTo>
                    <a:pt x="0" y="2"/>
                  </a:lnTo>
                  <a:lnTo>
                    <a:pt x="0" y="8"/>
                  </a:lnTo>
                  <a:lnTo>
                    <a:pt x="3" y="12"/>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3" name="Freeform 45">
              <a:extLst>
                <a:ext uri="{FF2B5EF4-FFF2-40B4-BE49-F238E27FC236}">
                  <a16:creationId xmlns:a16="http://schemas.microsoft.com/office/drawing/2014/main" id="{D7582D8B-AB05-47FF-B6F7-357799EF2A89}"/>
                </a:ext>
              </a:extLst>
            </p:cNvPr>
            <p:cNvSpPr>
              <a:spLocks/>
            </p:cNvSpPr>
            <p:nvPr/>
          </p:nvSpPr>
          <p:spPr bwMode="auto">
            <a:xfrm>
              <a:off x="664" y="1780"/>
              <a:ext cx="5" cy="5"/>
            </a:xfrm>
            <a:custGeom>
              <a:avLst/>
              <a:gdLst>
                <a:gd name="T0" fmla="*/ 10 w 10"/>
                <a:gd name="T1" fmla="*/ 4 h 10"/>
                <a:gd name="T2" fmla="*/ 8 w 10"/>
                <a:gd name="T3" fmla="*/ 0 h 10"/>
                <a:gd name="T4" fmla="*/ 2 w 10"/>
                <a:gd name="T5" fmla="*/ 0 h 10"/>
                <a:gd name="T6" fmla="*/ 0 w 10"/>
                <a:gd name="T7" fmla="*/ 4 h 10"/>
                <a:gd name="T8" fmla="*/ 0 w 10"/>
                <a:gd name="T9" fmla="*/ 8 h 10"/>
                <a:gd name="T10" fmla="*/ 4 w 10"/>
                <a:gd name="T11" fmla="*/ 10 h 10"/>
                <a:gd name="T12" fmla="*/ 10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4"/>
                  </a:lnTo>
                  <a:lnTo>
                    <a:pt x="0" y="8"/>
                  </a:lnTo>
                  <a:lnTo>
                    <a:pt x="4"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4" name="Freeform 46">
              <a:extLst>
                <a:ext uri="{FF2B5EF4-FFF2-40B4-BE49-F238E27FC236}">
                  <a16:creationId xmlns:a16="http://schemas.microsoft.com/office/drawing/2014/main" id="{B44F56FB-3671-4480-AE2E-92478E9BB482}"/>
                </a:ext>
              </a:extLst>
            </p:cNvPr>
            <p:cNvSpPr>
              <a:spLocks/>
            </p:cNvSpPr>
            <p:nvPr/>
          </p:nvSpPr>
          <p:spPr bwMode="auto">
            <a:xfrm>
              <a:off x="663" y="1750"/>
              <a:ext cx="5" cy="5"/>
            </a:xfrm>
            <a:custGeom>
              <a:avLst/>
              <a:gdLst>
                <a:gd name="T0" fmla="*/ 10 w 10"/>
                <a:gd name="T1" fmla="*/ 4 h 10"/>
                <a:gd name="T2" fmla="*/ 8 w 10"/>
                <a:gd name="T3" fmla="*/ 0 h 10"/>
                <a:gd name="T4" fmla="*/ 2 w 10"/>
                <a:gd name="T5" fmla="*/ 0 h 10"/>
                <a:gd name="T6" fmla="*/ 0 w 10"/>
                <a:gd name="T7" fmla="*/ 4 h 10"/>
                <a:gd name="T8" fmla="*/ 0 w 10"/>
                <a:gd name="T9" fmla="*/ 6 h 10"/>
                <a:gd name="T10" fmla="*/ 4 w 10"/>
                <a:gd name="T11" fmla="*/ 10 h 10"/>
                <a:gd name="T12" fmla="*/ 1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4"/>
                  </a:moveTo>
                  <a:lnTo>
                    <a:pt x="8" y="0"/>
                  </a:lnTo>
                  <a:lnTo>
                    <a:pt x="2" y="0"/>
                  </a:lnTo>
                  <a:lnTo>
                    <a:pt x="0" y="4"/>
                  </a:lnTo>
                  <a:lnTo>
                    <a:pt x="0" y="6"/>
                  </a:lnTo>
                  <a:lnTo>
                    <a:pt x="4" y="10"/>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5" name="Freeform 47">
              <a:extLst>
                <a:ext uri="{FF2B5EF4-FFF2-40B4-BE49-F238E27FC236}">
                  <a16:creationId xmlns:a16="http://schemas.microsoft.com/office/drawing/2014/main" id="{F523218A-18C8-4B4D-9A02-0B0621CABB75}"/>
                </a:ext>
              </a:extLst>
            </p:cNvPr>
            <p:cNvSpPr>
              <a:spLocks/>
            </p:cNvSpPr>
            <p:nvPr/>
          </p:nvSpPr>
          <p:spPr bwMode="auto">
            <a:xfrm>
              <a:off x="654" y="1792"/>
              <a:ext cx="6" cy="5"/>
            </a:xfrm>
            <a:custGeom>
              <a:avLst/>
              <a:gdLst>
                <a:gd name="T0" fmla="*/ 12 w 12"/>
                <a:gd name="T1" fmla="*/ 4 h 10"/>
                <a:gd name="T2" fmla="*/ 10 w 12"/>
                <a:gd name="T3" fmla="*/ 2 h 10"/>
                <a:gd name="T4" fmla="*/ 8 w 12"/>
                <a:gd name="T5" fmla="*/ 0 h 10"/>
                <a:gd name="T6" fmla="*/ 2 w 12"/>
                <a:gd name="T7" fmla="*/ 0 h 10"/>
                <a:gd name="T8" fmla="*/ 0 w 12"/>
                <a:gd name="T9" fmla="*/ 2 h 10"/>
                <a:gd name="T10" fmla="*/ 0 w 12"/>
                <a:gd name="T11" fmla="*/ 4 h 10"/>
                <a:gd name="T12" fmla="*/ 0 w 12"/>
                <a:gd name="T13" fmla="*/ 8 h 10"/>
                <a:gd name="T14" fmla="*/ 6 w 12"/>
                <a:gd name="T15" fmla="*/ 10 h 10"/>
                <a:gd name="T16" fmla="*/ 12 w 12"/>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12" y="4"/>
                  </a:moveTo>
                  <a:lnTo>
                    <a:pt x="10" y="2"/>
                  </a:lnTo>
                  <a:lnTo>
                    <a:pt x="8" y="0"/>
                  </a:lnTo>
                  <a:lnTo>
                    <a:pt x="2" y="0"/>
                  </a:lnTo>
                  <a:lnTo>
                    <a:pt x="0" y="2"/>
                  </a:lnTo>
                  <a:lnTo>
                    <a:pt x="0" y="4"/>
                  </a:lnTo>
                  <a:lnTo>
                    <a:pt x="0" y="8"/>
                  </a:lnTo>
                  <a:lnTo>
                    <a:pt x="6" y="10"/>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6" name="Freeform 48">
              <a:extLst>
                <a:ext uri="{FF2B5EF4-FFF2-40B4-BE49-F238E27FC236}">
                  <a16:creationId xmlns:a16="http://schemas.microsoft.com/office/drawing/2014/main" id="{4E35FB89-3C12-49CC-A42F-A9EB84E9EE11}"/>
                </a:ext>
              </a:extLst>
            </p:cNvPr>
            <p:cNvSpPr>
              <a:spLocks/>
            </p:cNvSpPr>
            <p:nvPr/>
          </p:nvSpPr>
          <p:spPr bwMode="auto">
            <a:xfrm>
              <a:off x="673" y="1766"/>
              <a:ext cx="5" cy="6"/>
            </a:xfrm>
            <a:custGeom>
              <a:avLst/>
              <a:gdLst>
                <a:gd name="T0" fmla="*/ 9 w 9"/>
                <a:gd name="T1" fmla="*/ 6 h 11"/>
                <a:gd name="T2" fmla="*/ 9 w 9"/>
                <a:gd name="T3" fmla="*/ 2 h 11"/>
                <a:gd name="T4" fmla="*/ 8 w 9"/>
                <a:gd name="T5" fmla="*/ 0 h 11"/>
                <a:gd name="T6" fmla="*/ 2 w 9"/>
                <a:gd name="T7" fmla="*/ 0 h 11"/>
                <a:gd name="T8" fmla="*/ 0 w 9"/>
                <a:gd name="T9" fmla="*/ 2 h 11"/>
                <a:gd name="T10" fmla="*/ 0 w 9"/>
                <a:gd name="T11" fmla="*/ 6 h 11"/>
                <a:gd name="T12" fmla="*/ 0 w 9"/>
                <a:gd name="T13" fmla="*/ 8 h 11"/>
                <a:gd name="T14" fmla="*/ 4 w 9"/>
                <a:gd name="T15" fmla="*/ 11 h 11"/>
                <a:gd name="T16" fmla="*/ 9 w 9"/>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6"/>
                  </a:moveTo>
                  <a:lnTo>
                    <a:pt x="9" y="2"/>
                  </a:lnTo>
                  <a:lnTo>
                    <a:pt x="8" y="0"/>
                  </a:lnTo>
                  <a:lnTo>
                    <a:pt x="2" y="0"/>
                  </a:lnTo>
                  <a:lnTo>
                    <a:pt x="0" y="2"/>
                  </a:lnTo>
                  <a:lnTo>
                    <a:pt x="0" y="6"/>
                  </a:lnTo>
                  <a:lnTo>
                    <a:pt x="0" y="8"/>
                  </a:lnTo>
                  <a:lnTo>
                    <a:pt x="4" y="11"/>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7" name="Freeform 49">
              <a:extLst>
                <a:ext uri="{FF2B5EF4-FFF2-40B4-BE49-F238E27FC236}">
                  <a16:creationId xmlns:a16="http://schemas.microsoft.com/office/drawing/2014/main" id="{8934D569-905E-444D-9DD5-94463FAE86FE}"/>
                </a:ext>
              </a:extLst>
            </p:cNvPr>
            <p:cNvSpPr>
              <a:spLocks/>
            </p:cNvSpPr>
            <p:nvPr/>
          </p:nvSpPr>
          <p:spPr bwMode="auto">
            <a:xfrm>
              <a:off x="654" y="1764"/>
              <a:ext cx="6" cy="5"/>
            </a:xfrm>
            <a:custGeom>
              <a:avLst/>
              <a:gdLst>
                <a:gd name="T0" fmla="*/ 12 w 12"/>
                <a:gd name="T1" fmla="*/ 4 h 10"/>
                <a:gd name="T2" fmla="*/ 8 w 12"/>
                <a:gd name="T3" fmla="*/ 0 h 10"/>
                <a:gd name="T4" fmla="*/ 2 w 12"/>
                <a:gd name="T5" fmla="*/ 0 h 10"/>
                <a:gd name="T6" fmla="*/ 0 w 12"/>
                <a:gd name="T7" fmla="*/ 4 h 10"/>
                <a:gd name="T8" fmla="*/ 0 w 12"/>
                <a:gd name="T9" fmla="*/ 6 h 10"/>
                <a:gd name="T10" fmla="*/ 6 w 12"/>
                <a:gd name="T11" fmla="*/ 10 h 10"/>
                <a:gd name="T12" fmla="*/ 10 w 12"/>
                <a:gd name="T13" fmla="*/ 6 h 10"/>
                <a:gd name="T14" fmla="*/ 12 w 12"/>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4"/>
                  </a:moveTo>
                  <a:lnTo>
                    <a:pt x="8" y="0"/>
                  </a:lnTo>
                  <a:lnTo>
                    <a:pt x="2" y="0"/>
                  </a:lnTo>
                  <a:lnTo>
                    <a:pt x="0" y="4"/>
                  </a:lnTo>
                  <a:lnTo>
                    <a:pt x="0" y="6"/>
                  </a:lnTo>
                  <a:lnTo>
                    <a:pt x="6" y="10"/>
                  </a:lnTo>
                  <a:lnTo>
                    <a:pt x="10" y="6"/>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8" name="Freeform 50">
              <a:extLst>
                <a:ext uri="{FF2B5EF4-FFF2-40B4-BE49-F238E27FC236}">
                  <a16:creationId xmlns:a16="http://schemas.microsoft.com/office/drawing/2014/main" id="{2766C60C-660C-48FC-B578-18424245B330}"/>
                </a:ext>
              </a:extLst>
            </p:cNvPr>
            <p:cNvSpPr>
              <a:spLocks/>
            </p:cNvSpPr>
            <p:nvPr/>
          </p:nvSpPr>
          <p:spPr bwMode="auto">
            <a:xfrm>
              <a:off x="654" y="1736"/>
              <a:ext cx="5" cy="6"/>
            </a:xfrm>
            <a:custGeom>
              <a:avLst/>
              <a:gdLst>
                <a:gd name="T0" fmla="*/ 10 w 10"/>
                <a:gd name="T1" fmla="*/ 6 h 11"/>
                <a:gd name="T2" fmla="*/ 8 w 10"/>
                <a:gd name="T3" fmla="*/ 0 h 11"/>
                <a:gd name="T4" fmla="*/ 2 w 10"/>
                <a:gd name="T5" fmla="*/ 0 h 11"/>
                <a:gd name="T6" fmla="*/ 0 w 10"/>
                <a:gd name="T7" fmla="*/ 6 h 11"/>
                <a:gd name="T8" fmla="*/ 0 w 10"/>
                <a:gd name="T9" fmla="*/ 8 h 11"/>
                <a:gd name="T10" fmla="*/ 4 w 10"/>
                <a:gd name="T11" fmla="*/ 11 h 11"/>
                <a:gd name="T12" fmla="*/ 10 w 1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6"/>
                  </a:moveTo>
                  <a:lnTo>
                    <a:pt x="8" y="0"/>
                  </a:lnTo>
                  <a:lnTo>
                    <a:pt x="2" y="0"/>
                  </a:lnTo>
                  <a:lnTo>
                    <a:pt x="0" y="6"/>
                  </a:lnTo>
                  <a:lnTo>
                    <a:pt x="0" y="8"/>
                  </a:lnTo>
                  <a:lnTo>
                    <a:pt x="4" y="11"/>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899" name="Freeform 51">
              <a:extLst>
                <a:ext uri="{FF2B5EF4-FFF2-40B4-BE49-F238E27FC236}">
                  <a16:creationId xmlns:a16="http://schemas.microsoft.com/office/drawing/2014/main" id="{192E5C6E-ED00-4F4D-AC87-79F9390D5D5E}"/>
                </a:ext>
              </a:extLst>
            </p:cNvPr>
            <p:cNvSpPr>
              <a:spLocks/>
            </p:cNvSpPr>
            <p:nvPr/>
          </p:nvSpPr>
          <p:spPr bwMode="auto">
            <a:xfrm>
              <a:off x="673" y="1739"/>
              <a:ext cx="5" cy="5"/>
            </a:xfrm>
            <a:custGeom>
              <a:avLst/>
              <a:gdLst>
                <a:gd name="T0" fmla="*/ 9 w 9"/>
                <a:gd name="T1" fmla="*/ 3 h 9"/>
                <a:gd name="T2" fmla="*/ 8 w 9"/>
                <a:gd name="T3" fmla="*/ 0 h 9"/>
                <a:gd name="T4" fmla="*/ 2 w 9"/>
                <a:gd name="T5" fmla="*/ 0 h 9"/>
                <a:gd name="T6" fmla="*/ 0 w 9"/>
                <a:gd name="T7" fmla="*/ 2 h 9"/>
                <a:gd name="T8" fmla="*/ 0 w 9"/>
                <a:gd name="T9" fmla="*/ 7 h 9"/>
                <a:gd name="T10" fmla="*/ 4 w 9"/>
                <a:gd name="T11" fmla="*/ 9 h 9"/>
                <a:gd name="T12" fmla="*/ 9 w 9"/>
                <a:gd name="T13" fmla="*/ 7 h 9"/>
                <a:gd name="T14" fmla="*/ 9 w 9"/>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3"/>
                  </a:moveTo>
                  <a:lnTo>
                    <a:pt x="8" y="0"/>
                  </a:lnTo>
                  <a:lnTo>
                    <a:pt x="2" y="0"/>
                  </a:lnTo>
                  <a:lnTo>
                    <a:pt x="0" y="2"/>
                  </a:lnTo>
                  <a:lnTo>
                    <a:pt x="0" y="7"/>
                  </a:lnTo>
                  <a:lnTo>
                    <a:pt x="4" y="9"/>
                  </a:lnTo>
                  <a:lnTo>
                    <a:pt x="9" y="7"/>
                  </a:lnTo>
                  <a:lnTo>
                    <a:pt x="9"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0" name="Freeform 52">
              <a:extLst>
                <a:ext uri="{FF2B5EF4-FFF2-40B4-BE49-F238E27FC236}">
                  <a16:creationId xmlns:a16="http://schemas.microsoft.com/office/drawing/2014/main" id="{628EA056-096E-45A9-8289-D84A814CF984}"/>
                </a:ext>
              </a:extLst>
            </p:cNvPr>
            <p:cNvSpPr>
              <a:spLocks/>
            </p:cNvSpPr>
            <p:nvPr/>
          </p:nvSpPr>
          <p:spPr bwMode="auto">
            <a:xfrm>
              <a:off x="673" y="1794"/>
              <a:ext cx="5" cy="5"/>
            </a:xfrm>
            <a:custGeom>
              <a:avLst/>
              <a:gdLst>
                <a:gd name="T0" fmla="*/ 9 w 9"/>
                <a:gd name="T1" fmla="*/ 6 h 10"/>
                <a:gd name="T2" fmla="*/ 8 w 9"/>
                <a:gd name="T3" fmla="*/ 0 h 10"/>
                <a:gd name="T4" fmla="*/ 2 w 9"/>
                <a:gd name="T5" fmla="*/ 0 h 10"/>
                <a:gd name="T6" fmla="*/ 0 w 9"/>
                <a:gd name="T7" fmla="*/ 2 h 10"/>
                <a:gd name="T8" fmla="*/ 0 w 9"/>
                <a:gd name="T9" fmla="*/ 8 h 10"/>
                <a:gd name="T10" fmla="*/ 2 w 9"/>
                <a:gd name="T11" fmla="*/ 10 h 10"/>
                <a:gd name="T12" fmla="*/ 8 w 9"/>
                <a:gd name="T13" fmla="*/ 10 h 10"/>
                <a:gd name="T14" fmla="*/ 9 w 9"/>
                <a:gd name="T15" fmla="*/ 8 h 10"/>
                <a:gd name="T16" fmla="*/ 9 w 9"/>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9" y="6"/>
                  </a:moveTo>
                  <a:lnTo>
                    <a:pt x="8" y="0"/>
                  </a:lnTo>
                  <a:lnTo>
                    <a:pt x="2" y="0"/>
                  </a:lnTo>
                  <a:lnTo>
                    <a:pt x="0" y="2"/>
                  </a:lnTo>
                  <a:lnTo>
                    <a:pt x="0" y="8"/>
                  </a:lnTo>
                  <a:lnTo>
                    <a:pt x="2" y="10"/>
                  </a:lnTo>
                  <a:lnTo>
                    <a:pt x="8" y="10"/>
                  </a:lnTo>
                  <a:lnTo>
                    <a:pt x="9" y="8"/>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1" name="Freeform 53">
              <a:extLst>
                <a:ext uri="{FF2B5EF4-FFF2-40B4-BE49-F238E27FC236}">
                  <a16:creationId xmlns:a16="http://schemas.microsoft.com/office/drawing/2014/main" id="{3410C338-DCAB-45AD-9B17-AFC84C2ED8E2}"/>
                </a:ext>
              </a:extLst>
            </p:cNvPr>
            <p:cNvSpPr>
              <a:spLocks/>
            </p:cNvSpPr>
            <p:nvPr/>
          </p:nvSpPr>
          <p:spPr bwMode="auto">
            <a:xfrm>
              <a:off x="682" y="1782"/>
              <a:ext cx="6" cy="6"/>
            </a:xfrm>
            <a:custGeom>
              <a:avLst/>
              <a:gdLst>
                <a:gd name="T0" fmla="*/ 12 w 12"/>
                <a:gd name="T1" fmla="*/ 6 h 11"/>
                <a:gd name="T2" fmla="*/ 10 w 12"/>
                <a:gd name="T3" fmla="*/ 4 h 11"/>
                <a:gd name="T4" fmla="*/ 8 w 12"/>
                <a:gd name="T5" fmla="*/ 0 h 11"/>
                <a:gd name="T6" fmla="*/ 4 w 12"/>
                <a:gd name="T7" fmla="*/ 0 h 11"/>
                <a:gd name="T8" fmla="*/ 2 w 12"/>
                <a:gd name="T9" fmla="*/ 4 h 11"/>
                <a:gd name="T10" fmla="*/ 0 w 12"/>
                <a:gd name="T11" fmla="*/ 6 h 11"/>
                <a:gd name="T12" fmla="*/ 2 w 12"/>
                <a:gd name="T13" fmla="*/ 8 h 11"/>
                <a:gd name="T14" fmla="*/ 6 w 12"/>
                <a:gd name="T15" fmla="*/ 11 h 11"/>
                <a:gd name="T16" fmla="*/ 12 w 12"/>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12" y="6"/>
                  </a:moveTo>
                  <a:lnTo>
                    <a:pt x="10" y="4"/>
                  </a:lnTo>
                  <a:lnTo>
                    <a:pt x="8" y="0"/>
                  </a:lnTo>
                  <a:lnTo>
                    <a:pt x="4" y="0"/>
                  </a:lnTo>
                  <a:lnTo>
                    <a:pt x="2" y="4"/>
                  </a:lnTo>
                  <a:lnTo>
                    <a:pt x="0" y="6"/>
                  </a:lnTo>
                  <a:lnTo>
                    <a:pt x="2" y="8"/>
                  </a:lnTo>
                  <a:lnTo>
                    <a:pt x="6" y="11"/>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2" name="Freeform 54">
              <a:extLst>
                <a:ext uri="{FF2B5EF4-FFF2-40B4-BE49-F238E27FC236}">
                  <a16:creationId xmlns:a16="http://schemas.microsoft.com/office/drawing/2014/main" id="{924A0926-29AB-48AE-A71F-EA1F3DF31559}"/>
                </a:ext>
              </a:extLst>
            </p:cNvPr>
            <p:cNvSpPr>
              <a:spLocks/>
            </p:cNvSpPr>
            <p:nvPr/>
          </p:nvSpPr>
          <p:spPr bwMode="auto">
            <a:xfrm>
              <a:off x="682" y="1752"/>
              <a:ext cx="5" cy="6"/>
            </a:xfrm>
            <a:custGeom>
              <a:avLst/>
              <a:gdLst>
                <a:gd name="T0" fmla="*/ 10 w 10"/>
                <a:gd name="T1" fmla="*/ 6 h 11"/>
                <a:gd name="T2" fmla="*/ 6 w 10"/>
                <a:gd name="T3" fmla="*/ 0 h 11"/>
                <a:gd name="T4" fmla="*/ 2 w 10"/>
                <a:gd name="T5" fmla="*/ 0 h 11"/>
                <a:gd name="T6" fmla="*/ 0 w 10"/>
                <a:gd name="T7" fmla="*/ 6 h 11"/>
                <a:gd name="T8" fmla="*/ 0 w 10"/>
                <a:gd name="T9" fmla="*/ 7 h 11"/>
                <a:gd name="T10" fmla="*/ 4 w 10"/>
                <a:gd name="T11" fmla="*/ 11 h 11"/>
                <a:gd name="T12" fmla="*/ 10 w 1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6"/>
                  </a:moveTo>
                  <a:lnTo>
                    <a:pt x="6" y="0"/>
                  </a:lnTo>
                  <a:lnTo>
                    <a:pt x="2" y="0"/>
                  </a:lnTo>
                  <a:lnTo>
                    <a:pt x="0" y="6"/>
                  </a:lnTo>
                  <a:lnTo>
                    <a:pt x="0" y="7"/>
                  </a:lnTo>
                  <a:lnTo>
                    <a:pt x="4" y="11"/>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3" name="Freeform 55">
              <a:extLst>
                <a:ext uri="{FF2B5EF4-FFF2-40B4-BE49-F238E27FC236}">
                  <a16:creationId xmlns:a16="http://schemas.microsoft.com/office/drawing/2014/main" id="{FCC3B4F9-7B92-47C0-AE9B-7B1A6B40A7E4}"/>
                </a:ext>
              </a:extLst>
            </p:cNvPr>
            <p:cNvSpPr>
              <a:spLocks/>
            </p:cNvSpPr>
            <p:nvPr/>
          </p:nvSpPr>
          <p:spPr bwMode="auto">
            <a:xfrm>
              <a:off x="692" y="1797"/>
              <a:ext cx="6" cy="5"/>
            </a:xfrm>
            <a:custGeom>
              <a:avLst/>
              <a:gdLst>
                <a:gd name="T0" fmla="*/ 11 w 11"/>
                <a:gd name="T1" fmla="*/ 4 h 10"/>
                <a:gd name="T2" fmla="*/ 11 w 11"/>
                <a:gd name="T3" fmla="*/ 2 h 10"/>
                <a:gd name="T4" fmla="*/ 7 w 11"/>
                <a:gd name="T5" fmla="*/ 0 h 10"/>
                <a:gd name="T6" fmla="*/ 4 w 11"/>
                <a:gd name="T7" fmla="*/ 0 h 10"/>
                <a:gd name="T8" fmla="*/ 2 w 11"/>
                <a:gd name="T9" fmla="*/ 2 h 10"/>
                <a:gd name="T10" fmla="*/ 0 w 11"/>
                <a:gd name="T11" fmla="*/ 4 h 10"/>
                <a:gd name="T12" fmla="*/ 2 w 11"/>
                <a:gd name="T13" fmla="*/ 8 h 10"/>
                <a:gd name="T14" fmla="*/ 4 w 11"/>
                <a:gd name="T15" fmla="*/ 10 h 10"/>
                <a:gd name="T16" fmla="*/ 7 w 11"/>
                <a:gd name="T17" fmla="*/ 10 h 10"/>
                <a:gd name="T18" fmla="*/ 11 w 11"/>
                <a:gd name="T19" fmla="*/ 8 h 10"/>
                <a:gd name="T20" fmla="*/ 11 w 11"/>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11" y="4"/>
                  </a:moveTo>
                  <a:lnTo>
                    <a:pt x="11" y="2"/>
                  </a:lnTo>
                  <a:lnTo>
                    <a:pt x="7" y="0"/>
                  </a:lnTo>
                  <a:lnTo>
                    <a:pt x="4" y="0"/>
                  </a:lnTo>
                  <a:lnTo>
                    <a:pt x="2" y="2"/>
                  </a:lnTo>
                  <a:lnTo>
                    <a:pt x="0" y="4"/>
                  </a:lnTo>
                  <a:lnTo>
                    <a:pt x="2" y="8"/>
                  </a:lnTo>
                  <a:lnTo>
                    <a:pt x="4" y="10"/>
                  </a:lnTo>
                  <a:lnTo>
                    <a:pt x="7" y="10"/>
                  </a:lnTo>
                  <a:lnTo>
                    <a:pt x="11" y="8"/>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4" name="Freeform 56">
              <a:extLst>
                <a:ext uri="{FF2B5EF4-FFF2-40B4-BE49-F238E27FC236}">
                  <a16:creationId xmlns:a16="http://schemas.microsoft.com/office/drawing/2014/main" id="{3274F1B9-9592-4810-B0B4-BC2E5728A20D}"/>
                </a:ext>
              </a:extLst>
            </p:cNvPr>
            <p:cNvSpPr>
              <a:spLocks/>
            </p:cNvSpPr>
            <p:nvPr/>
          </p:nvSpPr>
          <p:spPr bwMode="auto">
            <a:xfrm>
              <a:off x="701" y="1755"/>
              <a:ext cx="5" cy="5"/>
            </a:xfrm>
            <a:custGeom>
              <a:avLst/>
              <a:gdLst>
                <a:gd name="T0" fmla="*/ 12 w 12"/>
                <a:gd name="T1" fmla="*/ 3 h 9"/>
                <a:gd name="T2" fmla="*/ 8 w 12"/>
                <a:gd name="T3" fmla="*/ 0 h 9"/>
                <a:gd name="T4" fmla="*/ 4 w 12"/>
                <a:gd name="T5" fmla="*/ 0 h 9"/>
                <a:gd name="T6" fmla="*/ 0 w 12"/>
                <a:gd name="T7" fmla="*/ 3 h 9"/>
                <a:gd name="T8" fmla="*/ 0 w 12"/>
                <a:gd name="T9" fmla="*/ 5 h 9"/>
                <a:gd name="T10" fmla="*/ 6 w 12"/>
                <a:gd name="T11" fmla="*/ 9 h 9"/>
                <a:gd name="T12" fmla="*/ 12 w 1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2" y="3"/>
                  </a:moveTo>
                  <a:lnTo>
                    <a:pt x="8" y="0"/>
                  </a:lnTo>
                  <a:lnTo>
                    <a:pt x="4" y="0"/>
                  </a:lnTo>
                  <a:lnTo>
                    <a:pt x="0" y="3"/>
                  </a:lnTo>
                  <a:lnTo>
                    <a:pt x="0" y="5"/>
                  </a:lnTo>
                  <a:lnTo>
                    <a:pt x="6" y="9"/>
                  </a:lnTo>
                  <a:lnTo>
                    <a:pt x="12"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5" name="Freeform 57">
              <a:extLst>
                <a:ext uri="{FF2B5EF4-FFF2-40B4-BE49-F238E27FC236}">
                  <a16:creationId xmlns:a16="http://schemas.microsoft.com/office/drawing/2014/main" id="{04DDBD62-0A91-495E-A7CA-1AC64156DE0C}"/>
                </a:ext>
              </a:extLst>
            </p:cNvPr>
            <p:cNvSpPr>
              <a:spLocks/>
            </p:cNvSpPr>
            <p:nvPr/>
          </p:nvSpPr>
          <p:spPr bwMode="auto">
            <a:xfrm>
              <a:off x="693" y="1769"/>
              <a:ext cx="5" cy="5"/>
            </a:xfrm>
            <a:custGeom>
              <a:avLst/>
              <a:gdLst>
                <a:gd name="T0" fmla="*/ 9 w 9"/>
                <a:gd name="T1" fmla="*/ 4 h 9"/>
                <a:gd name="T2" fmla="*/ 5 w 9"/>
                <a:gd name="T3" fmla="*/ 0 h 9"/>
                <a:gd name="T4" fmla="*/ 2 w 9"/>
                <a:gd name="T5" fmla="*/ 0 h 9"/>
                <a:gd name="T6" fmla="*/ 0 w 9"/>
                <a:gd name="T7" fmla="*/ 2 h 9"/>
                <a:gd name="T8" fmla="*/ 0 w 9"/>
                <a:gd name="T9" fmla="*/ 7 h 9"/>
                <a:gd name="T10" fmla="*/ 3 w 9"/>
                <a:gd name="T11" fmla="*/ 9 h 9"/>
                <a:gd name="T12" fmla="*/ 9 w 9"/>
                <a:gd name="T13" fmla="*/ 7 h 9"/>
                <a:gd name="T14" fmla="*/ 9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4"/>
                  </a:moveTo>
                  <a:lnTo>
                    <a:pt x="5" y="0"/>
                  </a:lnTo>
                  <a:lnTo>
                    <a:pt x="2" y="0"/>
                  </a:lnTo>
                  <a:lnTo>
                    <a:pt x="0" y="2"/>
                  </a:lnTo>
                  <a:lnTo>
                    <a:pt x="0" y="7"/>
                  </a:lnTo>
                  <a:lnTo>
                    <a:pt x="3" y="9"/>
                  </a:lnTo>
                  <a:lnTo>
                    <a:pt x="9" y="7"/>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6" name="Freeform 58">
              <a:extLst>
                <a:ext uri="{FF2B5EF4-FFF2-40B4-BE49-F238E27FC236}">
                  <a16:creationId xmlns:a16="http://schemas.microsoft.com/office/drawing/2014/main" id="{0996915D-54D8-4603-A3AE-7D361FA03EEC}"/>
                </a:ext>
              </a:extLst>
            </p:cNvPr>
            <p:cNvSpPr>
              <a:spLocks/>
            </p:cNvSpPr>
            <p:nvPr/>
          </p:nvSpPr>
          <p:spPr bwMode="auto">
            <a:xfrm>
              <a:off x="702" y="1785"/>
              <a:ext cx="4" cy="5"/>
            </a:xfrm>
            <a:custGeom>
              <a:avLst/>
              <a:gdLst>
                <a:gd name="T0" fmla="*/ 10 w 10"/>
                <a:gd name="T1" fmla="*/ 3 h 9"/>
                <a:gd name="T2" fmla="*/ 8 w 10"/>
                <a:gd name="T3" fmla="*/ 0 h 9"/>
                <a:gd name="T4" fmla="*/ 2 w 10"/>
                <a:gd name="T5" fmla="*/ 0 h 9"/>
                <a:gd name="T6" fmla="*/ 0 w 10"/>
                <a:gd name="T7" fmla="*/ 2 h 9"/>
                <a:gd name="T8" fmla="*/ 0 w 10"/>
                <a:gd name="T9" fmla="*/ 7 h 9"/>
                <a:gd name="T10" fmla="*/ 6 w 10"/>
                <a:gd name="T11" fmla="*/ 9 h 9"/>
                <a:gd name="T12" fmla="*/ 10 w 10"/>
                <a:gd name="T13" fmla="*/ 7 h 9"/>
                <a:gd name="T14" fmla="*/ 10 w 10"/>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3"/>
                  </a:moveTo>
                  <a:lnTo>
                    <a:pt x="8" y="0"/>
                  </a:lnTo>
                  <a:lnTo>
                    <a:pt x="2" y="0"/>
                  </a:lnTo>
                  <a:lnTo>
                    <a:pt x="0" y="2"/>
                  </a:lnTo>
                  <a:lnTo>
                    <a:pt x="0" y="7"/>
                  </a:lnTo>
                  <a:lnTo>
                    <a:pt x="6" y="9"/>
                  </a:lnTo>
                  <a:lnTo>
                    <a:pt x="10" y="7"/>
                  </a:lnTo>
                  <a:lnTo>
                    <a:pt x="10"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7" name="Freeform 59">
              <a:extLst>
                <a:ext uri="{FF2B5EF4-FFF2-40B4-BE49-F238E27FC236}">
                  <a16:creationId xmlns:a16="http://schemas.microsoft.com/office/drawing/2014/main" id="{08EFCCAC-47DD-4420-8121-C052907EB957}"/>
                </a:ext>
              </a:extLst>
            </p:cNvPr>
            <p:cNvSpPr>
              <a:spLocks/>
            </p:cNvSpPr>
            <p:nvPr/>
          </p:nvSpPr>
          <p:spPr bwMode="auto">
            <a:xfrm>
              <a:off x="692" y="1741"/>
              <a:ext cx="6" cy="5"/>
            </a:xfrm>
            <a:custGeom>
              <a:avLst/>
              <a:gdLst>
                <a:gd name="T0" fmla="*/ 11 w 11"/>
                <a:gd name="T1" fmla="*/ 6 h 10"/>
                <a:gd name="T2" fmla="*/ 7 w 11"/>
                <a:gd name="T3" fmla="*/ 0 h 10"/>
                <a:gd name="T4" fmla="*/ 2 w 11"/>
                <a:gd name="T5" fmla="*/ 0 h 10"/>
                <a:gd name="T6" fmla="*/ 0 w 11"/>
                <a:gd name="T7" fmla="*/ 2 h 10"/>
                <a:gd name="T8" fmla="*/ 0 w 11"/>
                <a:gd name="T9" fmla="*/ 8 h 10"/>
                <a:gd name="T10" fmla="*/ 5 w 11"/>
                <a:gd name="T11" fmla="*/ 10 h 10"/>
                <a:gd name="T12" fmla="*/ 9 w 11"/>
                <a:gd name="T13" fmla="*/ 8 h 10"/>
                <a:gd name="T14" fmla="*/ 11 w 11"/>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11" y="6"/>
                  </a:moveTo>
                  <a:lnTo>
                    <a:pt x="7" y="0"/>
                  </a:lnTo>
                  <a:lnTo>
                    <a:pt x="2" y="0"/>
                  </a:lnTo>
                  <a:lnTo>
                    <a:pt x="0" y="2"/>
                  </a:lnTo>
                  <a:lnTo>
                    <a:pt x="0" y="8"/>
                  </a:lnTo>
                  <a:lnTo>
                    <a:pt x="5" y="10"/>
                  </a:lnTo>
                  <a:lnTo>
                    <a:pt x="9"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8" name="Freeform 60">
              <a:extLst>
                <a:ext uri="{FF2B5EF4-FFF2-40B4-BE49-F238E27FC236}">
                  <a16:creationId xmlns:a16="http://schemas.microsoft.com/office/drawing/2014/main" id="{5DCC0E68-9648-43FD-8590-382791153932}"/>
                </a:ext>
              </a:extLst>
            </p:cNvPr>
            <p:cNvSpPr>
              <a:spLocks/>
            </p:cNvSpPr>
            <p:nvPr/>
          </p:nvSpPr>
          <p:spPr bwMode="auto">
            <a:xfrm>
              <a:off x="731" y="1801"/>
              <a:ext cx="4" cy="6"/>
            </a:xfrm>
            <a:custGeom>
              <a:avLst/>
              <a:gdLst>
                <a:gd name="T0" fmla="*/ 10 w 10"/>
                <a:gd name="T1" fmla="*/ 5 h 11"/>
                <a:gd name="T2" fmla="*/ 8 w 10"/>
                <a:gd name="T3" fmla="*/ 0 h 11"/>
                <a:gd name="T4" fmla="*/ 4 w 10"/>
                <a:gd name="T5" fmla="*/ 0 h 11"/>
                <a:gd name="T6" fmla="*/ 2 w 10"/>
                <a:gd name="T7" fmla="*/ 0 h 11"/>
                <a:gd name="T8" fmla="*/ 0 w 10"/>
                <a:gd name="T9" fmla="*/ 4 h 11"/>
                <a:gd name="T10" fmla="*/ 0 w 10"/>
                <a:gd name="T11" fmla="*/ 7 h 11"/>
                <a:gd name="T12" fmla="*/ 4 w 10"/>
                <a:gd name="T13" fmla="*/ 11 h 11"/>
                <a:gd name="T14" fmla="*/ 10 w 10"/>
                <a:gd name="T15" fmla="*/ 7 h 11"/>
                <a:gd name="T16" fmla="*/ 10 w 10"/>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0" y="5"/>
                  </a:moveTo>
                  <a:lnTo>
                    <a:pt x="8" y="0"/>
                  </a:lnTo>
                  <a:lnTo>
                    <a:pt x="4" y="0"/>
                  </a:lnTo>
                  <a:lnTo>
                    <a:pt x="2" y="0"/>
                  </a:lnTo>
                  <a:lnTo>
                    <a:pt x="0" y="4"/>
                  </a:lnTo>
                  <a:lnTo>
                    <a:pt x="0" y="7"/>
                  </a:lnTo>
                  <a:lnTo>
                    <a:pt x="4" y="11"/>
                  </a:lnTo>
                  <a:lnTo>
                    <a:pt x="10" y="7"/>
                  </a:lnTo>
                  <a:lnTo>
                    <a:pt x="10"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09" name="Freeform 61">
              <a:extLst>
                <a:ext uri="{FF2B5EF4-FFF2-40B4-BE49-F238E27FC236}">
                  <a16:creationId xmlns:a16="http://schemas.microsoft.com/office/drawing/2014/main" id="{B2D0CC20-135F-4CBA-846C-6A595CD3C93C}"/>
                </a:ext>
              </a:extLst>
            </p:cNvPr>
            <p:cNvSpPr>
              <a:spLocks/>
            </p:cNvSpPr>
            <p:nvPr/>
          </p:nvSpPr>
          <p:spPr bwMode="auto">
            <a:xfrm>
              <a:off x="711" y="1799"/>
              <a:ext cx="5" cy="5"/>
            </a:xfrm>
            <a:custGeom>
              <a:avLst/>
              <a:gdLst>
                <a:gd name="T0" fmla="*/ 10 w 10"/>
                <a:gd name="T1" fmla="*/ 4 h 9"/>
                <a:gd name="T2" fmla="*/ 10 w 10"/>
                <a:gd name="T3" fmla="*/ 2 h 9"/>
                <a:gd name="T4" fmla="*/ 8 w 10"/>
                <a:gd name="T5" fmla="*/ 0 h 9"/>
                <a:gd name="T6" fmla="*/ 2 w 10"/>
                <a:gd name="T7" fmla="*/ 0 h 9"/>
                <a:gd name="T8" fmla="*/ 0 w 10"/>
                <a:gd name="T9" fmla="*/ 2 h 9"/>
                <a:gd name="T10" fmla="*/ 0 w 10"/>
                <a:gd name="T11" fmla="*/ 4 h 9"/>
                <a:gd name="T12" fmla="*/ 0 w 10"/>
                <a:gd name="T13" fmla="*/ 8 h 9"/>
                <a:gd name="T14" fmla="*/ 6 w 10"/>
                <a:gd name="T15" fmla="*/ 9 h 9"/>
                <a:gd name="T16" fmla="*/ 10 w 10"/>
                <a:gd name="T17" fmla="*/ 8 h 9"/>
                <a:gd name="T18" fmla="*/ 10 w 10"/>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10" y="4"/>
                  </a:moveTo>
                  <a:lnTo>
                    <a:pt x="10" y="2"/>
                  </a:lnTo>
                  <a:lnTo>
                    <a:pt x="8" y="0"/>
                  </a:lnTo>
                  <a:lnTo>
                    <a:pt x="2" y="0"/>
                  </a:lnTo>
                  <a:lnTo>
                    <a:pt x="0" y="2"/>
                  </a:lnTo>
                  <a:lnTo>
                    <a:pt x="0" y="4"/>
                  </a:lnTo>
                  <a:lnTo>
                    <a:pt x="0" y="8"/>
                  </a:lnTo>
                  <a:lnTo>
                    <a:pt x="6" y="9"/>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0" name="Freeform 62">
              <a:extLst>
                <a:ext uri="{FF2B5EF4-FFF2-40B4-BE49-F238E27FC236}">
                  <a16:creationId xmlns:a16="http://schemas.microsoft.com/office/drawing/2014/main" id="{7D700951-063F-4B70-84C1-23EE6F7B7235}"/>
                </a:ext>
              </a:extLst>
            </p:cNvPr>
            <p:cNvSpPr>
              <a:spLocks/>
            </p:cNvSpPr>
            <p:nvPr/>
          </p:nvSpPr>
          <p:spPr bwMode="auto">
            <a:xfrm>
              <a:off x="739" y="1790"/>
              <a:ext cx="6" cy="5"/>
            </a:xfrm>
            <a:custGeom>
              <a:avLst/>
              <a:gdLst>
                <a:gd name="T0" fmla="*/ 11 w 11"/>
                <a:gd name="T1" fmla="*/ 4 h 10"/>
                <a:gd name="T2" fmla="*/ 11 w 11"/>
                <a:gd name="T3" fmla="*/ 2 h 10"/>
                <a:gd name="T4" fmla="*/ 9 w 11"/>
                <a:gd name="T5" fmla="*/ 0 h 10"/>
                <a:gd name="T6" fmla="*/ 4 w 11"/>
                <a:gd name="T7" fmla="*/ 0 h 10"/>
                <a:gd name="T8" fmla="*/ 2 w 11"/>
                <a:gd name="T9" fmla="*/ 2 h 10"/>
                <a:gd name="T10" fmla="*/ 0 w 11"/>
                <a:gd name="T11" fmla="*/ 4 h 10"/>
                <a:gd name="T12" fmla="*/ 2 w 11"/>
                <a:gd name="T13" fmla="*/ 6 h 10"/>
                <a:gd name="T14" fmla="*/ 4 w 11"/>
                <a:gd name="T15" fmla="*/ 10 h 10"/>
                <a:gd name="T16" fmla="*/ 9 w 11"/>
                <a:gd name="T17" fmla="*/ 10 h 10"/>
                <a:gd name="T18" fmla="*/ 11 w 11"/>
                <a:gd name="T19" fmla="*/ 6 h 10"/>
                <a:gd name="T20" fmla="*/ 11 w 11"/>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11" y="4"/>
                  </a:moveTo>
                  <a:lnTo>
                    <a:pt x="11" y="2"/>
                  </a:lnTo>
                  <a:lnTo>
                    <a:pt x="9" y="0"/>
                  </a:lnTo>
                  <a:lnTo>
                    <a:pt x="4" y="0"/>
                  </a:lnTo>
                  <a:lnTo>
                    <a:pt x="2" y="2"/>
                  </a:lnTo>
                  <a:lnTo>
                    <a:pt x="0" y="4"/>
                  </a:lnTo>
                  <a:lnTo>
                    <a:pt x="2" y="6"/>
                  </a:lnTo>
                  <a:lnTo>
                    <a:pt x="4" y="10"/>
                  </a:lnTo>
                  <a:lnTo>
                    <a:pt x="9" y="10"/>
                  </a:lnTo>
                  <a:lnTo>
                    <a:pt x="11" y="6"/>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1" name="Freeform 63">
              <a:extLst>
                <a:ext uri="{FF2B5EF4-FFF2-40B4-BE49-F238E27FC236}">
                  <a16:creationId xmlns:a16="http://schemas.microsoft.com/office/drawing/2014/main" id="{73ADBDDB-DC61-48B0-AD87-346ED5210D8E}"/>
                </a:ext>
              </a:extLst>
            </p:cNvPr>
            <p:cNvSpPr>
              <a:spLocks/>
            </p:cNvSpPr>
            <p:nvPr/>
          </p:nvSpPr>
          <p:spPr bwMode="auto">
            <a:xfrm>
              <a:off x="720" y="1757"/>
              <a:ext cx="5" cy="5"/>
            </a:xfrm>
            <a:custGeom>
              <a:avLst/>
              <a:gdLst>
                <a:gd name="T0" fmla="*/ 10 w 10"/>
                <a:gd name="T1" fmla="*/ 4 h 10"/>
                <a:gd name="T2" fmla="*/ 8 w 10"/>
                <a:gd name="T3" fmla="*/ 0 h 10"/>
                <a:gd name="T4" fmla="*/ 2 w 10"/>
                <a:gd name="T5" fmla="*/ 0 h 10"/>
                <a:gd name="T6" fmla="*/ 0 w 10"/>
                <a:gd name="T7" fmla="*/ 4 h 10"/>
                <a:gd name="T8" fmla="*/ 0 w 10"/>
                <a:gd name="T9" fmla="*/ 8 h 10"/>
                <a:gd name="T10" fmla="*/ 6 w 10"/>
                <a:gd name="T11" fmla="*/ 10 h 10"/>
                <a:gd name="T12" fmla="*/ 10 w 10"/>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4"/>
                  </a:moveTo>
                  <a:lnTo>
                    <a:pt x="8" y="0"/>
                  </a:lnTo>
                  <a:lnTo>
                    <a:pt x="2" y="0"/>
                  </a:lnTo>
                  <a:lnTo>
                    <a:pt x="0" y="4"/>
                  </a:lnTo>
                  <a:lnTo>
                    <a:pt x="0" y="8"/>
                  </a:lnTo>
                  <a:lnTo>
                    <a:pt x="6" y="10"/>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2" name="Freeform 64">
              <a:extLst>
                <a:ext uri="{FF2B5EF4-FFF2-40B4-BE49-F238E27FC236}">
                  <a16:creationId xmlns:a16="http://schemas.microsoft.com/office/drawing/2014/main" id="{24E3EB97-31B0-43D8-9639-2AD2056D4DAA}"/>
                </a:ext>
              </a:extLst>
            </p:cNvPr>
            <p:cNvSpPr>
              <a:spLocks/>
            </p:cNvSpPr>
            <p:nvPr/>
          </p:nvSpPr>
          <p:spPr bwMode="auto">
            <a:xfrm>
              <a:off x="738" y="1759"/>
              <a:ext cx="6" cy="6"/>
            </a:xfrm>
            <a:custGeom>
              <a:avLst/>
              <a:gdLst>
                <a:gd name="T0" fmla="*/ 11 w 11"/>
                <a:gd name="T1" fmla="*/ 6 h 12"/>
                <a:gd name="T2" fmla="*/ 9 w 11"/>
                <a:gd name="T3" fmla="*/ 0 h 12"/>
                <a:gd name="T4" fmla="*/ 4 w 11"/>
                <a:gd name="T5" fmla="*/ 0 h 12"/>
                <a:gd name="T6" fmla="*/ 0 w 11"/>
                <a:gd name="T7" fmla="*/ 6 h 12"/>
                <a:gd name="T8" fmla="*/ 2 w 11"/>
                <a:gd name="T9" fmla="*/ 8 h 12"/>
                <a:gd name="T10" fmla="*/ 6 w 11"/>
                <a:gd name="T11" fmla="*/ 12 h 12"/>
                <a:gd name="T12" fmla="*/ 11 w 11"/>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6"/>
                  </a:moveTo>
                  <a:lnTo>
                    <a:pt x="9" y="0"/>
                  </a:lnTo>
                  <a:lnTo>
                    <a:pt x="4" y="0"/>
                  </a:lnTo>
                  <a:lnTo>
                    <a:pt x="0" y="6"/>
                  </a:lnTo>
                  <a:lnTo>
                    <a:pt x="2" y="8"/>
                  </a:lnTo>
                  <a:lnTo>
                    <a:pt x="6" y="12"/>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3" name="Freeform 65">
              <a:extLst>
                <a:ext uri="{FF2B5EF4-FFF2-40B4-BE49-F238E27FC236}">
                  <a16:creationId xmlns:a16="http://schemas.microsoft.com/office/drawing/2014/main" id="{1F1C40D7-2B48-4D5F-9822-00EEA8A8C800}"/>
                </a:ext>
              </a:extLst>
            </p:cNvPr>
            <p:cNvSpPr>
              <a:spLocks/>
            </p:cNvSpPr>
            <p:nvPr/>
          </p:nvSpPr>
          <p:spPr bwMode="auto">
            <a:xfrm>
              <a:off x="731" y="1746"/>
              <a:ext cx="4" cy="4"/>
            </a:xfrm>
            <a:custGeom>
              <a:avLst/>
              <a:gdLst>
                <a:gd name="T0" fmla="*/ 10 w 10"/>
                <a:gd name="T1" fmla="*/ 4 h 10"/>
                <a:gd name="T2" fmla="*/ 8 w 10"/>
                <a:gd name="T3" fmla="*/ 0 h 10"/>
                <a:gd name="T4" fmla="*/ 2 w 10"/>
                <a:gd name="T5" fmla="*/ 0 h 10"/>
                <a:gd name="T6" fmla="*/ 0 w 10"/>
                <a:gd name="T7" fmla="*/ 2 h 10"/>
                <a:gd name="T8" fmla="*/ 0 w 10"/>
                <a:gd name="T9" fmla="*/ 8 h 10"/>
                <a:gd name="T10" fmla="*/ 4 w 10"/>
                <a:gd name="T11" fmla="*/ 10 h 10"/>
                <a:gd name="T12" fmla="*/ 10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2"/>
                  </a:lnTo>
                  <a:lnTo>
                    <a:pt x="0" y="8"/>
                  </a:lnTo>
                  <a:lnTo>
                    <a:pt x="4"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4" name="Freeform 66">
              <a:extLst>
                <a:ext uri="{FF2B5EF4-FFF2-40B4-BE49-F238E27FC236}">
                  <a16:creationId xmlns:a16="http://schemas.microsoft.com/office/drawing/2014/main" id="{F49CC913-9C31-4313-A61A-70BC55B479C8}"/>
                </a:ext>
              </a:extLst>
            </p:cNvPr>
            <p:cNvSpPr>
              <a:spLocks/>
            </p:cNvSpPr>
            <p:nvPr/>
          </p:nvSpPr>
          <p:spPr bwMode="auto">
            <a:xfrm>
              <a:off x="731" y="1773"/>
              <a:ext cx="4" cy="6"/>
            </a:xfrm>
            <a:custGeom>
              <a:avLst/>
              <a:gdLst>
                <a:gd name="T0" fmla="*/ 10 w 10"/>
                <a:gd name="T1" fmla="*/ 6 h 12"/>
                <a:gd name="T2" fmla="*/ 8 w 10"/>
                <a:gd name="T3" fmla="*/ 0 h 12"/>
                <a:gd name="T4" fmla="*/ 2 w 10"/>
                <a:gd name="T5" fmla="*/ 0 h 12"/>
                <a:gd name="T6" fmla="*/ 0 w 10"/>
                <a:gd name="T7" fmla="*/ 2 h 12"/>
                <a:gd name="T8" fmla="*/ 0 w 10"/>
                <a:gd name="T9" fmla="*/ 8 h 12"/>
                <a:gd name="T10" fmla="*/ 4 w 10"/>
                <a:gd name="T11" fmla="*/ 12 h 12"/>
                <a:gd name="T12" fmla="*/ 10 w 10"/>
                <a:gd name="T13" fmla="*/ 8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8" y="0"/>
                  </a:lnTo>
                  <a:lnTo>
                    <a:pt x="2" y="0"/>
                  </a:lnTo>
                  <a:lnTo>
                    <a:pt x="0" y="2"/>
                  </a:lnTo>
                  <a:lnTo>
                    <a:pt x="0" y="8"/>
                  </a:lnTo>
                  <a:lnTo>
                    <a:pt x="4" y="12"/>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5" name="Freeform 67">
              <a:extLst>
                <a:ext uri="{FF2B5EF4-FFF2-40B4-BE49-F238E27FC236}">
                  <a16:creationId xmlns:a16="http://schemas.microsoft.com/office/drawing/2014/main" id="{E88A8FFD-8EF2-4129-B948-76A87EDB25E2}"/>
                </a:ext>
              </a:extLst>
            </p:cNvPr>
            <p:cNvSpPr>
              <a:spLocks/>
            </p:cNvSpPr>
            <p:nvPr/>
          </p:nvSpPr>
          <p:spPr bwMode="auto">
            <a:xfrm>
              <a:off x="711" y="1744"/>
              <a:ext cx="5" cy="4"/>
            </a:xfrm>
            <a:custGeom>
              <a:avLst/>
              <a:gdLst>
                <a:gd name="T0" fmla="*/ 10 w 10"/>
                <a:gd name="T1" fmla="*/ 4 h 10"/>
                <a:gd name="T2" fmla="*/ 8 w 10"/>
                <a:gd name="T3" fmla="*/ 0 h 10"/>
                <a:gd name="T4" fmla="*/ 2 w 10"/>
                <a:gd name="T5" fmla="*/ 0 h 10"/>
                <a:gd name="T6" fmla="*/ 0 w 10"/>
                <a:gd name="T7" fmla="*/ 2 h 10"/>
                <a:gd name="T8" fmla="*/ 0 w 10"/>
                <a:gd name="T9" fmla="*/ 6 h 10"/>
                <a:gd name="T10" fmla="*/ 4 w 10"/>
                <a:gd name="T11" fmla="*/ 10 h 10"/>
                <a:gd name="T12" fmla="*/ 10 w 10"/>
                <a:gd name="T13" fmla="*/ 6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2"/>
                  </a:lnTo>
                  <a:lnTo>
                    <a:pt x="0" y="6"/>
                  </a:lnTo>
                  <a:lnTo>
                    <a:pt x="4" y="10"/>
                  </a:lnTo>
                  <a:lnTo>
                    <a:pt x="10" y="6"/>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6" name="Freeform 68">
              <a:extLst>
                <a:ext uri="{FF2B5EF4-FFF2-40B4-BE49-F238E27FC236}">
                  <a16:creationId xmlns:a16="http://schemas.microsoft.com/office/drawing/2014/main" id="{8BE977C2-EC2A-4E34-AC06-68FF115C3F59}"/>
                </a:ext>
              </a:extLst>
            </p:cNvPr>
            <p:cNvSpPr>
              <a:spLocks/>
            </p:cNvSpPr>
            <p:nvPr/>
          </p:nvSpPr>
          <p:spPr bwMode="auto">
            <a:xfrm>
              <a:off x="721" y="1787"/>
              <a:ext cx="5" cy="5"/>
            </a:xfrm>
            <a:custGeom>
              <a:avLst/>
              <a:gdLst>
                <a:gd name="T0" fmla="*/ 9 w 9"/>
                <a:gd name="T1" fmla="*/ 6 h 10"/>
                <a:gd name="T2" fmla="*/ 8 w 9"/>
                <a:gd name="T3" fmla="*/ 0 h 10"/>
                <a:gd name="T4" fmla="*/ 2 w 9"/>
                <a:gd name="T5" fmla="*/ 0 h 10"/>
                <a:gd name="T6" fmla="*/ 0 w 9"/>
                <a:gd name="T7" fmla="*/ 2 h 10"/>
                <a:gd name="T8" fmla="*/ 0 w 9"/>
                <a:gd name="T9" fmla="*/ 8 h 10"/>
                <a:gd name="T10" fmla="*/ 2 w 9"/>
                <a:gd name="T11" fmla="*/ 10 h 10"/>
                <a:gd name="T12" fmla="*/ 6 w 9"/>
                <a:gd name="T13" fmla="*/ 10 h 10"/>
                <a:gd name="T14" fmla="*/ 8 w 9"/>
                <a:gd name="T15" fmla="*/ 10 h 10"/>
                <a:gd name="T16" fmla="*/ 9 w 9"/>
                <a:gd name="T17" fmla="*/ 8 h 10"/>
                <a:gd name="T18" fmla="*/ 9 w 9"/>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9" y="6"/>
                  </a:moveTo>
                  <a:lnTo>
                    <a:pt x="8" y="0"/>
                  </a:lnTo>
                  <a:lnTo>
                    <a:pt x="2" y="0"/>
                  </a:lnTo>
                  <a:lnTo>
                    <a:pt x="0" y="2"/>
                  </a:lnTo>
                  <a:lnTo>
                    <a:pt x="0" y="8"/>
                  </a:lnTo>
                  <a:lnTo>
                    <a:pt x="2" y="10"/>
                  </a:lnTo>
                  <a:lnTo>
                    <a:pt x="6" y="10"/>
                  </a:lnTo>
                  <a:lnTo>
                    <a:pt x="8" y="10"/>
                  </a:lnTo>
                  <a:lnTo>
                    <a:pt x="9" y="8"/>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7" name="Freeform 69">
              <a:extLst>
                <a:ext uri="{FF2B5EF4-FFF2-40B4-BE49-F238E27FC236}">
                  <a16:creationId xmlns:a16="http://schemas.microsoft.com/office/drawing/2014/main" id="{975043C5-8381-4DA0-AC78-CA9E72985920}"/>
                </a:ext>
              </a:extLst>
            </p:cNvPr>
            <p:cNvSpPr>
              <a:spLocks/>
            </p:cNvSpPr>
            <p:nvPr/>
          </p:nvSpPr>
          <p:spPr bwMode="auto">
            <a:xfrm>
              <a:off x="711" y="1771"/>
              <a:ext cx="5" cy="5"/>
            </a:xfrm>
            <a:custGeom>
              <a:avLst/>
              <a:gdLst>
                <a:gd name="T0" fmla="*/ 10 w 10"/>
                <a:gd name="T1" fmla="*/ 3 h 9"/>
                <a:gd name="T2" fmla="*/ 8 w 10"/>
                <a:gd name="T3" fmla="*/ 0 h 9"/>
                <a:gd name="T4" fmla="*/ 2 w 10"/>
                <a:gd name="T5" fmla="*/ 0 h 9"/>
                <a:gd name="T6" fmla="*/ 0 w 10"/>
                <a:gd name="T7" fmla="*/ 1 h 9"/>
                <a:gd name="T8" fmla="*/ 0 w 10"/>
                <a:gd name="T9" fmla="*/ 7 h 9"/>
                <a:gd name="T10" fmla="*/ 6 w 10"/>
                <a:gd name="T11" fmla="*/ 9 h 9"/>
                <a:gd name="T12" fmla="*/ 10 w 10"/>
                <a:gd name="T13" fmla="*/ 7 h 9"/>
                <a:gd name="T14" fmla="*/ 10 w 10"/>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3"/>
                  </a:moveTo>
                  <a:lnTo>
                    <a:pt x="8" y="0"/>
                  </a:lnTo>
                  <a:lnTo>
                    <a:pt x="2" y="0"/>
                  </a:lnTo>
                  <a:lnTo>
                    <a:pt x="0" y="1"/>
                  </a:lnTo>
                  <a:lnTo>
                    <a:pt x="0" y="7"/>
                  </a:lnTo>
                  <a:lnTo>
                    <a:pt x="6" y="9"/>
                  </a:lnTo>
                  <a:lnTo>
                    <a:pt x="10" y="7"/>
                  </a:lnTo>
                  <a:lnTo>
                    <a:pt x="10"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8" name="Freeform 70">
              <a:extLst>
                <a:ext uri="{FF2B5EF4-FFF2-40B4-BE49-F238E27FC236}">
                  <a16:creationId xmlns:a16="http://schemas.microsoft.com/office/drawing/2014/main" id="{7B0B9F81-D691-4C02-B89C-F0596C8A0B2D}"/>
                </a:ext>
              </a:extLst>
            </p:cNvPr>
            <p:cNvSpPr>
              <a:spLocks/>
            </p:cNvSpPr>
            <p:nvPr/>
          </p:nvSpPr>
          <p:spPr bwMode="auto">
            <a:xfrm>
              <a:off x="761" y="1792"/>
              <a:ext cx="4" cy="5"/>
            </a:xfrm>
            <a:custGeom>
              <a:avLst/>
              <a:gdLst>
                <a:gd name="T0" fmla="*/ 10 w 10"/>
                <a:gd name="T1" fmla="*/ 4 h 10"/>
                <a:gd name="T2" fmla="*/ 10 w 10"/>
                <a:gd name="T3" fmla="*/ 2 h 10"/>
                <a:gd name="T4" fmla="*/ 6 w 10"/>
                <a:gd name="T5" fmla="*/ 0 h 10"/>
                <a:gd name="T6" fmla="*/ 4 w 10"/>
                <a:gd name="T7" fmla="*/ 0 h 10"/>
                <a:gd name="T8" fmla="*/ 2 w 10"/>
                <a:gd name="T9" fmla="*/ 0 h 10"/>
                <a:gd name="T10" fmla="*/ 0 w 10"/>
                <a:gd name="T11" fmla="*/ 2 h 10"/>
                <a:gd name="T12" fmla="*/ 0 w 10"/>
                <a:gd name="T13" fmla="*/ 4 h 10"/>
                <a:gd name="T14" fmla="*/ 0 w 10"/>
                <a:gd name="T15" fmla="*/ 8 h 10"/>
                <a:gd name="T16" fmla="*/ 2 w 10"/>
                <a:gd name="T17" fmla="*/ 10 h 10"/>
                <a:gd name="T18" fmla="*/ 4 w 10"/>
                <a:gd name="T19" fmla="*/ 10 h 10"/>
                <a:gd name="T20" fmla="*/ 6 w 10"/>
                <a:gd name="T21" fmla="*/ 10 h 10"/>
                <a:gd name="T22" fmla="*/ 10 w 10"/>
                <a:gd name="T23" fmla="*/ 8 h 10"/>
                <a:gd name="T24" fmla="*/ 10 w 10"/>
                <a:gd name="T25"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10" y="4"/>
                  </a:moveTo>
                  <a:lnTo>
                    <a:pt x="10" y="2"/>
                  </a:lnTo>
                  <a:lnTo>
                    <a:pt x="6" y="0"/>
                  </a:lnTo>
                  <a:lnTo>
                    <a:pt x="4" y="0"/>
                  </a:lnTo>
                  <a:lnTo>
                    <a:pt x="2" y="0"/>
                  </a:lnTo>
                  <a:lnTo>
                    <a:pt x="0" y="2"/>
                  </a:lnTo>
                  <a:lnTo>
                    <a:pt x="0" y="4"/>
                  </a:lnTo>
                  <a:lnTo>
                    <a:pt x="0" y="8"/>
                  </a:lnTo>
                  <a:lnTo>
                    <a:pt x="2" y="10"/>
                  </a:lnTo>
                  <a:lnTo>
                    <a:pt x="4" y="10"/>
                  </a:lnTo>
                  <a:lnTo>
                    <a:pt x="6"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19" name="Freeform 71">
              <a:extLst>
                <a:ext uri="{FF2B5EF4-FFF2-40B4-BE49-F238E27FC236}">
                  <a16:creationId xmlns:a16="http://schemas.microsoft.com/office/drawing/2014/main" id="{3AC9EAD4-AD1A-4A24-A1D2-26DBEDC897AA}"/>
                </a:ext>
              </a:extLst>
            </p:cNvPr>
            <p:cNvSpPr>
              <a:spLocks/>
            </p:cNvSpPr>
            <p:nvPr/>
          </p:nvSpPr>
          <p:spPr bwMode="auto">
            <a:xfrm>
              <a:off x="778" y="1764"/>
              <a:ext cx="6" cy="5"/>
            </a:xfrm>
            <a:custGeom>
              <a:avLst/>
              <a:gdLst>
                <a:gd name="T0" fmla="*/ 12 w 12"/>
                <a:gd name="T1" fmla="*/ 4 h 10"/>
                <a:gd name="T2" fmla="*/ 8 w 12"/>
                <a:gd name="T3" fmla="*/ 0 h 10"/>
                <a:gd name="T4" fmla="*/ 2 w 12"/>
                <a:gd name="T5" fmla="*/ 0 h 10"/>
                <a:gd name="T6" fmla="*/ 0 w 12"/>
                <a:gd name="T7" fmla="*/ 4 h 10"/>
                <a:gd name="T8" fmla="*/ 0 w 12"/>
                <a:gd name="T9" fmla="*/ 8 h 10"/>
                <a:gd name="T10" fmla="*/ 2 w 12"/>
                <a:gd name="T11" fmla="*/ 10 h 10"/>
                <a:gd name="T12" fmla="*/ 8 w 12"/>
                <a:gd name="T13" fmla="*/ 10 h 10"/>
                <a:gd name="T14" fmla="*/ 10 w 12"/>
                <a:gd name="T15" fmla="*/ 8 h 10"/>
                <a:gd name="T16" fmla="*/ 12 w 12"/>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0">
                  <a:moveTo>
                    <a:pt x="12" y="4"/>
                  </a:moveTo>
                  <a:lnTo>
                    <a:pt x="8" y="0"/>
                  </a:lnTo>
                  <a:lnTo>
                    <a:pt x="2" y="0"/>
                  </a:lnTo>
                  <a:lnTo>
                    <a:pt x="0" y="4"/>
                  </a:lnTo>
                  <a:lnTo>
                    <a:pt x="0" y="8"/>
                  </a:lnTo>
                  <a:lnTo>
                    <a:pt x="2" y="10"/>
                  </a:lnTo>
                  <a:lnTo>
                    <a:pt x="8" y="10"/>
                  </a:lnTo>
                  <a:lnTo>
                    <a:pt x="10" y="8"/>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0" name="Freeform 72">
              <a:extLst>
                <a:ext uri="{FF2B5EF4-FFF2-40B4-BE49-F238E27FC236}">
                  <a16:creationId xmlns:a16="http://schemas.microsoft.com/office/drawing/2014/main" id="{F41DE731-F03D-4B7A-AF5C-A43AB945260B}"/>
                </a:ext>
              </a:extLst>
            </p:cNvPr>
            <p:cNvSpPr>
              <a:spLocks/>
            </p:cNvSpPr>
            <p:nvPr/>
          </p:nvSpPr>
          <p:spPr bwMode="auto">
            <a:xfrm>
              <a:off x="759" y="1761"/>
              <a:ext cx="6" cy="6"/>
            </a:xfrm>
            <a:custGeom>
              <a:avLst/>
              <a:gdLst>
                <a:gd name="T0" fmla="*/ 12 w 12"/>
                <a:gd name="T1" fmla="*/ 6 h 12"/>
                <a:gd name="T2" fmla="*/ 10 w 12"/>
                <a:gd name="T3" fmla="*/ 0 h 12"/>
                <a:gd name="T4" fmla="*/ 4 w 12"/>
                <a:gd name="T5" fmla="*/ 0 h 12"/>
                <a:gd name="T6" fmla="*/ 0 w 12"/>
                <a:gd name="T7" fmla="*/ 6 h 12"/>
                <a:gd name="T8" fmla="*/ 2 w 12"/>
                <a:gd name="T9" fmla="*/ 10 h 12"/>
                <a:gd name="T10" fmla="*/ 8 w 12"/>
                <a:gd name="T11" fmla="*/ 12 h 12"/>
                <a:gd name="T12" fmla="*/ 10 w 12"/>
                <a:gd name="T13" fmla="*/ 1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lnTo>
                    <a:pt x="10" y="0"/>
                  </a:lnTo>
                  <a:lnTo>
                    <a:pt x="4" y="0"/>
                  </a:lnTo>
                  <a:lnTo>
                    <a:pt x="0" y="6"/>
                  </a:lnTo>
                  <a:lnTo>
                    <a:pt x="2" y="10"/>
                  </a:lnTo>
                  <a:lnTo>
                    <a:pt x="8" y="12"/>
                  </a:lnTo>
                  <a:lnTo>
                    <a:pt x="10" y="10"/>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1" name="Freeform 73">
              <a:extLst>
                <a:ext uri="{FF2B5EF4-FFF2-40B4-BE49-F238E27FC236}">
                  <a16:creationId xmlns:a16="http://schemas.microsoft.com/office/drawing/2014/main" id="{3F69519C-0E54-42EE-9945-919D0EE46C6A}"/>
                </a:ext>
              </a:extLst>
            </p:cNvPr>
            <p:cNvSpPr>
              <a:spLocks/>
            </p:cNvSpPr>
            <p:nvPr/>
          </p:nvSpPr>
          <p:spPr bwMode="auto">
            <a:xfrm>
              <a:off x="779" y="1794"/>
              <a:ext cx="6" cy="6"/>
            </a:xfrm>
            <a:custGeom>
              <a:avLst/>
              <a:gdLst>
                <a:gd name="T0" fmla="*/ 12 w 12"/>
                <a:gd name="T1" fmla="*/ 6 h 12"/>
                <a:gd name="T2" fmla="*/ 10 w 12"/>
                <a:gd name="T3" fmla="*/ 2 h 12"/>
                <a:gd name="T4" fmla="*/ 8 w 12"/>
                <a:gd name="T5" fmla="*/ 0 h 12"/>
                <a:gd name="T6" fmla="*/ 2 w 12"/>
                <a:gd name="T7" fmla="*/ 0 h 12"/>
                <a:gd name="T8" fmla="*/ 0 w 12"/>
                <a:gd name="T9" fmla="*/ 2 h 12"/>
                <a:gd name="T10" fmla="*/ 0 w 12"/>
                <a:gd name="T11" fmla="*/ 6 h 12"/>
                <a:gd name="T12" fmla="*/ 0 w 12"/>
                <a:gd name="T13" fmla="*/ 8 h 12"/>
                <a:gd name="T14" fmla="*/ 2 w 12"/>
                <a:gd name="T15" fmla="*/ 10 h 12"/>
                <a:gd name="T16" fmla="*/ 6 w 12"/>
                <a:gd name="T17" fmla="*/ 12 h 12"/>
                <a:gd name="T18" fmla="*/ 8 w 12"/>
                <a:gd name="T19" fmla="*/ 10 h 12"/>
                <a:gd name="T20" fmla="*/ 10 w 12"/>
                <a:gd name="T21" fmla="*/ 8 h 12"/>
                <a:gd name="T22" fmla="*/ 12 w 12"/>
                <a:gd name="T2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2">
                  <a:moveTo>
                    <a:pt x="12" y="6"/>
                  </a:moveTo>
                  <a:lnTo>
                    <a:pt x="10" y="2"/>
                  </a:lnTo>
                  <a:lnTo>
                    <a:pt x="8" y="0"/>
                  </a:lnTo>
                  <a:lnTo>
                    <a:pt x="2" y="0"/>
                  </a:lnTo>
                  <a:lnTo>
                    <a:pt x="0" y="2"/>
                  </a:lnTo>
                  <a:lnTo>
                    <a:pt x="0" y="6"/>
                  </a:lnTo>
                  <a:lnTo>
                    <a:pt x="0" y="8"/>
                  </a:lnTo>
                  <a:lnTo>
                    <a:pt x="2" y="10"/>
                  </a:lnTo>
                  <a:lnTo>
                    <a:pt x="6" y="12"/>
                  </a:lnTo>
                  <a:lnTo>
                    <a:pt x="8" y="10"/>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2" name="Freeform 74">
              <a:extLst>
                <a:ext uri="{FF2B5EF4-FFF2-40B4-BE49-F238E27FC236}">
                  <a16:creationId xmlns:a16="http://schemas.microsoft.com/office/drawing/2014/main" id="{DA254180-737C-412A-A1DE-9667678FCD63}"/>
                </a:ext>
              </a:extLst>
            </p:cNvPr>
            <p:cNvSpPr>
              <a:spLocks/>
            </p:cNvSpPr>
            <p:nvPr/>
          </p:nvSpPr>
          <p:spPr bwMode="auto">
            <a:xfrm>
              <a:off x="769" y="1806"/>
              <a:ext cx="6" cy="5"/>
            </a:xfrm>
            <a:custGeom>
              <a:avLst/>
              <a:gdLst>
                <a:gd name="T0" fmla="*/ 11 w 11"/>
                <a:gd name="T1" fmla="*/ 4 h 10"/>
                <a:gd name="T2" fmla="*/ 11 w 11"/>
                <a:gd name="T3" fmla="*/ 2 h 10"/>
                <a:gd name="T4" fmla="*/ 9 w 11"/>
                <a:gd name="T5" fmla="*/ 0 h 10"/>
                <a:gd name="T6" fmla="*/ 4 w 11"/>
                <a:gd name="T7" fmla="*/ 0 h 10"/>
                <a:gd name="T8" fmla="*/ 2 w 11"/>
                <a:gd name="T9" fmla="*/ 2 h 10"/>
                <a:gd name="T10" fmla="*/ 0 w 11"/>
                <a:gd name="T11" fmla="*/ 4 h 10"/>
                <a:gd name="T12" fmla="*/ 2 w 11"/>
                <a:gd name="T13" fmla="*/ 8 h 10"/>
                <a:gd name="T14" fmla="*/ 6 w 11"/>
                <a:gd name="T15" fmla="*/ 10 h 10"/>
                <a:gd name="T16" fmla="*/ 11 w 11"/>
                <a:gd name="T17" fmla="*/ 8 h 10"/>
                <a:gd name="T18" fmla="*/ 11 w 11"/>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11" y="4"/>
                  </a:moveTo>
                  <a:lnTo>
                    <a:pt x="11" y="2"/>
                  </a:lnTo>
                  <a:lnTo>
                    <a:pt x="9" y="0"/>
                  </a:lnTo>
                  <a:lnTo>
                    <a:pt x="4" y="0"/>
                  </a:lnTo>
                  <a:lnTo>
                    <a:pt x="2" y="2"/>
                  </a:lnTo>
                  <a:lnTo>
                    <a:pt x="0" y="4"/>
                  </a:lnTo>
                  <a:lnTo>
                    <a:pt x="2" y="8"/>
                  </a:lnTo>
                  <a:lnTo>
                    <a:pt x="6" y="10"/>
                  </a:lnTo>
                  <a:lnTo>
                    <a:pt x="11" y="8"/>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3" name="Freeform 75">
              <a:extLst>
                <a:ext uri="{FF2B5EF4-FFF2-40B4-BE49-F238E27FC236}">
                  <a16:creationId xmlns:a16="http://schemas.microsoft.com/office/drawing/2014/main" id="{B89C3B93-017D-4DF6-A8B9-BD14D48C4FA4}"/>
                </a:ext>
              </a:extLst>
            </p:cNvPr>
            <p:cNvSpPr>
              <a:spLocks/>
            </p:cNvSpPr>
            <p:nvPr/>
          </p:nvSpPr>
          <p:spPr bwMode="auto">
            <a:xfrm>
              <a:off x="751" y="1748"/>
              <a:ext cx="5" cy="5"/>
            </a:xfrm>
            <a:custGeom>
              <a:avLst/>
              <a:gdLst>
                <a:gd name="T0" fmla="*/ 10 w 10"/>
                <a:gd name="T1" fmla="*/ 6 h 12"/>
                <a:gd name="T2" fmla="*/ 8 w 10"/>
                <a:gd name="T3" fmla="*/ 0 h 12"/>
                <a:gd name="T4" fmla="*/ 2 w 10"/>
                <a:gd name="T5" fmla="*/ 0 h 12"/>
                <a:gd name="T6" fmla="*/ 0 w 10"/>
                <a:gd name="T7" fmla="*/ 2 h 12"/>
                <a:gd name="T8" fmla="*/ 0 w 10"/>
                <a:gd name="T9" fmla="*/ 8 h 12"/>
                <a:gd name="T10" fmla="*/ 4 w 10"/>
                <a:gd name="T11" fmla="*/ 12 h 12"/>
                <a:gd name="T12" fmla="*/ 10 w 10"/>
                <a:gd name="T13" fmla="*/ 8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8" y="0"/>
                  </a:lnTo>
                  <a:lnTo>
                    <a:pt x="2" y="0"/>
                  </a:lnTo>
                  <a:lnTo>
                    <a:pt x="0" y="2"/>
                  </a:lnTo>
                  <a:lnTo>
                    <a:pt x="0" y="8"/>
                  </a:lnTo>
                  <a:lnTo>
                    <a:pt x="4" y="12"/>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4" name="Freeform 76">
              <a:extLst>
                <a:ext uri="{FF2B5EF4-FFF2-40B4-BE49-F238E27FC236}">
                  <a16:creationId xmlns:a16="http://schemas.microsoft.com/office/drawing/2014/main" id="{E78535B5-8A9A-4C7B-8285-280A6488A026}"/>
                </a:ext>
              </a:extLst>
            </p:cNvPr>
            <p:cNvSpPr>
              <a:spLocks/>
            </p:cNvSpPr>
            <p:nvPr/>
          </p:nvSpPr>
          <p:spPr bwMode="auto">
            <a:xfrm>
              <a:off x="769" y="1750"/>
              <a:ext cx="6" cy="5"/>
            </a:xfrm>
            <a:custGeom>
              <a:avLst/>
              <a:gdLst>
                <a:gd name="T0" fmla="*/ 11 w 11"/>
                <a:gd name="T1" fmla="*/ 4 h 10"/>
                <a:gd name="T2" fmla="*/ 8 w 11"/>
                <a:gd name="T3" fmla="*/ 0 h 10"/>
                <a:gd name="T4" fmla="*/ 2 w 11"/>
                <a:gd name="T5" fmla="*/ 0 h 10"/>
                <a:gd name="T6" fmla="*/ 0 w 11"/>
                <a:gd name="T7" fmla="*/ 2 h 10"/>
                <a:gd name="T8" fmla="*/ 0 w 11"/>
                <a:gd name="T9" fmla="*/ 6 h 10"/>
                <a:gd name="T10" fmla="*/ 6 w 11"/>
                <a:gd name="T11" fmla="*/ 10 h 10"/>
                <a:gd name="T12" fmla="*/ 9 w 11"/>
                <a:gd name="T13" fmla="*/ 6 h 10"/>
                <a:gd name="T14" fmla="*/ 11 w 11"/>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11" y="4"/>
                  </a:moveTo>
                  <a:lnTo>
                    <a:pt x="8" y="0"/>
                  </a:lnTo>
                  <a:lnTo>
                    <a:pt x="2" y="0"/>
                  </a:lnTo>
                  <a:lnTo>
                    <a:pt x="0" y="2"/>
                  </a:lnTo>
                  <a:lnTo>
                    <a:pt x="0" y="6"/>
                  </a:lnTo>
                  <a:lnTo>
                    <a:pt x="6" y="10"/>
                  </a:lnTo>
                  <a:lnTo>
                    <a:pt x="9" y="6"/>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5" name="Freeform 77">
              <a:extLst>
                <a:ext uri="{FF2B5EF4-FFF2-40B4-BE49-F238E27FC236}">
                  <a16:creationId xmlns:a16="http://schemas.microsoft.com/office/drawing/2014/main" id="{C3A4DCBA-B49D-440A-AFA2-62A36640D6E8}"/>
                </a:ext>
              </a:extLst>
            </p:cNvPr>
            <p:cNvSpPr>
              <a:spLocks/>
            </p:cNvSpPr>
            <p:nvPr/>
          </p:nvSpPr>
          <p:spPr bwMode="auto">
            <a:xfrm>
              <a:off x="770" y="1778"/>
              <a:ext cx="5" cy="4"/>
            </a:xfrm>
            <a:custGeom>
              <a:avLst/>
              <a:gdLst>
                <a:gd name="T0" fmla="*/ 9 w 9"/>
                <a:gd name="T1" fmla="*/ 4 h 10"/>
                <a:gd name="T2" fmla="*/ 7 w 9"/>
                <a:gd name="T3" fmla="*/ 0 h 10"/>
                <a:gd name="T4" fmla="*/ 2 w 9"/>
                <a:gd name="T5" fmla="*/ 0 h 10"/>
                <a:gd name="T6" fmla="*/ 0 w 9"/>
                <a:gd name="T7" fmla="*/ 2 h 10"/>
                <a:gd name="T8" fmla="*/ 0 w 9"/>
                <a:gd name="T9" fmla="*/ 8 h 10"/>
                <a:gd name="T10" fmla="*/ 4 w 9"/>
                <a:gd name="T11" fmla="*/ 10 h 10"/>
                <a:gd name="T12" fmla="*/ 9 w 9"/>
                <a:gd name="T13" fmla="*/ 8 h 10"/>
                <a:gd name="T14" fmla="*/ 9 w 9"/>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9" y="4"/>
                  </a:moveTo>
                  <a:lnTo>
                    <a:pt x="7" y="0"/>
                  </a:lnTo>
                  <a:lnTo>
                    <a:pt x="2" y="0"/>
                  </a:lnTo>
                  <a:lnTo>
                    <a:pt x="0" y="2"/>
                  </a:lnTo>
                  <a:lnTo>
                    <a:pt x="0" y="8"/>
                  </a:lnTo>
                  <a:lnTo>
                    <a:pt x="4" y="10"/>
                  </a:lnTo>
                  <a:lnTo>
                    <a:pt x="9" y="8"/>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6" name="Freeform 78">
              <a:extLst>
                <a:ext uri="{FF2B5EF4-FFF2-40B4-BE49-F238E27FC236}">
                  <a16:creationId xmlns:a16="http://schemas.microsoft.com/office/drawing/2014/main" id="{2E92D882-F429-425B-B2A3-D50F685F057B}"/>
                </a:ext>
              </a:extLst>
            </p:cNvPr>
            <p:cNvSpPr>
              <a:spLocks/>
            </p:cNvSpPr>
            <p:nvPr/>
          </p:nvSpPr>
          <p:spPr bwMode="auto">
            <a:xfrm>
              <a:off x="751" y="1775"/>
              <a:ext cx="5" cy="5"/>
            </a:xfrm>
            <a:custGeom>
              <a:avLst/>
              <a:gdLst>
                <a:gd name="T0" fmla="*/ 10 w 10"/>
                <a:gd name="T1" fmla="*/ 6 h 12"/>
                <a:gd name="T2" fmla="*/ 8 w 10"/>
                <a:gd name="T3" fmla="*/ 0 h 12"/>
                <a:gd name="T4" fmla="*/ 2 w 10"/>
                <a:gd name="T5" fmla="*/ 0 h 12"/>
                <a:gd name="T6" fmla="*/ 0 w 10"/>
                <a:gd name="T7" fmla="*/ 4 h 12"/>
                <a:gd name="T8" fmla="*/ 0 w 10"/>
                <a:gd name="T9" fmla="*/ 10 h 12"/>
                <a:gd name="T10" fmla="*/ 4 w 10"/>
                <a:gd name="T11" fmla="*/ 12 h 12"/>
                <a:gd name="T12" fmla="*/ 10 w 10"/>
                <a:gd name="T13" fmla="*/ 10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8" y="0"/>
                  </a:lnTo>
                  <a:lnTo>
                    <a:pt x="2" y="0"/>
                  </a:lnTo>
                  <a:lnTo>
                    <a:pt x="0" y="4"/>
                  </a:lnTo>
                  <a:lnTo>
                    <a:pt x="0" y="10"/>
                  </a:lnTo>
                  <a:lnTo>
                    <a:pt x="4" y="12"/>
                  </a:lnTo>
                  <a:lnTo>
                    <a:pt x="10"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7" name="Freeform 79">
              <a:extLst>
                <a:ext uri="{FF2B5EF4-FFF2-40B4-BE49-F238E27FC236}">
                  <a16:creationId xmlns:a16="http://schemas.microsoft.com/office/drawing/2014/main" id="{8602C41C-7927-4B0C-9B3B-2692BA90CA54}"/>
                </a:ext>
              </a:extLst>
            </p:cNvPr>
            <p:cNvSpPr>
              <a:spLocks/>
            </p:cNvSpPr>
            <p:nvPr/>
          </p:nvSpPr>
          <p:spPr bwMode="auto">
            <a:xfrm>
              <a:off x="751" y="1804"/>
              <a:ext cx="5" cy="5"/>
            </a:xfrm>
            <a:custGeom>
              <a:avLst/>
              <a:gdLst>
                <a:gd name="T0" fmla="*/ 10 w 10"/>
                <a:gd name="T1" fmla="*/ 4 h 10"/>
                <a:gd name="T2" fmla="*/ 8 w 10"/>
                <a:gd name="T3" fmla="*/ 0 h 10"/>
                <a:gd name="T4" fmla="*/ 2 w 10"/>
                <a:gd name="T5" fmla="*/ 0 h 10"/>
                <a:gd name="T6" fmla="*/ 0 w 10"/>
                <a:gd name="T7" fmla="*/ 2 h 10"/>
                <a:gd name="T8" fmla="*/ 0 w 10"/>
                <a:gd name="T9" fmla="*/ 8 h 10"/>
                <a:gd name="T10" fmla="*/ 2 w 10"/>
                <a:gd name="T11" fmla="*/ 10 h 10"/>
                <a:gd name="T12" fmla="*/ 8 w 10"/>
                <a:gd name="T13" fmla="*/ 10 h 10"/>
                <a:gd name="T14" fmla="*/ 10 w 10"/>
                <a:gd name="T15" fmla="*/ 8 h 10"/>
                <a:gd name="T16" fmla="*/ 10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4"/>
                  </a:moveTo>
                  <a:lnTo>
                    <a:pt x="8" y="0"/>
                  </a:lnTo>
                  <a:lnTo>
                    <a:pt x="2" y="0"/>
                  </a:lnTo>
                  <a:lnTo>
                    <a:pt x="0" y="2"/>
                  </a:lnTo>
                  <a:lnTo>
                    <a:pt x="0" y="8"/>
                  </a:lnTo>
                  <a:lnTo>
                    <a:pt x="2"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8" name="Freeform 80">
              <a:extLst>
                <a:ext uri="{FF2B5EF4-FFF2-40B4-BE49-F238E27FC236}">
                  <a16:creationId xmlns:a16="http://schemas.microsoft.com/office/drawing/2014/main" id="{F51A12C1-32B4-4CF6-8CB1-28D136A00B4D}"/>
                </a:ext>
              </a:extLst>
            </p:cNvPr>
            <p:cNvSpPr>
              <a:spLocks/>
            </p:cNvSpPr>
            <p:nvPr/>
          </p:nvSpPr>
          <p:spPr bwMode="auto">
            <a:xfrm>
              <a:off x="789" y="1808"/>
              <a:ext cx="6" cy="5"/>
            </a:xfrm>
            <a:custGeom>
              <a:avLst/>
              <a:gdLst>
                <a:gd name="T0" fmla="*/ 11 w 11"/>
                <a:gd name="T1" fmla="*/ 6 h 12"/>
                <a:gd name="T2" fmla="*/ 7 w 11"/>
                <a:gd name="T3" fmla="*/ 0 h 12"/>
                <a:gd name="T4" fmla="*/ 5 w 11"/>
                <a:gd name="T5" fmla="*/ 0 h 12"/>
                <a:gd name="T6" fmla="*/ 1 w 11"/>
                <a:gd name="T7" fmla="*/ 0 h 12"/>
                <a:gd name="T8" fmla="*/ 0 w 11"/>
                <a:gd name="T9" fmla="*/ 2 h 12"/>
                <a:gd name="T10" fmla="*/ 0 w 11"/>
                <a:gd name="T11" fmla="*/ 8 h 12"/>
                <a:gd name="T12" fmla="*/ 5 w 11"/>
                <a:gd name="T13" fmla="*/ 12 h 12"/>
                <a:gd name="T14" fmla="*/ 9 w 11"/>
                <a:gd name="T15" fmla="*/ 8 h 12"/>
                <a:gd name="T16" fmla="*/ 11 w 11"/>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11" y="6"/>
                  </a:moveTo>
                  <a:lnTo>
                    <a:pt x="7" y="0"/>
                  </a:lnTo>
                  <a:lnTo>
                    <a:pt x="5" y="0"/>
                  </a:lnTo>
                  <a:lnTo>
                    <a:pt x="1" y="0"/>
                  </a:lnTo>
                  <a:lnTo>
                    <a:pt x="0" y="2"/>
                  </a:lnTo>
                  <a:lnTo>
                    <a:pt x="0" y="8"/>
                  </a:lnTo>
                  <a:lnTo>
                    <a:pt x="5" y="12"/>
                  </a:lnTo>
                  <a:lnTo>
                    <a:pt x="9"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29" name="Freeform 81">
              <a:extLst>
                <a:ext uri="{FF2B5EF4-FFF2-40B4-BE49-F238E27FC236}">
                  <a16:creationId xmlns:a16="http://schemas.microsoft.com/office/drawing/2014/main" id="{F477B67A-5FD6-4563-A131-ED4B5D58A7E0}"/>
                </a:ext>
              </a:extLst>
            </p:cNvPr>
            <p:cNvSpPr>
              <a:spLocks/>
            </p:cNvSpPr>
            <p:nvPr/>
          </p:nvSpPr>
          <p:spPr bwMode="auto">
            <a:xfrm>
              <a:off x="807" y="1782"/>
              <a:ext cx="6" cy="5"/>
            </a:xfrm>
            <a:custGeom>
              <a:avLst/>
              <a:gdLst>
                <a:gd name="T0" fmla="*/ 12 w 12"/>
                <a:gd name="T1" fmla="*/ 4 h 9"/>
                <a:gd name="T2" fmla="*/ 12 w 12"/>
                <a:gd name="T3" fmla="*/ 2 h 9"/>
                <a:gd name="T4" fmla="*/ 10 w 12"/>
                <a:gd name="T5" fmla="*/ 0 h 9"/>
                <a:gd name="T6" fmla="*/ 4 w 12"/>
                <a:gd name="T7" fmla="*/ 0 h 9"/>
                <a:gd name="T8" fmla="*/ 2 w 12"/>
                <a:gd name="T9" fmla="*/ 2 h 9"/>
                <a:gd name="T10" fmla="*/ 0 w 12"/>
                <a:gd name="T11" fmla="*/ 4 h 9"/>
                <a:gd name="T12" fmla="*/ 2 w 12"/>
                <a:gd name="T13" fmla="*/ 8 h 9"/>
                <a:gd name="T14" fmla="*/ 6 w 12"/>
                <a:gd name="T15" fmla="*/ 9 h 9"/>
                <a:gd name="T16" fmla="*/ 12 w 12"/>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12" y="4"/>
                  </a:moveTo>
                  <a:lnTo>
                    <a:pt x="12" y="2"/>
                  </a:lnTo>
                  <a:lnTo>
                    <a:pt x="10" y="0"/>
                  </a:lnTo>
                  <a:lnTo>
                    <a:pt x="4" y="0"/>
                  </a:lnTo>
                  <a:lnTo>
                    <a:pt x="2" y="2"/>
                  </a:lnTo>
                  <a:lnTo>
                    <a:pt x="0" y="4"/>
                  </a:lnTo>
                  <a:lnTo>
                    <a:pt x="2" y="8"/>
                  </a:lnTo>
                  <a:lnTo>
                    <a:pt x="6" y="9"/>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0" name="Freeform 82">
              <a:extLst>
                <a:ext uri="{FF2B5EF4-FFF2-40B4-BE49-F238E27FC236}">
                  <a16:creationId xmlns:a16="http://schemas.microsoft.com/office/drawing/2014/main" id="{6AE52D07-F973-4F05-AE0D-A4B5545D54A3}"/>
                </a:ext>
              </a:extLst>
            </p:cNvPr>
            <p:cNvSpPr>
              <a:spLocks/>
            </p:cNvSpPr>
            <p:nvPr/>
          </p:nvSpPr>
          <p:spPr bwMode="auto">
            <a:xfrm>
              <a:off x="816" y="1768"/>
              <a:ext cx="6" cy="6"/>
            </a:xfrm>
            <a:custGeom>
              <a:avLst/>
              <a:gdLst>
                <a:gd name="T0" fmla="*/ 11 w 11"/>
                <a:gd name="T1" fmla="*/ 6 h 11"/>
                <a:gd name="T2" fmla="*/ 11 w 11"/>
                <a:gd name="T3" fmla="*/ 4 h 11"/>
                <a:gd name="T4" fmla="*/ 10 w 11"/>
                <a:gd name="T5" fmla="*/ 2 h 11"/>
                <a:gd name="T6" fmla="*/ 6 w 11"/>
                <a:gd name="T7" fmla="*/ 0 h 11"/>
                <a:gd name="T8" fmla="*/ 4 w 11"/>
                <a:gd name="T9" fmla="*/ 2 h 11"/>
                <a:gd name="T10" fmla="*/ 2 w 11"/>
                <a:gd name="T11" fmla="*/ 4 h 11"/>
                <a:gd name="T12" fmla="*/ 0 w 11"/>
                <a:gd name="T13" fmla="*/ 6 h 11"/>
                <a:gd name="T14" fmla="*/ 2 w 11"/>
                <a:gd name="T15" fmla="*/ 9 h 11"/>
                <a:gd name="T16" fmla="*/ 4 w 11"/>
                <a:gd name="T17" fmla="*/ 11 h 11"/>
                <a:gd name="T18" fmla="*/ 6 w 11"/>
                <a:gd name="T19" fmla="*/ 11 h 11"/>
                <a:gd name="T20" fmla="*/ 10 w 11"/>
                <a:gd name="T21" fmla="*/ 11 h 11"/>
                <a:gd name="T22" fmla="*/ 11 w 11"/>
                <a:gd name="T23" fmla="*/ 9 h 11"/>
                <a:gd name="T24" fmla="*/ 11 w 11"/>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1" y="6"/>
                  </a:moveTo>
                  <a:lnTo>
                    <a:pt x="11" y="4"/>
                  </a:lnTo>
                  <a:lnTo>
                    <a:pt x="10" y="2"/>
                  </a:lnTo>
                  <a:lnTo>
                    <a:pt x="6" y="0"/>
                  </a:lnTo>
                  <a:lnTo>
                    <a:pt x="4" y="2"/>
                  </a:lnTo>
                  <a:lnTo>
                    <a:pt x="2" y="4"/>
                  </a:lnTo>
                  <a:lnTo>
                    <a:pt x="0" y="6"/>
                  </a:lnTo>
                  <a:lnTo>
                    <a:pt x="2" y="9"/>
                  </a:lnTo>
                  <a:lnTo>
                    <a:pt x="4" y="11"/>
                  </a:lnTo>
                  <a:lnTo>
                    <a:pt x="6" y="11"/>
                  </a:lnTo>
                  <a:lnTo>
                    <a:pt x="10" y="11"/>
                  </a:lnTo>
                  <a:lnTo>
                    <a:pt x="11" y="9"/>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1" name="Freeform 83">
              <a:extLst>
                <a:ext uri="{FF2B5EF4-FFF2-40B4-BE49-F238E27FC236}">
                  <a16:creationId xmlns:a16="http://schemas.microsoft.com/office/drawing/2014/main" id="{4B0ABDF3-2A9E-44F6-8C66-52C6D5DE43E8}"/>
                </a:ext>
              </a:extLst>
            </p:cNvPr>
            <p:cNvSpPr>
              <a:spLocks/>
            </p:cNvSpPr>
            <p:nvPr/>
          </p:nvSpPr>
          <p:spPr bwMode="auto">
            <a:xfrm>
              <a:off x="798" y="1797"/>
              <a:ext cx="5" cy="5"/>
            </a:xfrm>
            <a:custGeom>
              <a:avLst/>
              <a:gdLst>
                <a:gd name="T0" fmla="*/ 10 w 10"/>
                <a:gd name="T1" fmla="*/ 4 h 10"/>
                <a:gd name="T2" fmla="*/ 10 w 10"/>
                <a:gd name="T3" fmla="*/ 2 h 10"/>
                <a:gd name="T4" fmla="*/ 8 w 10"/>
                <a:gd name="T5" fmla="*/ 0 h 10"/>
                <a:gd name="T6" fmla="*/ 2 w 10"/>
                <a:gd name="T7" fmla="*/ 0 h 10"/>
                <a:gd name="T8" fmla="*/ 0 w 10"/>
                <a:gd name="T9" fmla="*/ 2 h 10"/>
                <a:gd name="T10" fmla="*/ 0 w 10"/>
                <a:gd name="T11" fmla="*/ 4 h 10"/>
                <a:gd name="T12" fmla="*/ 0 w 10"/>
                <a:gd name="T13" fmla="*/ 8 h 10"/>
                <a:gd name="T14" fmla="*/ 2 w 10"/>
                <a:gd name="T15" fmla="*/ 10 h 10"/>
                <a:gd name="T16" fmla="*/ 4 w 10"/>
                <a:gd name="T17" fmla="*/ 10 h 10"/>
                <a:gd name="T18" fmla="*/ 8 w 10"/>
                <a:gd name="T19" fmla="*/ 10 h 10"/>
                <a:gd name="T20" fmla="*/ 10 w 10"/>
                <a:gd name="T21" fmla="*/ 8 h 10"/>
                <a:gd name="T22" fmla="*/ 10 w 10"/>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10" y="4"/>
                  </a:moveTo>
                  <a:lnTo>
                    <a:pt x="10" y="2"/>
                  </a:lnTo>
                  <a:lnTo>
                    <a:pt x="8" y="0"/>
                  </a:lnTo>
                  <a:lnTo>
                    <a:pt x="2" y="0"/>
                  </a:lnTo>
                  <a:lnTo>
                    <a:pt x="0" y="2"/>
                  </a:lnTo>
                  <a:lnTo>
                    <a:pt x="0" y="4"/>
                  </a:lnTo>
                  <a:lnTo>
                    <a:pt x="0" y="8"/>
                  </a:lnTo>
                  <a:lnTo>
                    <a:pt x="2" y="10"/>
                  </a:lnTo>
                  <a:lnTo>
                    <a:pt x="4"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2" name="Freeform 84">
              <a:extLst>
                <a:ext uri="{FF2B5EF4-FFF2-40B4-BE49-F238E27FC236}">
                  <a16:creationId xmlns:a16="http://schemas.microsoft.com/office/drawing/2014/main" id="{54A5CDBC-E4F6-4CCD-94C1-CA613B63E820}"/>
                </a:ext>
              </a:extLst>
            </p:cNvPr>
            <p:cNvSpPr>
              <a:spLocks/>
            </p:cNvSpPr>
            <p:nvPr/>
          </p:nvSpPr>
          <p:spPr bwMode="auto">
            <a:xfrm>
              <a:off x="817" y="1799"/>
              <a:ext cx="6" cy="5"/>
            </a:xfrm>
            <a:custGeom>
              <a:avLst/>
              <a:gdLst>
                <a:gd name="T0" fmla="*/ 11 w 11"/>
                <a:gd name="T1" fmla="*/ 6 h 9"/>
                <a:gd name="T2" fmla="*/ 11 w 11"/>
                <a:gd name="T3" fmla="*/ 2 h 9"/>
                <a:gd name="T4" fmla="*/ 8 w 11"/>
                <a:gd name="T5" fmla="*/ 0 h 9"/>
                <a:gd name="T6" fmla="*/ 4 w 11"/>
                <a:gd name="T7" fmla="*/ 0 h 9"/>
                <a:gd name="T8" fmla="*/ 2 w 11"/>
                <a:gd name="T9" fmla="*/ 2 h 9"/>
                <a:gd name="T10" fmla="*/ 0 w 11"/>
                <a:gd name="T11" fmla="*/ 6 h 9"/>
                <a:gd name="T12" fmla="*/ 2 w 11"/>
                <a:gd name="T13" fmla="*/ 8 h 9"/>
                <a:gd name="T14" fmla="*/ 4 w 11"/>
                <a:gd name="T15" fmla="*/ 9 h 9"/>
                <a:gd name="T16" fmla="*/ 8 w 11"/>
                <a:gd name="T17" fmla="*/ 9 h 9"/>
                <a:gd name="T18" fmla="*/ 11 w 11"/>
                <a:gd name="T19" fmla="*/ 8 h 9"/>
                <a:gd name="T20" fmla="*/ 11 w 11"/>
                <a:gd name="T2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6"/>
                  </a:moveTo>
                  <a:lnTo>
                    <a:pt x="11" y="2"/>
                  </a:lnTo>
                  <a:lnTo>
                    <a:pt x="8" y="0"/>
                  </a:lnTo>
                  <a:lnTo>
                    <a:pt x="4" y="0"/>
                  </a:lnTo>
                  <a:lnTo>
                    <a:pt x="2" y="2"/>
                  </a:lnTo>
                  <a:lnTo>
                    <a:pt x="0" y="6"/>
                  </a:lnTo>
                  <a:lnTo>
                    <a:pt x="2" y="8"/>
                  </a:lnTo>
                  <a:lnTo>
                    <a:pt x="4" y="9"/>
                  </a:lnTo>
                  <a:lnTo>
                    <a:pt x="8" y="9"/>
                  </a:lnTo>
                  <a:lnTo>
                    <a:pt x="11"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3" name="Freeform 85">
              <a:extLst>
                <a:ext uri="{FF2B5EF4-FFF2-40B4-BE49-F238E27FC236}">
                  <a16:creationId xmlns:a16="http://schemas.microsoft.com/office/drawing/2014/main" id="{B6032DAE-DA9F-43CA-8DE2-F37A0B88544E}"/>
                </a:ext>
              </a:extLst>
            </p:cNvPr>
            <p:cNvSpPr>
              <a:spLocks/>
            </p:cNvSpPr>
            <p:nvPr/>
          </p:nvSpPr>
          <p:spPr bwMode="auto">
            <a:xfrm>
              <a:off x="797" y="1766"/>
              <a:ext cx="5" cy="6"/>
            </a:xfrm>
            <a:custGeom>
              <a:avLst/>
              <a:gdLst>
                <a:gd name="T0" fmla="*/ 10 w 10"/>
                <a:gd name="T1" fmla="*/ 6 h 11"/>
                <a:gd name="T2" fmla="*/ 10 w 10"/>
                <a:gd name="T3" fmla="*/ 2 h 11"/>
                <a:gd name="T4" fmla="*/ 8 w 10"/>
                <a:gd name="T5" fmla="*/ 0 h 11"/>
                <a:gd name="T6" fmla="*/ 2 w 10"/>
                <a:gd name="T7" fmla="*/ 0 h 11"/>
                <a:gd name="T8" fmla="*/ 0 w 10"/>
                <a:gd name="T9" fmla="*/ 2 h 11"/>
                <a:gd name="T10" fmla="*/ 0 w 10"/>
                <a:gd name="T11" fmla="*/ 6 h 11"/>
                <a:gd name="T12" fmla="*/ 0 w 10"/>
                <a:gd name="T13" fmla="*/ 8 h 11"/>
                <a:gd name="T14" fmla="*/ 2 w 10"/>
                <a:gd name="T15" fmla="*/ 10 h 11"/>
                <a:gd name="T16" fmla="*/ 6 w 10"/>
                <a:gd name="T17" fmla="*/ 11 h 11"/>
                <a:gd name="T18" fmla="*/ 8 w 10"/>
                <a:gd name="T19" fmla="*/ 10 h 11"/>
                <a:gd name="T20" fmla="*/ 10 w 10"/>
                <a:gd name="T21" fmla="*/ 8 h 11"/>
                <a:gd name="T22" fmla="*/ 10 w 10"/>
                <a:gd name="T2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1">
                  <a:moveTo>
                    <a:pt x="10" y="6"/>
                  </a:moveTo>
                  <a:lnTo>
                    <a:pt x="10" y="2"/>
                  </a:lnTo>
                  <a:lnTo>
                    <a:pt x="8" y="0"/>
                  </a:lnTo>
                  <a:lnTo>
                    <a:pt x="2" y="0"/>
                  </a:lnTo>
                  <a:lnTo>
                    <a:pt x="0" y="2"/>
                  </a:lnTo>
                  <a:lnTo>
                    <a:pt x="0" y="6"/>
                  </a:lnTo>
                  <a:lnTo>
                    <a:pt x="0" y="8"/>
                  </a:lnTo>
                  <a:lnTo>
                    <a:pt x="2" y="10"/>
                  </a:lnTo>
                  <a:lnTo>
                    <a:pt x="6" y="11"/>
                  </a:lnTo>
                  <a:lnTo>
                    <a:pt x="8" y="10"/>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4" name="Freeform 86">
              <a:extLst>
                <a:ext uri="{FF2B5EF4-FFF2-40B4-BE49-F238E27FC236}">
                  <a16:creationId xmlns:a16="http://schemas.microsoft.com/office/drawing/2014/main" id="{EEA438D0-BA4A-4447-AAC3-457362C52E9D}"/>
                </a:ext>
              </a:extLst>
            </p:cNvPr>
            <p:cNvSpPr>
              <a:spLocks/>
            </p:cNvSpPr>
            <p:nvPr/>
          </p:nvSpPr>
          <p:spPr bwMode="auto">
            <a:xfrm>
              <a:off x="789" y="1752"/>
              <a:ext cx="5" cy="6"/>
            </a:xfrm>
            <a:custGeom>
              <a:avLst/>
              <a:gdLst>
                <a:gd name="T0" fmla="*/ 9 w 9"/>
                <a:gd name="T1" fmla="*/ 6 h 11"/>
                <a:gd name="T2" fmla="*/ 7 w 9"/>
                <a:gd name="T3" fmla="*/ 0 h 11"/>
                <a:gd name="T4" fmla="*/ 1 w 9"/>
                <a:gd name="T5" fmla="*/ 0 h 11"/>
                <a:gd name="T6" fmla="*/ 0 w 9"/>
                <a:gd name="T7" fmla="*/ 2 h 11"/>
                <a:gd name="T8" fmla="*/ 0 w 9"/>
                <a:gd name="T9" fmla="*/ 7 h 11"/>
                <a:gd name="T10" fmla="*/ 5 w 9"/>
                <a:gd name="T11" fmla="*/ 11 h 11"/>
                <a:gd name="T12" fmla="*/ 9 w 9"/>
                <a:gd name="T13" fmla="*/ 7 h 11"/>
                <a:gd name="T14" fmla="*/ 9 w 9"/>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9" y="6"/>
                  </a:moveTo>
                  <a:lnTo>
                    <a:pt x="7" y="0"/>
                  </a:lnTo>
                  <a:lnTo>
                    <a:pt x="1" y="0"/>
                  </a:lnTo>
                  <a:lnTo>
                    <a:pt x="0" y="2"/>
                  </a:lnTo>
                  <a:lnTo>
                    <a:pt x="0" y="7"/>
                  </a:lnTo>
                  <a:lnTo>
                    <a:pt x="5" y="11"/>
                  </a:lnTo>
                  <a:lnTo>
                    <a:pt x="9" y="7"/>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5" name="Freeform 87">
              <a:extLst>
                <a:ext uri="{FF2B5EF4-FFF2-40B4-BE49-F238E27FC236}">
                  <a16:creationId xmlns:a16="http://schemas.microsoft.com/office/drawing/2014/main" id="{75282888-2392-4EC6-BD78-4011291086C7}"/>
                </a:ext>
              </a:extLst>
            </p:cNvPr>
            <p:cNvSpPr>
              <a:spLocks/>
            </p:cNvSpPr>
            <p:nvPr/>
          </p:nvSpPr>
          <p:spPr bwMode="auto">
            <a:xfrm>
              <a:off x="789" y="1779"/>
              <a:ext cx="6" cy="6"/>
            </a:xfrm>
            <a:custGeom>
              <a:avLst/>
              <a:gdLst>
                <a:gd name="T0" fmla="*/ 11 w 11"/>
                <a:gd name="T1" fmla="*/ 6 h 12"/>
                <a:gd name="T2" fmla="*/ 7 w 11"/>
                <a:gd name="T3" fmla="*/ 0 h 12"/>
                <a:gd name="T4" fmla="*/ 1 w 11"/>
                <a:gd name="T5" fmla="*/ 0 h 12"/>
                <a:gd name="T6" fmla="*/ 0 w 11"/>
                <a:gd name="T7" fmla="*/ 2 h 12"/>
                <a:gd name="T8" fmla="*/ 0 w 11"/>
                <a:gd name="T9" fmla="*/ 8 h 12"/>
                <a:gd name="T10" fmla="*/ 5 w 11"/>
                <a:gd name="T11" fmla="*/ 12 h 12"/>
                <a:gd name="T12" fmla="*/ 9 w 11"/>
                <a:gd name="T13" fmla="*/ 8 h 12"/>
                <a:gd name="T14" fmla="*/ 11 w 1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11" y="6"/>
                  </a:moveTo>
                  <a:lnTo>
                    <a:pt x="7" y="0"/>
                  </a:lnTo>
                  <a:lnTo>
                    <a:pt x="1" y="0"/>
                  </a:lnTo>
                  <a:lnTo>
                    <a:pt x="0" y="2"/>
                  </a:lnTo>
                  <a:lnTo>
                    <a:pt x="0" y="8"/>
                  </a:lnTo>
                  <a:lnTo>
                    <a:pt x="5" y="12"/>
                  </a:lnTo>
                  <a:lnTo>
                    <a:pt x="9"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6" name="Freeform 88">
              <a:extLst>
                <a:ext uri="{FF2B5EF4-FFF2-40B4-BE49-F238E27FC236}">
                  <a16:creationId xmlns:a16="http://schemas.microsoft.com/office/drawing/2014/main" id="{4D7EAB80-87FB-44DA-B1BF-B47F6E54D0C1}"/>
                </a:ext>
              </a:extLst>
            </p:cNvPr>
            <p:cNvSpPr>
              <a:spLocks/>
            </p:cNvSpPr>
            <p:nvPr/>
          </p:nvSpPr>
          <p:spPr bwMode="auto">
            <a:xfrm>
              <a:off x="808" y="1755"/>
              <a:ext cx="5" cy="5"/>
            </a:xfrm>
            <a:custGeom>
              <a:avLst/>
              <a:gdLst>
                <a:gd name="T0" fmla="*/ 10 w 10"/>
                <a:gd name="T1" fmla="*/ 3 h 9"/>
                <a:gd name="T2" fmla="*/ 8 w 10"/>
                <a:gd name="T3" fmla="*/ 0 h 9"/>
                <a:gd name="T4" fmla="*/ 2 w 10"/>
                <a:gd name="T5" fmla="*/ 0 h 9"/>
                <a:gd name="T6" fmla="*/ 0 w 10"/>
                <a:gd name="T7" fmla="*/ 1 h 9"/>
                <a:gd name="T8" fmla="*/ 0 w 10"/>
                <a:gd name="T9" fmla="*/ 5 h 9"/>
                <a:gd name="T10" fmla="*/ 4 w 10"/>
                <a:gd name="T11" fmla="*/ 9 h 9"/>
                <a:gd name="T12" fmla="*/ 10 w 10"/>
                <a:gd name="T13" fmla="*/ 5 h 9"/>
                <a:gd name="T14" fmla="*/ 10 w 10"/>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3"/>
                  </a:moveTo>
                  <a:lnTo>
                    <a:pt x="8" y="0"/>
                  </a:lnTo>
                  <a:lnTo>
                    <a:pt x="2" y="0"/>
                  </a:lnTo>
                  <a:lnTo>
                    <a:pt x="0" y="1"/>
                  </a:lnTo>
                  <a:lnTo>
                    <a:pt x="0" y="5"/>
                  </a:lnTo>
                  <a:lnTo>
                    <a:pt x="4" y="9"/>
                  </a:lnTo>
                  <a:lnTo>
                    <a:pt x="10" y="5"/>
                  </a:lnTo>
                  <a:lnTo>
                    <a:pt x="10"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7" name="Freeform 89">
              <a:extLst>
                <a:ext uri="{FF2B5EF4-FFF2-40B4-BE49-F238E27FC236}">
                  <a16:creationId xmlns:a16="http://schemas.microsoft.com/office/drawing/2014/main" id="{DAFBB610-2891-4D5A-9769-4EA15E4734E4}"/>
                </a:ext>
              </a:extLst>
            </p:cNvPr>
            <p:cNvSpPr>
              <a:spLocks/>
            </p:cNvSpPr>
            <p:nvPr/>
          </p:nvSpPr>
          <p:spPr bwMode="auto">
            <a:xfrm>
              <a:off x="808" y="1811"/>
              <a:ext cx="5" cy="4"/>
            </a:xfrm>
            <a:custGeom>
              <a:avLst/>
              <a:gdLst>
                <a:gd name="T0" fmla="*/ 10 w 10"/>
                <a:gd name="T1" fmla="*/ 4 h 10"/>
                <a:gd name="T2" fmla="*/ 8 w 10"/>
                <a:gd name="T3" fmla="*/ 0 h 10"/>
                <a:gd name="T4" fmla="*/ 2 w 10"/>
                <a:gd name="T5" fmla="*/ 0 h 10"/>
                <a:gd name="T6" fmla="*/ 0 w 10"/>
                <a:gd name="T7" fmla="*/ 2 h 10"/>
                <a:gd name="T8" fmla="*/ 0 w 10"/>
                <a:gd name="T9" fmla="*/ 8 h 10"/>
                <a:gd name="T10" fmla="*/ 2 w 10"/>
                <a:gd name="T11" fmla="*/ 10 h 10"/>
                <a:gd name="T12" fmla="*/ 8 w 10"/>
                <a:gd name="T13" fmla="*/ 10 h 10"/>
                <a:gd name="T14" fmla="*/ 10 w 10"/>
                <a:gd name="T15" fmla="*/ 8 h 10"/>
                <a:gd name="T16" fmla="*/ 10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4"/>
                  </a:moveTo>
                  <a:lnTo>
                    <a:pt x="8" y="0"/>
                  </a:lnTo>
                  <a:lnTo>
                    <a:pt x="2" y="0"/>
                  </a:lnTo>
                  <a:lnTo>
                    <a:pt x="0" y="2"/>
                  </a:lnTo>
                  <a:lnTo>
                    <a:pt x="0" y="8"/>
                  </a:lnTo>
                  <a:lnTo>
                    <a:pt x="2"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8" name="Freeform 90">
              <a:extLst>
                <a:ext uri="{FF2B5EF4-FFF2-40B4-BE49-F238E27FC236}">
                  <a16:creationId xmlns:a16="http://schemas.microsoft.com/office/drawing/2014/main" id="{D5D23CBA-5EB7-4E39-9430-3B296AEA6104}"/>
                </a:ext>
              </a:extLst>
            </p:cNvPr>
            <p:cNvSpPr>
              <a:spLocks/>
            </p:cNvSpPr>
            <p:nvPr/>
          </p:nvSpPr>
          <p:spPr bwMode="auto">
            <a:xfrm>
              <a:off x="855" y="1773"/>
              <a:ext cx="5" cy="6"/>
            </a:xfrm>
            <a:custGeom>
              <a:avLst/>
              <a:gdLst>
                <a:gd name="T0" fmla="*/ 10 w 10"/>
                <a:gd name="T1" fmla="*/ 6 h 12"/>
                <a:gd name="T2" fmla="*/ 10 w 10"/>
                <a:gd name="T3" fmla="*/ 2 h 12"/>
                <a:gd name="T4" fmla="*/ 8 w 10"/>
                <a:gd name="T5" fmla="*/ 2 h 12"/>
                <a:gd name="T6" fmla="*/ 6 w 10"/>
                <a:gd name="T7" fmla="*/ 0 h 12"/>
                <a:gd name="T8" fmla="*/ 2 w 10"/>
                <a:gd name="T9" fmla="*/ 2 h 12"/>
                <a:gd name="T10" fmla="*/ 0 w 10"/>
                <a:gd name="T11" fmla="*/ 2 h 12"/>
                <a:gd name="T12" fmla="*/ 0 w 10"/>
                <a:gd name="T13" fmla="*/ 6 h 12"/>
                <a:gd name="T14" fmla="*/ 0 w 10"/>
                <a:gd name="T15" fmla="*/ 10 h 12"/>
                <a:gd name="T16" fmla="*/ 2 w 10"/>
                <a:gd name="T17" fmla="*/ 10 h 12"/>
                <a:gd name="T18" fmla="*/ 6 w 10"/>
                <a:gd name="T19" fmla="*/ 12 h 12"/>
                <a:gd name="T20" fmla="*/ 8 w 10"/>
                <a:gd name="T21" fmla="*/ 10 h 12"/>
                <a:gd name="T22" fmla="*/ 10 w 10"/>
                <a:gd name="T23" fmla="*/ 10 h 12"/>
                <a:gd name="T24" fmla="*/ 10 w 10"/>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2">
                  <a:moveTo>
                    <a:pt x="10" y="6"/>
                  </a:moveTo>
                  <a:lnTo>
                    <a:pt x="10" y="2"/>
                  </a:lnTo>
                  <a:lnTo>
                    <a:pt x="8" y="2"/>
                  </a:lnTo>
                  <a:lnTo>
                    <a:pt x="6" y="0"/>
                  </a:lnTo>
                  <a:lnTo>
                    <a:pt x="2" y="2"/>
                  </a:lnTo>
                  <a:lnTo>
                    <a:pt x="0" y="2"/>
                  </a:lnTo>
                  <a:lnTo>
                    <a:pt x="0" y="6"/>
                  </a:lnTo>
                  <a:lnTo>
                    <a:pt x="0" y="10"/>
                  </a:lnTo>
                  <a:lnTo>
                    <a:pt x="2" y="10"/>
                  </a:lnTo>
                  <a:lnTo>
                    <a:pt x="6" y="12"/>
                  </a:lnTo>
                  <a:lnTo>
                    <a:pt x="8" y="10"/>
                  </a:lnTo>
                  <a:lnTo>
                    <a:pt x="10"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39" name="Freeform 91">
              <a:extLst>
                <a:ext uri="{FF2B5EF4-FFF2-40B4-BE49-F238E27FC236}">
                  <a16:creationId xmlns:a16="http://schemas.microsoft.com/office/drawing/2014/main" id="{6F9D61CC-8728-4940-89EB-3A60D91DD823}"/>
                </a:ext>
              </a:extLst>
            </p:cNvPr>
            <p:cNvSpPr>
              <a:spLocks/>
            </p:cNvSpPr>
            <p:nvPr/>
          </p:nvSpPr>
          <p:spPr bwMode="auto">
            <a:xfrm>
              <a:off x="846" y="1814"/>
              <a:ext cx="6" cy="6"/>
            </a:xfrm>
            <a:custGeom>
              <a:avLst/>
              <a:gdLst>
                <a:gd name="T0" fmla="*/ 12 w 12"/>
                <a:gd name="T1" fmla="*/ 6 h 11"/>
                <a:gd name="T2" fmla="*/ 10 w 12"/>
                <a:gd name="T3" fmla="*/ 4 h 11"/>
                <a:gd name="T4" fmla="*/ 8 w 12"/>
                <a:gd name="T5" fmla="*/ 2 h 11"/>
                <a:gd name="T6" fmla="*/ 6 w 12"/>
                <a:gd name="T7" fmla="*/ 0 h 11"/>
                <a:gd name="T8" fmla="*/ 2 w 12"/>
                <a:gd name="T9" fmla="*/ 2 h 11"/>
                <a:gd name="T10" fmla="*/ 0 w 12"/>
                <a:gd name="T11" fmla="*/ 4 h 11"/>
                <a:gd name="T12" fmla="*/ 0 w 12"/>
                <a:gd name="T13" fmla="*/ 6 h 11"/>
                <a:gd name="T14" fmla="*/ 0 w 12"/>
                <a:gd name="T15" fmla="*/ 9 h 11"/>
                <a:gd name="T16" fmla="*/ 2 w 12"/>
                <a:gd name="T17" fmla="*/ 11 h 11"/>
                <a:gd name="T18" fmla="*/ 6 w 12"/>
                <a:gd name="T19" fmla="*/ 11 h 11"/>
                <a:gd name="T20" fmla="*/ 8 w 12"/>
                <a:gd name="T21" fmla="*/ 11 h 11"/>
                <a:gd name="T22" fmla="*/ 10 w 12"/>
                <a:gd name="T23" fmla="*/ 9 h 11"/>
                <a:gd name="T24" fmla="*/ 12 w 12"/>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1">
                  <a:moveTo>
                    <a:pt x="12" y="6"/>
                  </a:moveTo>
                  <a:lnTo>
                    <a:pt x="10" y="4"/>
                  </a:lnTo>
                  <a:lnTo>
                    <a:pt x="8" y="2"/>
                  </a:lnTo>
                  <a:lnTo>
                    <a:pt x="6" y="0"/>
                  </a:lnTo>
                  <a:lnTo>
                    <a:pt x="2" y="2"/>
                  </a:lnTo>
                  <a:lnTo>
                    <a:pt x="0" y="4"/>
                  </a:lnTo>
                  <a:lnTo>
                    <a:pt x="0" y="6"/>
                  </a:lnTo>
                  <a:lnTo>
                    <a:pt x="0" y="9"/>
                  </a:lnTo>
                  <a:lnTo>
                    <a:pt x="2" y="11"/>
                  </a:lnTo>
                  <a:lnTo>
                    <a:pt x="6" y="11"/>
                  </a:lnTo>
                  <a:lnTo>
                    <a:pt x="8" y="11"/>
                  </a:lnTo>
                  <a:lnTo>
                    <a:pt x="10" y="9"/>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0" name="Freeform 92">
              <a:extLst>
                <a:ext uri="{FF2B5EF4-FFF2-40B4-BE49-F238E27FC236}">
                  <a16:creationId xmlns:a16="http://schemas.microsoft.com/office/drawing/2014/main" id="{9B4B66A5-BB66-4BF6-ACCB-EB1B9B6B3453}"/>
                </a:ext>
              </a:extLst>
            </p:cNvPr>
            <p:cNvSpPr>
              <a:spLocks/>
            </p:cNvSpPr>
            <p:nvPr/>
          </p:nvSpPr>
          <p:spPr bwMode="auto">
            <a:xfrm>
              <a:off x="836" y="1801"/>
              <a:ext cx="6" cy="5"/>
            </a:xfrm>
            <a:custGeom>
              <a:avLst/>
              <a:gdLst>
                <a:gd name="T0" fmla="*/ 11 w 11"/>
                <a:gd name="T1" fmla="*/ 5 h 9"/>
                <a:gd name="T2" fmla="*/ 9 w 11"/>
                <a:gd name="T3" fmla="*/ 4 h 9"/>
                <a:gd name="T4" fmla="*/ 7 w 11"/>
                <a:gd name="T5" fmla="*/ 2 h 9"/>
                <a:gd name="T6" fmla="*/ 5 w 11"/>
                <a:gd name="T7" fmla="*/ 0 h 9"/>
                <a:gd name="T8" fmla="*/ 3 w 11"/>
                <a:gd name="T9" fmla="*/ 2 h 9"/>
                <a:gd name="T10" fmla="*/ 0 w 11"/>
                <a:gd name="T11" fmla="*/ 4 h 9"/>
                <a:gd name="T12" fmla="*/ 0 w 11"/>
                <a:gd name="T13" fmla="*/ 5 h 9"/>
                <a:gd name="T14" fmla="*/ 0 w 11"/>
                <a:gd name="T15" fmla="*/ 7 h 9"/>
                <a:gd name="T16" fmla="*/ 3 w 11"/>
                <a:gd name="T17" fmla="*/ 9 h 9"/>
                <a:gd name="T18" fmla="*/ 7 w 11"/>
                <a:gd name="T19" fmla="*/ 9 h 9"/>
                <a:gd name="T20" fmla="*/ 9 w 11"/>
                <a:gd name="T21" fmla="*/ 7 h 9"/>
                <a:gd name="T22" fmla="*/ 11 w 11"/>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5"/>
                  </a:moveTo>
                  <a:lnTo>
                    <a:pt x="9" y="4"/>
                  </a:lnTo>
                  <a:lnTo>
                    <a:pt x="7" y="2"/>
                  </a:lnTo>
                  <a:lnTo>
                    <a:pt x="5" y="0"/>
                  </a:lnTo>
                  <a:lnTo>
                    <a:pt x="3" y="2"/>
                  </a:lnTo>
                  <a:lnTo>
                    <a:pt x="0" y="4"/>
                  </a:lnTo>
                  <a:lnTo>
                    <a:pt x="0" y="5"/>
                  </a:lnTo>
                  <a:lnTo>
                    <a:pt x="0" y="7"/>
                  </a:lnTo>
                  <a:lnTo>
                    <a:pt x="3" y="9"/>
                  </a:lnTo>
                  <a:lnTo>
                    <a:pt x="7" y="9"/>
                  </a:lnTo>
                  <a:lnTo>
                    <a:pt x="9" y="7"/>
                  </a:lnTo>
                  <a:lnTo>
                    <a:pt x="11"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1" name="Freeform 93">
              <a:extLst>
                <a:ext uri="{FF2B5EF4-FFF2-40B4-BE49-F238E27FC236}">
                  <a16:creationId xmlns:a16="http://schemas.microsoft.com/office/drawing/2014/main" id="{8110E064-012E-4718-8A44-F52D40C681E1}"/>
                </a:ext>
              </a:extLst>
            </p:cNvPr>
            <p:cNvSpPr>
              <a:spLocks/>
            </p:cNvSpPr>
            <p:nvPr/>
          </p:nvSpPr>
          <p:spPr bwMode="auto">
            <a:xfrm>
              <a:off x="856" y="1804"/>
              <a:ext cx="5" cy="5"/>
            </a:xfrm>
            <a:custGeom>
              <a:avLst/>
              <a:gdLst>
                <a:gd name="T0" fmla="*/ 10 w 10"/>
                <a:gd name="T1" fmla="*/ 4 h 10"/>
                <a:gd name="T2" fmla="*/ 10 w 10"/>
                <a:gd name="T3" fmla="*/ 2 h 10"/>
                <a:gd name="T4" fmla="*/ 8 w 10"/>
                <a:gd name="T5" fmla="*/ 0 h 10"/>
                <a:gd name="T6" fmla="*/ 6 w 10"/>
                <a:gd name="T7" fmla="*/ 0 h 10"/>
                <a:gd name="T8" fmla="*/ 2 w 10"/>
                <a:gd name="T9" fmla="*/ 0 h 10"/>
                <a:gd name="T10" fmla="*/ 0 w 10"/>
                <a:gd name="T11" fmla="*/ 2 h 10"/>
                <a:gd name="T12" fmla="*/ 0 w 10"/>
                <a:gd name="T13" fmla="*/ 4 h 10"/>
                <a:gd name="T14" fmla="*/ 0 w 10"/>
                <a:gd name="T15" fmla="*/ 8 h 10"/>
                <a:gd name="T16" fmla="*/ 2 w 10"/>
                <a:gd name="T17" fmla="*/ 10 h 10"/>
                <a:gd name="T18" fmla="*/ 8 w 10"/>
                <a:gd name="T19" fmla="*/ 10 h 10"/>
                <a:gd name="T20" fmla="*/ 10 w 10"/>
                <a:gd name="T21" fmla="*/ 8 h 10"/>
                <a:gd name="T22" fmla="*/ 10 w 10"/>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10" y="4"/>
                  </a:moveTo>
                  <a:lnTo>
                    <a:pt x="10" y="2"/>
                  </a:lnTo>
                  <a:lnTo>
                    <a:pt x="8" y="0"/>
                  </a:lnTo>
                  <a:lnTo>
                    <a:pt x="6" y="0"/>
                  </a:lnTo>
                  <a:lnTo>
                    <a:pt x="2" y="0"/>
                  </a:lnTo>
                  <a:lnTo>
                    <a:pt x="0" y="2"/>
                  </a:lnTo>
                  <a:lnTo>
                    <a:pt x="0" y="4"/>
                  </a:lnTo>
                  <a:lnTo>
                    <a:pt x="0" y="8"/>
                  </a:lnTo>
                  <a:lnTo>
                    <a:pt x="2"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2" name="Freeform 94">
              <a:extLst>
                <a:ext uri="{FF2B5EF4-FFF2-40B4-BE49-F238E27FC236}">
                  <a16:creationId xmlns:a16="http://schemas.microsoft.com/office/drawing/2014/main" id="{0D3937DD-0296-4551-AF6D-EB48F4803EF6}"/>
                </a:ext>
              </a:extLst>
            </p:cNvPr>
            <p:cNvSpPr>
              <a:spLocks/>
            </p:cNvSpPr>
            <p:nvPr/>
          </p:nvSpPr>
          <p:spPr bwMode="auto">
            <a:xfrm>
              <a:off x="835" y="1771"/>
              <a:ext cx="6" cy="6"/>
            </a:xfrm>
            <a:custGeom>
              <a:avLst/>
              <a:gdLst>
                <a:gd name="T0" fmla="*/ 11 w 11"/>
                <a:gd name="T1" fmla="*/ 5 h 11"/>
                <a:gd name="T2" fmla="*/ 9 w 11"/>
                <a:gd name="T3" fmla="*/ 1 h 11"/>
                <a:gd name="T4" fmla="*/ 7 w 11"/>
                <a:gd name="T5" fmla="*/ 0 h 11"/>
                <a:gd name="T6" fmla="*/ 5 w 11"/>
                <a:gd name="T7" fmla="*/ 0 h 11"/>
                <a:gd name="T8" fmla="*/ 3 w 11"/>
                <a:gd name="T9" fmla="*/ 0 h 11"/>
                <a:gd name="T10" fmla="*/ 2 w 11"/>
                <a:gd name="T11" fmla="*/ 1 h 11"/>
                <a:gd name="T12" fmla="*/ 0 w 11"/>
                <a:gd name="T13" fmla="*/ 5 h 11"/>
                <a:gd name="T14" fmla="*/ 2 w 11"/>
                <a:gd name="T15" fmla="*/ 7 h 11"/>
                <a:gd name="T16" fmla="*/ 3 w 11"/>
                <a:gd name="T17" fmla="*/ 9 h 11"/>
                <a:gd name="T18" fmla="*/ 5 w 11"/>
                <a:gd name="T19" fmla="*/ 11 h 11"/>
                <a:gd name="T20" fmla="*/ 7 w 11"/>
                <a:gd name="T21" fmla="*/ 9 h 11"/>
                <a:gd name="T22" fmla="*/ 9 w 11"/>
                <a:gd name="T23" fmla="*/ 7 h 11"/>
                <a:gd name="T24" fmla="*/ 11 w 11"/>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1">
                  <a:moveTo>
                    <a:pt x="11" y="5"/>
                  </a:moveTo>
                  <a:lnTo>
                    <a:pt x="9" y="1"/>
                  </a:lnTo>
                  <a:lnTo>
                    <a:pt x="7" y="0"/>
                  </a:lnTo>
                  <a:lnTo>
                    <a:pt x="5" y="0"/>
                  </a:lnTo>
                  <a:lnTo>
                    <a:pt x="3" y="0"/>
                  </a:lnTo>
                  <a:lnTo>
                    <a:pt x="2" y="1"/>
                  </a:lnTo>
                  <a:lnTo>
                    <a:pt x="0" y="5"/>
                  </a:lnTo>
                  <a:lnTo>
                    <a:pt x="2" y="7"/>
                  </a:lnTo>
                  <a:lnTo>
                    <a:pt x="3" y="9"/>
                  </a:lnTo>
                  <a:lnTo>
                    <a:pt x="5" y="11"/>
                  </a:lnTo>
                  <a:lnTo>
                    <a:pt x="7" y="9"/>
                  </a:lnTo>
                  <a:lnTo>
                    <a:pt x="9" y="7"/>
                  </a:lnTo>
                  <a:lnTo>
                    <a:pt x="11"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3" name="Freeform 95">
              <a:extLst>
                <a:ext uri="{FF2B5EF4-FFF2-40B4-BE49-F238E27FC236}">
                  <a16:creationId xmlns:a16="http://schemas.microsoft.com/office/drawing/2014/main" id="{D4C4CF4A-47A0-498C-B230-4686CCE8B4B6}"/>
                </a:ext>
              </a:extLst>
            </p:cNvPr>
            <p:cNvSpPr>
              <a:spLocks/>
            </p:cNvSpPr>
            <p:nvPr/>
          </p:nvSpPr>
          <p:spPr bwMode="auto">
            <a:xfrm>
              <a:off x="827" y="1812"/>
              <a:ext cx="5" cy="5"/>
            </a:xfrm>
            <a:custGeom>
              <a:avLst/>
              <a:gdLst>
                <a:gd name="T0" fmla="*/ 12 w 12"/>
                <a:gd name="T1" fmla="*/ 6 h 10"/>
                <a:gd name="T2" fmla="*/ 10 w 12"/>
                <a:gd name="T3" fmla="*/ 2 h 10"/>
                <a:gd name="T4" fmla="*/ 8 w 12"/>
                <a:gd name="T5" fmla="*/ 0 h 10"/>
                <a:gd name="T6" fmla="*/ 4 w 12"/>
                <a:gd name="T7" fmla="*/ 0 h 10"/>
                <a:gd name="T8" fmla="*/ 0 w 12"/>
                <a:gd name="T9" fmla="*/ 2 h 10"/>
                <a:gd name="T10" fmla="*/ 0 w 12"/>
                <a:gd name="T11" fmla="*/ 6 h 10"/>
                <a:gd name="T12" fmla="*/ 0 w 12"/>
                <a:gd name="T13" fmla="*/ 8 h 10"/>
                <a:gd name="T14" fmla="*/ 4 w 12"/>
                <a:gd name="T15" fmla="*/ 10 h 10"/>
                <a:gd name="T16" fmla="*/ 8 w 12"/>
                <a:gd name="T17" fmla="*/ 10 h 10"/>
                <a:gd name="T18" fmla="*/ 10 w 12"/>
                <a:gd name="T19" fmla="*/ 8 h 10"/>
                <a:gd name="T20" fmla="*/ 12 w 12"/>
                <a:gd name="T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12" y="6"/>
                  </a:moveTo>
                  <a:lnTo>
                    <a:pt x="10" y="2"/>
                  </a:lnTo>
                  <a:lnTo>
                    <a:pt x="8" y="0"/>
                  </a:lnTo>
                  <a:lnTo>
                    <a:pt x="4" y="0"/>
                  </a:lnTo>
                  <a:lnTo>
                    <a:pt x="0" y="2"/>
                  </a:lnTo>
                  <a:lnTo>
                    <a:pt x="0" y="6"/>
                  </a:lnTo>
                  <a:lnTo>
                    <a:pt x="0" y="8"/>
                  </a:lnTo>
                  <a:lnTo>
                    <a:pt x="4" y="10"/>
                  </a:lnTo>
                  <a:lnTo>
                    <a:pt x="8" y="10"/>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4" name="Freeform 96">
              <a:extLst>
                <a:ext uri="{FF2B5EF4-FFF2-40B4-BE49-F238E27FC236}">
                  <a16:creationId xmlns:a16="http://schemas.microsoft.com/office/drawing/2014/main" id="{D2EDCA0A-12FA-45E8-A081-32767E23EBFD}"/>
                </a:ext>
              </a:extLst>
            </p:cNvPr>
            <p:cNvSpPr>
              <a:spLocks/>
            </p:cNvSpPr>
            <p:nvPr/>
          </p:nvSpPr>
          <p:spPr bwMode="auto">
            <a:xfrm>
              <a:off x="846" y="1759"/>
              <a:ext cx="5" cy="6"/>
            </a:xfrm>
            <a:custGeom>
              <a:avLst/>
              <a:gdLst>
                <a:gd name="T0" fmla="*/ 10 w 10"/>
                <a:gd name="T1" fmla="*/ 6 h 12"/>
                <a:gd name="T2" fmla="*/ 8 w 10"/>
                <a:gd name="T3" fmla="*/ 0 h 12"/>
                <a:gd name="T4" fmla="*/ 2 w 10"/>
                <a:gd name="T5" fmla="*/ 0 h 12"/>
                <a:gd name="T6" fmla="*/ 0 w 10"/>
                <a:gd name="T7" fmla="*/ 2 h 12"/>
                <a:gd name="T8" fmla="*/ 0 w 10"/>
                <a:gd name="T9" fmla="*/ 8 h 12"/>
                <a:gd name="T10" fmla="*/ 6 w 10"/>
                <a:gd name="T11" fmla="*/ 12 h 12"/>
                <a:gd name="T12" fmla="*/ 10 w 10"/>
                <a:gd name="T13" fmla="*/ 8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8" y="0"/>
                  </a:lnTo>
                  <a:lnTo>
                    <a:pt x="2" y="0"/>
                  </a:lnTo>
                  <a:lnTo>
                    <a:pt x="0" y="2"/>
                  </a:lnTo>
                  <a:lnTo>
                    <a:pt x="0" y="8"/>
                  </a:lnTo>
                  <a:lnTo>
                    <a:pt x="6" y="12"/>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5" name="Freeform 97">
              <a:extLst>
                <a:ext uri="{FF2B5EF4-FFF2-40B4-BE49-F238E27FC236}">
                  <a16:creationId xmlns:a16="http://schemas.microsoft.com/office/drawing/2014/main" id="{52924ED8-ADB9-430A-AB41-A57221A6F920}"/>
                </a:ext>
              </a:extLst>
            </p:cNvPr>
            <p:cNvSpPr>
              <a:spLocks/>
            </p:cNvSpPr>
            <p:nvPr/>
          </p:nvSpPr>
          <p:spPr bwMode="auto">
            <a:xfrm>
              <a:off x="846" y="1787"/>
              <a:ext cx="6" cy="5"/>
            </a:xfrm>
            <a:custGeom>
              <a:avLst/>
              <a:gdLst>
                <a:gd name="T0" fmla="*/ 12 w 12"/>
                <a:gd name="T1" fmla="*/ 4 h 10"/>
                <a:gd name="T2" fmla="*/ 8 w 12"/>
                <a:gd name="T3" fmla="*/ 0 h 10"/>
                <a:gd name="T4" fmla="*/ 2 w 12"/>
                <a:gd name="T5" fmla="*/ 0 h 10"/>
                <a:gd name="T6" fmla="*/ 0 w 12"/>
                <a:gd name="T7" fmla="*/ 2 h 10"/>
                <a:gd name="T8" fmla="*/ 0 w 12"/>
                <a:gd name="T9" fmla="*/ 8 h 10"/>
                <a:gd name="T10" fmla="*/ 6 w 12"/>
                <a:gd name="T11" fmla="*/ 10 h 10"/>
                <a:gd name="T12" fmla="*/ 10 w 12"/>
                <a:gd name="T13" fmla="*/ 8 h 10"/>
                <a:gd name="T14" fmla="*/ 12 w 12"/>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4"/>
                  </a:moveTo>
                  <a:lnTo>
                    <a:pt x="8" y="0"/>
                  </a:lnTo>
                  <a:lnTo>
                    <a:pt x="2" y="0"/>
                  </a:lnTo>
                  <a:lnTo>
                    <a:pt x="0" y="2"/>
                  </a:lnTo>
                  <a:lnTo>
                    <a:pt x="0" y="8"/>
                  </a:lnTo>
                  <a:lnTo>
                    <a:pt x="6" y="10"/>
                  </a:lnTo>
                  <a:lnTo>
                    <a:pt x="10" y="8"/>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6" name="Freeform 98">
              <a:extLst>
                <a:ext uri="{FF2B5EF4-FFF2-40B4-BE49-F238E27FC236}">
                  <a16:creationId xmlns:a16="http://schemas.microsoft.com/office/drawing/2014/main" id="{362F42E5-CFEA-42EB-AD5A-3E5D95DA2E3E}"/>
                </a:ext>
              </a:extLst>
            </p:cNvPr>
            <p:cNvSpPr>
              <a:spLocks/>
            </p:cNvSpPr>
            <p:nvPr/>
          </p:nvSpPr>
          <p:spPr bwMode="auto">
            <a:xfrm>
              <a:off x="827" y="1784"/>
              <a:ext cx="5" cy="5"/>
            </a:xfrm>
            <a:custGeom>
              <a:avLst/>
              <a:gdLst>
                <a:gd name="T0" fmla="*/ 12 w 12"/>
                <a:gd name="T1" fmla="*/ 5 h 9"/>
                <a:gd name="T2" fmla="*/ 8 w 12"/>
                <a:gd name="T3" fmla="*/ 0 h 9"/>
                <a:gd name="T4" fmla="*/ 4 w 12"/>
                <a:gd name="T5" fmla="*/ 0 h 9"/>
                <a:gd name="T6" fmla="*/ 0 w 12"/>
                <a:gd name="T7" fmla="*/ 2 h 9"/>
                <a:gd name="T8" fmla="*/ 0 w 12"/>
                <a:gd name="T9" fmla="*/ 7 h 9"/>
                <a:gd name="T10" fmla="*/ 6 w 12"/>
                <a:gd name="T11" fmla="*/ 9 h 9"/>
                <a:gd name="T12" fmla="*/ 10 w 12"/>
                <a:gd name="T13" fmla="*/ 7 h 9"/>
                <a:gd name="T14" fmla="*/ 12 w 12"/>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5"/>
                  </a:moveTo>
                  <a:lnTo>
                    <a:pt x="8" y="0"/>
                  </a:lnTo>
                  <a:lnTo>
                    <a:pt x="4" y="0"/>
                  </a:lnTo>
                  <a:lnTo>
                    <a:pt x="0" y="2"/>
                  </a:lnTo>
                  <a:lnTo>
                    <a:pt x="0" y="7"/>
                  </a:lnTo>
                  <a:lnTo>
                    <a:pt x="6" y="9"/>
                  </a:lnTo>
                  <a:lnTo>
                    <a:pt x="10" y="7"/>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7" name="Freeform 99">
              <a:extLst>
                <a:ext uri="{FF2B5EF4-FFF2-40B4-BE49-F238E27FC236}">
                  <a16:creationId xmlns:a16="http://schemas.microsoft.com/office/drawing/2014/main" id="{6BC4F6A6-636A-4A3F-A92E-917840AA8071}"/>
                </a:ext>
              </a:extLst>
            </p:cNvPr>
            <p:cNvSpPr>
              <a:spLocks/>
            </p:cNvSpPr>
            <p:nvPr/>
          </p:nvSpPr>
          <p:spPr bwMode="auto">
            <a:xfrm>
              <a:off x="827" y="1757"/>
              <a:ext cx="5" cy="5"/>
            </a:xfrm>
            <a:custGeom>
              <a:avLst/>
              <a:gdLst>
                <a:gd name="T0" fmla="*/ 12 w 12"/>
                <a:gd name="T1" fmla="*/ 4 h 10"/>
                <a:gd name="T2" fmla="*/ 8 w 12"/>
                <a:gd name="T3" fmla="*/ 0 h 10"/>
                <a:gd name="T4" fmla="*/ 2 w 12"/>
                <a:gd name="T5" fmla="*/ 0 h 10"/>
                <a:gd name="T6" fmla="*/ 0 w 12"/>
                <a:gd name="T7" fmla="*/ 2 h 10"/>
                <a:gd name="T8" fmla="*/ 0 w 12"/>
                <a:gd name="T9" fmla="*/ 8 h 10"/>
                <a:gd name="T10" fmla="*/ 6 w 12"/>
                <a:gd name="T11" fmla="*/ 10 h 10"/>
                <a:gd name="T12" fmla="*/ 10 w 12"/>
                <a:gd name="T13" fmla="*/ 8 h 10"/>
                <a:gd name="T14" fmla="*/ 12 w 12"/>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4"/>
                  </a:moveTo>
                  <a:lnTo>
                    <a:pt x="8" y="0"/>
                  </a:lnTo>
                  <a:lnTo>
                    <a:pt x="2" y="0"/>
                  </a:lnTo>
                  <a:lnTo>
                    <a:pt x="0" y="2"/>
                  </a:lnTo>
                  <a:lnTo>
                    <a:pt x="0" y="8"/>
                  </a:lnTo>
                  <a:lnTo>
                    <a:pt x="6" y="10"/>
                  </a:lnTo>
                  <a:lnTo>
                    <a:pt x="10" y="8"/>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8" name="Freeform 100">
              <a:extLst>
                <a:ext uri="{FF2B5EF4-FFF2-40B4-BE49-F238E27FC236}">
                  <a16:creationId xmlns:a16="http://schemas.microsoft.com/office/drawing/2014/main" id="{F06FC85B-67C8-46AD-A061-E48EDB322586}"/>
                </a:ext>
              </a:extLst>
            </p:cNvPr>
            <p:cNvSpPr>
              <a:spLocks/>
            </p:cNvSpPr>
            <p:nvPr/>
          </p:nvSpPr>
          <p:spPr bwMode="auto">
            <a:xfrm>
              <a:off x="865" y="1817"/>
              <a:ext cx="5" cy="6"/>
            </a:xfrm>
            <a:custGeom>
              <a:avLst/>
              <a:gdLst>
                <a:gd name="T0" fmla="*/ 9 w 9"/>
                <a:gd name="T1" fmla="*/ 5 h 11"/>
                <a:gd name="T2" fmla="*/ 9 w 9"/>
                <a:gd name="T3" fmla="*/ 2 h 11"/>
                <a:gd name="T4" fmla="*/ 7 w 9"/>
                <a:gd name="T5" fmla="*/ 0 h 11"/>
                <a:gd name="T6" fmla="*/ 4 w 9"/>
                <a:gd name="T7" fmla="*/ 0 h 11"/>
                <a:gd name="T8" fmla="*/ 2 w 9"/>
                <a:gd name="T9" fmla="*/ 0 h 11"/>
                <a:gd name="T10" fmla="*/ 0 w 9"/>
                <a:gd name="T11" fmla="*/ 2 h 11"/>
                <a:gd name="T12" fmla="*/ 0 w 9"/>
                <a:gd name="T13" fmla="*/ 5 h 11"/>
                <a:gd name="T14" fmla="*/ 0 w 9"/>
                <a:gd name="T15" fmla="*/ 7 h 11"/>
                <a:gd name="T16" fmla="*/ 4 w 9"/>
                <a:gd name="T17" fmla="*/ 11 h 11"/>
                <a:gd name="T18" fmla="*/ 9 w 9"/>
                <a:gd name="T19" fmla="*/ 7 h 11"/>
                <a:gd name="T20" fmla="*/ 9 w 9"/>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
                  <a:moveTo>
                    <a:pt x="9" y="5"/>
                  </a:moveTo>
                  <a:lnTo>
                    <a:pt x="9" y="2"/>
                  </a:lnTo>
                  <a:lnTo>
                    <a:pt x="7" y="0"/>
                  </a:lnTo>
                  <a:lnTo>
                    <a:pt x="4" y="0"/>
                  </a:lnTo>
                  <a:lnTo>
                    <a:pt x="2" y="0"/>
                  </a:lnTo>
                  <a:lnTo>
                    <a:pt x="0" y="2"/>
                  </a:lnTo>
                  <a:lnTo>
                    <a:pt x="0" y="5"/>
                  </a:lnTo>
                  <a:lnTo>
                    <a:pt x="0" y="7"/>
                  </a:lnTo>
                  <a:lnTo>
                    <a:pt x="4" y="11"/>
                  </a:lnTo>
                  <a:lnTo>
                    <a:pt x="9" y="7"/>
                  </a:lnTo>
                  <a:lnTo>
                    <a:pt x="9"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49" name="Freeform 101">
              <a:extLst>
                <a:ext uri="{FF2B5EF4-FFF2-40B4-BE49-F238E27FC236}">
                  <a16:creationId xmlns:a16="http://schemas.microsoft.com/office/drawing/2014/main" id="{7154AFB0-9BE4-4DCB-B007-57D7DD51A7C3}"/>
                </a:ext>
              </a:extLst>
            </p:cNvPr>
            <p:cNvSpPr>
              <a:spLocks/>
            </p:cNvSpPr>
            <p:nvPr/>
          </p:nvSpPr>
          <p:spPr bwMode="auto">
            <a:xfrm>
              <a:off x="874" y="1806"/>
              <a:ext cx="6" cy="5"/>
            </a:xfrm>
            <a:custGeom>
              <a:avLst/>
              <a:gdLst>
                <a:gd name="T0" fmla="*/ 12 w 12"/>
                <a:gd name="T1" fmla="*/ 6 h 10"/>
                <a:gd name="T2" fmla="*/ 10 w 12"/>
                <a:gd name="T3" fmla="*/ 2 h 10"/>
                <a:gd name="T4" fmla="*/ 8 w 12"/>
                <a:gd name="T5" fmla="*/ 0 h 10"/>
                <a:gd name="T6" fmla="*/ 6 w 12"/>
                <a:gd name="T7" fmla="*/ 0 h 10"/>
                <a:gd name="T8" fmla="*/ 4 w 12"/>
                <a:gd name="T9" fmla="*/ 0 h 10"/>
                <a:gd name="T10" fmla="*/ 2 w 12"/>
                <a:gd name="T11" fmla="*/ 2 h 10"/>
                <a:gd name="T12" fmla="*/ 0 w 12"/>
                <a:gd name="T13" fmla="*/ 6 h 10"/>
                <a:gd name="T14" fmla="*/ 2 w 12"/>
                <a:gd name="T15" fmla="*/ 8 h 10"/>
                <a:gd name="T16" fmla="*/ 4 w 12"/>
                <a:gd name="T17" fmla="*/ 10 h 10"/>
                <a:gd name="T18" fmla="*/ 6 w 12"/>
                <a:gd name="T19" fmla="*/ 10 h 10"/>
                <a:gd name="T20" fmla="*/ 8 w 12"/>
                <a:gd name="T21" fmla="*/ 10 h 10"/>
                <a:gd name="T22" fmla="*/ 10 w 12"/>
                <a:gd name="T23" fmla="*/ 8 h 10"/>
                <a:gd name="T24" fmla="*/ 12 w 12"/>
                <a:gd name="T25"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0">
                  <a:moveTo>
                    <a:pt x="12" y="6"/>
                  </a:moveTo>
                  <a:lnTo>
                    <a:pt x="10" y="2"/>
                  </a:lnTo>
                  <a:lnTo>
                    <a:pt x="8" y="0"/>
                  </a:lnTo>
                  <a:lnTo>
                    <a:pt x="6" y="0"/>
                  </a:lnTo>
                  <a:lnTo>
                    <a:pt x="4" y="0"/>
                  </a:lnTo>
                  <a:lnTo>
                    <a:pt x="2" y="2"/>
                  </a:lnTo>
                  <a:lnTo>
                    <a:pt x="0" y="6"/>
                  </a:lnTo>
                  <a:lnTo>
                    <a:pt x="2" y="8"/>
                  </a:lnTo>
                  <a:lnTo>
                    <a:pt x="4" y="10"/>
                  </a:lnTo>
                  <a:lnTo>
                    <a:pt x="6" y="10"/>
                  </a:lnTo>
                  <a:lnTo>
                    <a:pt x="8" y="10"/>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0" name="Freeform 102">
              <a:extLst>
                <a:ext uri="{FF2B5EF4-FFF2-40B4-BE49-F238E27FC236}">
                  <a16:creationId xmlns:a16="http://schemas.microsoft.com/office/drawing/2014/main" id="{88554F76-20B3-458B-B36C-C66A30CC58FC}"/>
                </a:ext>
              </a:extLst>
            </p:cNvPr>
            <p:cNvSpPr>
              <a:spLocks/>
            </p:cNvSpPr>
            <p:nvPr/>
          </p:nvSpPr>
          <p:spPr bwMode="auto">
            <a:xfrm>
              <a:off x="903" y="1766"/>
              <a:ext cx="5" cy="6"/>
            </a:xfrm>
            <a:custGeom>
              <a:avLst/>
              <a:gdLst>
                <a:gd name="T0" fmla="*/ 10 w 10"/>
                <a:gd name="T1" fmla="*/ 6 h 11"/>
                <a:gd name="T2" fmla="*/ 10 w 10"/>
                <a:gd name="T3" fmla="*/ 2 h 11"/>
                <a:gd name="T4" fmla="*/ 8 w 10"/>
                <a:gd name="T5" fmla="*/ 0 h 11"/>
                <a:gd name="T6" fmla="*/ 2 w 10"/>
                <a:gd name="T7" fmla="*/ 0 h 11"/>
                <a:gd name="T8" fmla="*/ 0 w 10"/>
                <a:gd name="T9" fmla="*/ 2 h 11"/>
                <a:gd name="T10" fmla="*/ 0 w 10"/>
                <a:gd name="T11" fmla="*/ 6 h 11"/>
                <a:gd name="T12" fmla="*/ 0 w 10"/>
                <a:gd name="T13" fmla="*/ 8 h 11"/>
                <a:gd name="T14" fmla="*/ 4 w 10"/>
                <a:gd name="T15" fmla="*/ 11 h 11"/>
                <a:gd name="T16" fmla="*/ 10 w 10"/>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0" y="6"/>
                  </a:moveTo>
                  <a:lnTo>
                    <a:pt x="10" y="2"/>
                  </a:lnTo>
                  <a:lnTo>
                    <a:pt x="8" y="0"/>
                  </a:lnTo>
                  <a:lnTo>
                    <a:pt x="2" y="0"/>
                  </a:lnTo>
                  <a:lnTo>
                    <a:pt x="0" y="2"/>
                  </a:lnTo>
                  <a:lnTo>
                    <a:pt x="0" y="6"/>
                  </a:lnTo>
                  <a:lnTo>
                    <a:pt x="0" y="8"/>
                  </a:lnTo>
                  <a:lnTo>
                    <a:pt x="4" y="11"/>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1" name="Freeform 103">
              <a:extLst>
                <a:ext uri="{FF2B5EF4-FFF2-40B4-BE49-F238E27FC236}">
                  <a16:creationId xmlns:a16="http://schemas.microsoft.com/office/drawing/2014/main" id="{3807292E-6AE2-4F41-B560-AE6C32CBA001}"/>
                </a:ext>
              </a:extLst>
            </p:cNvPr>
            <p:cNvSpPr>
              <a:spLocks/>
            </p:cNvSpPr>
            <p:nvPr/>
          </p:nvSpPr>
          <p:spPr bwMode="auto">
            <a:xfrm>
              <a:off x="893" y="1778"/>
              <a:ext cx="5" cy="4"/>
            </a:xfrm>
            <a:custGeom>
              <a:avLst/>
              <a:gdLst>
                <a:gd name="T0" fmla="*/ 12 w 12"/>
                <a:gd name="T1" fmla="*/ 4 h 10"/>
                <a:gd name="T2" fmla="*/ 8 w 12"/>
                <a:gd name="T3" fmla="*/ 0 h 10"/>
                <a:gd name="T4" fmla="*/ 2 w 12"/>
                <a:gd name="T5" fmla="*/ 0 h 10"/>
                <a:gd name="T6" fmla="*/ 0 w 12"/>
                <a:gd name="T7" fmla="*/ 4 h 10"/>
                <a:gd name="T8" fmla="*/ 0 w 12"/>
                <a:gd name="T9" fmla="*/ 8 h 10"/>
                <a:gd name="T10" fmla="*/ 6 w 12"/>
                <a:gd name="T11" fmla="*/ 10 h 10"/>
                <a:gd name="T12" fmla="*/ 12 w 12"/>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4"/>
                  </a:moveTo>
                  <a:lnTo>
                    <a:pt x="8" y="0"/>
                  </a:lnTo>
                  <a:lnTo>
                    <a:pt x="2" y="0"/>
                  </a:lnTo>
                  <a:lnTo>
                    <a:pt x="0" y="4"/>
                  </a:lnTo>
                  <a:lnTo>
                    <a:pt x="0" y="8"/>
                  </a:lnTo>
                  <a:lnTo>
                    <a:pt x="6" y="10"/>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2" name="Freeform 104">
              <a:extLst>
                <a:ext uri="{FF2B5EF4-FFF2-40B4-BE49-F238E27FC236}">
                  <a16:creationId xmlns:a16="http://schemas.microsoft.com/office/drawing/2014/main" id="{149040FE-2AD6-4820-8F64-DA24D989A712}"/>
                </a:ext>
              </a:extLst>
            </p:cNvPr>
            <p:cNvSpPr>
              <a:spLocks/>
            </p:cNvSpPr>
            <p:nvPr/>
          </p:nvSpPr>
          <p:spPr bwMode="auto">
            <a:xfrm>
              <a:off x="884" y="1791"/>
              <a:ext cx="6" cy="5"/>
            </a:xfrm>
            <a:custGeom>
              <a:avLst/>
              <a:gdLst>
                <a:gd name="T0" fmla="*/ 11 w 11"/>
                <a:gd name="T1" fmla="*/ 4 h 10"/>
                <a:gd name="T2" fmla="*/ 9 w 11"/>
                <a:gd name="T3" fmla="*/ 2 h 10"/>
                <a:gd name="T4" fmla="*/ 7 w 11"/>
                <a:gd name="T5" fmla="*/ 0 h 10"/>
                <a:gd name="T6" fmla="*/ 1 w 11"/>
                <a:gd name="T7" fmla="*/ 0 h 10"/>
                <a:gd name="T8" fmla="*/ 1 w 11"/>
                <a:gd name="T9" fmla="*/ 2 h 10"/>
                <a:gd name="T10" fmla="*/ 0 w 11"/>
                <a:gd name="T11" fmla="*/ 4 h 10"/>
                <a:gd name="T12" fmla="*/ 1 w 11"/>
                <a:gd name="T13" fmla="*/ 8 h 10"/>
                <a:gd name="T14" fmla="*/ 5 w 11"/>
                <a:gd name="T15" fmla="*/ 10 h 10"/>
                <a:gd name="T16" fmla="*/ 11 w 11"/>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11" y="4"/>
                  </a:moveTo>
                  <a:lnTo>
                    <a:pt x="9" y="2"/>
                  </a:lnTo>
                  <a:lnTo>
                    <a:pt x="7" y="0"/>
                  </a:lnTo>
                  <a:lnTo>
                    <a:pt x="1" y="0"/>
                  </a:lnTo>
                  <a:lnTo>
                    <a:pt x="1" y="2"/>
                  </a:lnTo>
                  <a:lnTo>
                    <a:pt x="0" y="4"/>
                  </a:lnTo>
                  <a:lnTo>
                    <a:pt x="1" y="8"/>
                  </a:lnTo>
                  <a:lnTo>
                    <a:pt x="5" y="10"/>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3" name="Freeform 105">
              <a:extLst>
                <a:ext uri="{FF2B5EF4-FFF2-40B4-BE49-F238E27FC236}">
                  <a16:creationId xmlns:a16="http://schemas.microsoft.com/office/drawing/2014/main" id="{80698731-332C-414A-B470-6E73431CD56B}"/>
                </a:ext>
              </a:extLst>
            </p:cNvPr>
            <p:cNvSpPr>
              <a:spLocks/>
            </p:cNvSpPr>
            <p:nvPr/>
          </p:nvSpPr>
          <p:spPr bwMode="auto">
            <a:xfrm>
              <a:off x="893" y="1808"/>
              <a:ext cx="5" cy="5"/>
            </a:xfrm>
            <a:custGeom>
              <a:avLst/>
              <a:gdLst>
                <a:gd name="T0" fmla="*/ 10 w 10"/>
                <a:gd name="T1" fmla="*/ 6 h 12"/>
                <a:gd name="T2" fmla="*/ 10 w 10"/>
                <a:gd name="T3" fmla="*/ 2 h 12"/>
                <a:gd name="T4" fmla="*/ 8 w 10"/>
                <a:gd name="T5" fmla="*/ 0 h 12"/>
                <a:gd name="T6" fmla="*/ 2 w 10"/>
                <a:gd name="T7" fmla="*/ 0 h 12"/>
                <a:gd name="T8" fmla="*/ 0 w 10"/>
                <a:gd name="T9" fmla="*/ 2 h 12"/>
                <a:gd name="T10" fmla="*/ 0 w 10"/>
                <a:gd name="T11" fmla="*/ 6 h 12"/>
                <a:gd name="T12" fmla="*/ 0 w 10"/>
                <a:gd name="T13" fmla="*/ 8 h 12"/>
                <a:gd name="T14" fmla="*/ 6 w 10"/>
                <a:gd name="T15" fmla="*/ 12 h 12"/>
                <a:gd name="T16" fmla="*/ 8 w 10"/>
                <a:gd name="T17" fmla="*/ 10 h 12"/>
                <a:gd name="T18" fmla="*/ 10 w 1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2">
                  <a:moveTo>
                    <a:pt x="10" y="6"/>
                  </a:moveTo>
                  <a:lnTo>
                    <a:pt x="10" y="2"/>
                  </a:lnTo>
                  <a:lnTo>
                    <a:pt x="8" y="0"/>
                  </a:lnTo>
                  <a:lnTo>
                    <a:pt x="2" y="0"/>
                  </a:lnTo>
                  <a:lnTo>
                    <a:pt x="0" y="2"/>
                  </a:lnTo>
                  <a:lnTo>
                    <a:pt x="0" y="6"/>
                  </a:lnTo>
                  <a:lnTo>
                    <a:pt x="0" y="8"/>
                  </a:lnTo>
                  <a:lnTo>
                    <a:pt x="6" y="12"/>
                  </a:lnTo>
                  <a:lnTo>
                    <a:pt x="8"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4" name="Freeform 106">
              <a:extLst>
                <a:ext uri="{FF2B5EF4-FFF2-40B4-BE49-F238E27FC236}">
                  <a16:creationId xmlns:a16="http://schemas.microsoft.com/office/drawing/2014/main" id="{DB0D72D5-B755-4698-B471-4150083B73EB}"/>
                </a:ext>
              </a:extLst>
            </p:cNvPr>
            <p:cNvSpPr>
              <a:spLocks/>
            </p:cNvSpPr>
            <p:nvPr/>
          </p:nvSpPr>
          <p:spPr bwMode="auto">
            <a:xfrm>
              <a:off x="873" y="1776"/>
              <a:ext cx="6" cy="4"/>
            </a:xfrm>
            <a:custGeom>
              <a:avLst/>
              <a:gdLst>
                <a:gd name="T0" fmla="*/ 12 w 12"/>
                <a:gd name="T1" fmla="*/ 4 h 10"/>
                <a:gd name="T2" fmla="*/ 10 w 12"/>
                <a:gd name="T3" fmla="*/ 0 h 10"/>
                <a:gd name="T4" fmla="*/ 4 w 12"/>
                <a:gd name="T5" fmla="*/ 0 h 10"/>
                <a:gd name="T6" fmla="*/ 0 w 12"/>
                <a:gd name="T7" fmla="*/ 4 h 10"/>
                <a:gd name="T8" fmla="*/ 2 w 12"/>
                <a:gd name="T9" fmla="*/ 8 h 10"/>
                <a:gd name="T10" fmla="*/ 6 w 12"/>
                <a:gd name="T11" fmla="*/ 10 h 10"/>
                <a:gd name="T12" fmla="*/ 12 w 12"/>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12" y="4"/>
                  </a:moveTo>
                  <a:lnTo>
                    <a:pt x="10" y="0"/>
                  </a:lnTo>
                  <a:lnTo>
                    <a:pt x="4" y="0"/>
                  </a:lnTo>
                  <a:lnTo>
                    <a:pt x="0" y="4"/>
                  </a:lnTo>
                  <a:lnTo>
                    <a:pt x="2" y="8"/>
                  </a:lnTo>
                  <a:lnTo>
                    <a:pt x="6" y="10"/>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5" name="Freeform 107">
              <a:extLst>
                <a:ext uri="{FF2B5EF4-FFF2-40B4-BE49-F238E27FC236}">
                  <a16:creationId xmlns:a16="http://schemas.microsoft.com/office/drawing/2014/main" id="{A9CC03A7-EE25-4DC0-9B39-6C1ECA1D8D31}"/>
                </a:ext>
              </a:extLst>
            </p:cNvPr>
            <p:cNvSpPr>
              <a:spLocks/>
            </p:cNvSpPr>
            <p:nvPr/>
          </p:nvSpPr>
          <p:spPr bwMode="auto">
            <a:xfrm>
              <a:off x="885" y="1819"/>
              <a:ext cx="5" cy="5"/>
            </a:xfrm>
            <a:custGeom>
              <a:avLst/>
              <a:gdLst>
                <a:gd name="T0" fmla="*/ 10 w 10"/>
                <a:gd name="T1" fmla="*/ 6 h 10"/>
                <a:gd name="T2" fmla="*/ 6 w 10"/>
                <a:gd name="T3" fmla="*/ 0 h 10"/>
                <a:gd name="T4" fmla="*/ 0 w 10"/>
                <a:gd name="T5" fmla="*/ 0 h 10"/>
                <a:gd name="T6" fmla="*/ 0 w 10"/>
                <a:gd name="T7" fmla="*/ 2 h 10"/>
                <a:gd name="T8" fmla="*/ 0 w 10"/>
                <a:gd name="T9" fmla="*/ 8 h 10"/>
                <a:gd name="T10" fmla="*/ 4 w 10"/>
                <a:gd name="T11" fmla="*/ 10 h 10"/>
                <a:gd name="T12" fmla="*/ 8 w 10"/>
                <a:gd name="T13" fmla="*/ 8 h 10"/>
                <a:gd name="T14" fmla="*/ 10 w 1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6"/>
                  </a:moveTo>
                  <a:lnTo>
                    <a:pt x="6" y="0"/>
                  </a:lnTo>
                  <a:lnTo>
                    <a:pt x="0" y="0"/>
                  </a:lnTo>
                  <a:lnTo>
                    <a:pt x="0" y="2"/>
                  </a:lnTo>
                  <a:lnTo>
                    <a:pt x="0" y="8"/>
                  </a:lnTo>
                  <a:lnTo>
                    <a:pt x="4" y="10"/>
                  </a:lnTo>
                  <a:lnTo>
                    <a:pt x="8"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6" name="Freeform 108">
              <a:extLst>
                <a:ext uri="{FF2B5EF4-FFF2-40B4-BE49-F238E27FC236}">
                  <a16:creationId xmlns:a16="http://schemas.microsoft.com/office/drawing/2014/main" id="{C165B123-0AE7-4095-992F-1B0225B1467F}"/>
                </a:ext>
              </a:extLst>
            </p:cNvPr>
            <p:cNvSpPr>
              <a:spLocks/>
            </p:cNvSpPr>
            <p:nvPr/>
          </p:nvSpPr>
          <p:spPr bwMode="auto">
            <a:xfrm>
              <a:off x="903" y="1822"/>
              <a:ext cx="5" cy="5"/>
            </a:xfrm>
            <a:custGeom>
              <a:avLst/>
              <a:gdLst>
                <a:gd name="T0" fmla="*/ 10 w 10"/>
                <a:gd name="T1" fmla="*/ 4 h 10"/>
                <a:gd name="T2" fmla="*/ 8 w 10"/>
                <a:gd name="T3" fmla="*/ 0 h 10"/>
                <a:gd name="T4" fmla="*/ 2 w 10"/>
                <a:gd name="T5" fmla="*/ 0 h 10"/>
                <a:gd name="T6" fmla="*/ 0 w 10"/>
                <a:gd name="T7" fmla="*/ 2 h 10"/>
                <a:gd name="T8" fmla="*/ 0 w 10"/>
                <a:gd name="T9" fmla="*/ 8 h 10"/>
                <a:gd name="T10" fmla="*/ 6 w 10"/>
                <a:gd name="T11" fmla="*/ 10 h 10"/>
                <a:gd name="T12" fmla="*/ 8 w 10"/>
                <a:gd name="T13" fmla="*/ 10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2"/>
                  </a:lnTo>
                  <a:lnTo>
                    <a:pt x="0" y="8"/>
                  </a:lnTo>
                  <a:lnTo>
                    <a:pt x="6" y="10"/>
                  </a:lnTo>
                  <a:lnTo>
                    <a:pt x="8" y="10"/>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7" name="Freeform 109">
              <a:extLst>
                <a:ext uri="{FF2B5EF4-FFF2-40B4-BE49-F238E27FC236}">
                  <a16:creationId xmlns:a16="http://schemas.microsoft.com/office/drawing/2014/main" id="{FD39EBA6-0BF0-4960-B540-D8AAF5D67591}"/>
                </a:ext>
              </a:extLst>
            </p:cNvPr>
            <p:cNvSpPr>
              <a:spLocks/>
            </p:cNvSpPr>
            <p:nvPr/>
          </p:nvSpPr>
          <p:spPr bwMode="auto">
            <a:xfrm>
              <a:off x="865" y="1761"/>
              <a:ext cx="5" cy="6"/>
            </a:xfrm>
            <a:custGeom>
              <a:avLst/>
              <a:gdLst>
                <a:gd name="T0" fmla="*/ 9 w 9"/>
                <a:gd name="T1" fmla="*/ 6 h 12"/>
                <a:gd name="T2" fmla="*/ 7 w 9"/>
                <a:gd name="T3" fmla="*/ 0 h 12"/>
                <a:gd name="T4" fmla="*/ 2 w 9"/>
                <a:gd name="T5" fmla="*/ 0 h 12"/>
                <a:gd name="T6" fmla="*/ 0 w 9"/>
                <a:gd name="T7" fmla="*/ 4 h 12"/>
                <a:gd name="T8" fmla="*/ 0 w 9"/>
                <a:gd name="T9" fmla="*/ 10 h 12"/>
                <a:gd name="T10" fmla="*/ 4 w 9"/>
                <a:gd name="T11" fmla="*/ 12 h 12"/>
                <a:gd name="T12" fmla="*/ 7 w 9"/>
                <a:gd name="T13" fmla="*/ 10 h 12"/>
                <a:gd name="T14" fmla="*/ 9 w 9"/>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9" y="6"/>
                  </a:moveTo>
                  <a:lnTo>
                    <a:pt x="7" y="0"/>
                  </a:lnTo>
                  <a:lnTo>
                    <a:pt x="2" y="0"/>
                  </a:lnTo>
                  <a:lnTo>
                    <a:pt x="0" y="4"/>
                  </a:lnTo>
                  <a:lnTo>
                    <a:pt x="0" y="10"/>
                  </a:lnTo>
                  <a:lnTo>
                    <a:pt x="4" y="12"/>
                  </a:lnTo>
                  <a:lnTo>
                    <a:pt x="7" y="10"/>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8" name="Freeform 110">
              <a:extLst>
                <a:ext uri="{FF2B5EF4-FFF2-40B4-BE49-F238E27FC236}">
                  <a16:creationId xmlns:a16="http://schemas.microsoft.com/office/drawing/2014/main" id="{4C6153E2-6500-4CA8-8A74-2866BD6767AE}"/>
                </a:ext>
              </a:extLst>
            </p:cNvPr>
            <p:cNvSpPr>
              <a:spLocks/>
            </p:cNvSpPr>
            <p:nvPr/>
          </p:nvSpPr>
          <p:spPr bwMode="auto">
            <a:xfrm>
              <a:off x="884" y="1764"/>
              <a:ext cx="6" cy="5"/>
            </a:xfrm>
            <a:custGeom>
              <a:avLst/>
              <a:gdLst>
                <a:gd name="T0" fmla="*/ 11 w 11"/>
                <a:gd name="T1" fmla="*/ 4 h 10"/>
                <a:gd name="T2" fmla="*/ 7 w 11"/>
                <a:gd name="T3" fmla="*/ 0 h 10"/>
                <a:gd name="T4" fmla="*/ 1 w 11"/>
                <a:gd name="T5" fmla="*/ 0 h 10"/>
                <a:gd name="T6" fmla="*/ 0 w 11"/>
                <a:gd name="T7" fmla="*/ 2 h 10"/>
                <a:gd name="T8" fmla="*/ 0 w 11"/>
                <a:gd name="T9" fmla="*/ 8 h 10"/>
                <a:gd name="T10" fmla="*/ 5 w 11"/>
                <a:gd name="T11" fmla="*/ 10 h 10"/>
                <a:gd name="T12" fmla="*/ 9 w 11"/>
                <a:gd name="T13" fmla="*/ 8 h 10"/>
                <a:gd name="T14" fmla="*/ 11 w 11"/>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11" y="4"/>
                  </a:moveTo>
                  <a:lnTo>
                    <a:pt x="7" y="0"/>
                  </a:lnTo>
                  <a:lnTo>
                    <a:pt x="1" y="0"/>
                  </a:lnTo>
                  <a:lnTo>
                    <a:pt x="0" y="2"/>
                  </a:lnTo>
                  <a:lnTo>
                    <a:pt x="0" y="8"/>
                  </a:lnTo>
                  <a:lnTo>
                    <a:pt x="5" y="10"/>
                  </a:lnTo>
                  <a:lnTo>
                    <a:pt x="9" y="8"/>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59" name="Freeform 111">
              <a:extLst>
                <a:ext uri="{FF2B5EF4-FFF2-40B4-BE49-F238E27FC236}">
                  <a16:creationId xmlns:a16="http://schemas.microsoft.com/office/drawing/2014/main" id="{064DAC62-FD9E-40F7-8B3F-6D637DAEA26F}"/>
                </a:ext>
              </a:extLst>
            </p:cNvPr>
            <p:cNvSpPr>
              <a:spLocks/>
            </p:cNvSpPr>
            <p:nvPr/>
          </p:nvSpPr>
          <p:spPr bwMode="auto">
            <a:xfrm>
              <a:off x="903" y="1793"/>
              <a:ext cx="5" cy="6"/>
            </a:xfrm>
            <a:custGeom>
              <a:avLst/>
              <a:gdLst>
                <a:gd name="T0" fmla="*/ 10 w 10"/>
                <a:gd name="T1" fmla="*/ 6 h 12"/>
                <a:gd name="T2" fmla="*/ 8 w 10"/>
                <a:gd name="T3" fmla="*/ 0 h 12"/>
                <a:gd name="T4" fmla="*/ 2 w 10"/>
                <a:gd name="T5" fmla="*/ 0 h 12"/>
                <a:gd name="T6" fmla="*/ 0 w 10"/>
                <a:gd name="T7" fmla="*/ 4 h 12"/>
                <a:gd name="T8" fmla="*/ 0 w 10"/>
                <a:gd name="T9" fmla="*/ 10 h 12"/>
                <a:gd name="T10" fmla="*/ 6 w 10"/>
                <a:gd name="T11" fmla="*/ 12 h 12"/>
                <a:gd name="T12" fmla="*/ 8 w 10"/>
                <a:gd name="T13" fmla="*/ 10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8" y="0"/>
                  </a:lnTo>
                  <a:lnTo>
                    <a:pt x="2" y="0"/>
                  </a:lnTo>
                  <a:lnTo>
                    <a:pt x="0" y="4"/>
                  </a:lnTo>
                  <a:lnTo>
                    <a:pt x="0" y="10"/>
                  </a:lnTo>
                  <a:lnTo>
                    <a:pt x="6" y="12"/>
                  </a:lnTo>
                  <a:lnTo>
                    <a:pt x="8"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0" name="Freeform 112">
              <a:extLst>
                <a:ext uri="{FF2B5EF4-FFF2-40B4-BE49-F238E27FC236}">
                  <a16:creationId xmlns:a16="http://schemas.microsoft.com/office/drawing/2014/main" id="{510926B6-530F-454E-9FE6-228982927623}"/>
                </a:ext>
              </a:extLst>
            </p:cNvPr>
            <p:cNvSpPr>
              <a:spLocks/>
            </p:cNvSpPr>
            <p:nvPr/>
          </p:nvSpPr>
          <p:spPr bwMode="auto">
            <a:xfrm>
              <a:off x="865" y="1789"/>
              <a:ext cx="5" cy="5"/>
            </a:xfrm>
            <a:custGeom>
              <a:avLst/>
              <a:gdLst>
                <a:gd name="T0" fmla="*/ 9 w 9"/>
                <a:gd name="T1" fmla="*/ 6 h 10"/>
                <a:gd name="T2" fmla="*/ 7 w 9"/>
                <a:gd name="T3" fmla="*/ 0 h 10"/>
                <a:gd name="T4" fmla="*/ 2 w 9"/>
                <a:gd name="T5" fmla="*/ 0 h 10"/>
                <a:gd name="T6" fmla="*/ 0 w 9"/>
                <a:gd name="T7" fmla="*/ 2 h 10"/>
                <a:gd name="T8" fmla="*/ 0 w 9"/>
                <a:gd name="T9" fmla="*/ 8 h 10"/>
                <a:gd name="T10" fmla="*/ 4 w 9"/>
                <a:gd name="T11" fmla="*/ 10 h 10"/>
                <a:gd name="T12" fmla="*/ 9 w 9"/>
                <a:gd name="T13" fmla="*/ 8 h 10"/>
                <a:gd name="T14" fmla="*/ 9 w 9"/>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9" y="6"/>
                  </a:moveTo>
                  <a:lnTo>
                    <a:pt x="7" y="0"/>
                  </a:lnTo>
                  <a:lnTo>
                    <a:pt x="2" y="0"/>
                  </a:lnTo>
                  <a:lnTo>
                    <a:pt x="0" y="2"/>
                  </a:lnTo>
                  <a:lnTo>
                    <a:pt x="0" y="8"/>
                  </a:lnTo>
                  <a:lnTo>
                    <a:pt x="4" y="10"/>
                  </a:lnTo>
                  <a:lnTo>
                    <a:pt x="9" y="8"/>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1" name="Freeform 113">
              <a:extLst>
                <a:ext uri="{FF2B5EF4-FFF2-40B4-BE49-F238E27FC236}">
                  <a16:creationId xmlns:a16="http://schemas.microsoft.com/office/drawing/2014/main" id="{E48CDC3C-CDC9-4B35-B7AE-6987B23C8DC1}"/>
                </a:ext>
              </a:extLst>
            </p:cNvPr>
            <p:cNvSpPr>
              <a:spLocks/>
            </p:cNvSpPr>
            <p:nvPr/>
          </p:nvSpPr>
          <p:spPr bwMode="auto">
            <a:xfrm>
              <a:off x="931" y="1812"/>
              <a:ext cx="6" cy="5"/>
            </a:xfrm>
            <a:custGeom>
              <a:avLst/>
              <a:gdLst>
                <a:gd name="T0" fmla="*/ 11 w 11"/>
                <a:gd name="T1" fmla="*/ 6 h 10"/>
                <a:gd name="T2" fmla="*/ 9 w 11"/>
                <a:gd name="T3" fmla="*/ 2 h 10"/>
                <a:gd name="T4" fmla="*/ 7 w 11"/>
                <a:gd name="T5" fmla="*/ 0 h 10"/>
                <a:gd name="T6" fmla="*/ 3 w 11"/>
                <a:gd name="T7" fmla="*/ 0 h 10"/>
                <a:gd name="T8" fmla="*/ 2 w 11"/>
                <a:gd name="T9" fmla="*/ 2 h 10"/>
                <a:gd name="T10" fmla="*/ 0 w 11"/>
                <a:gd name="T11" fmla="*/ 6 h 10"/>
                <a:gd name="T12" fmla="*/ 2 w 11"/>
                <a:gd name="T13" fmla="*/ 8 h 10"/>
                <a:gd name="T14" fmla="*/ 3 w 11"/>
                <a:gd name="T15" fmla="*/ 10 h 10"/>
                <a:gd name="T16" fmla="*/ 7 w 11"/>
                <a:gd name="T17" fmla="*/ 10 h 10"/>
                <a:gd name="T18" fmla="*/ 9 w 11"/>
                <a:gd name="T19" fmla="*/ 8 h 10"/>
                <a:gd name="T20" fmla="*/ 11 w 11"/>
                <a:gd name="T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11" y="6"/>
                  </a:moveTo>
                  <a:lnTo>
                    <a:pt x="9" y="2"/>
                  </a:lnTo>
                  <a:lnTo>
                    <a:pt x="7" y="0"/>
                  </a:lnTo>
                  <a:lnTo>
                    <a:pt x="3" y="0"/>
                  </a:lnTo>
                  <a:lnTo>
                    <a:pt x="2" y="2"/>
                  </a:lnTo>
                  <a:lnTo>
                    <a:pt x="0" y="6"/>
                  </a:lnTo>
                  <a:lnTo>
                    <a:pt x="2" y="8"/>
                  </a:lnTo>
                  <a:lnTo>
                    <a:pt x="3" y="10"/>
                  </a:lnTo>
                  <a:lnTo>
                    <a:pt x="7" y="10"/>
                  </a:lnTo>
                  <a:lnTo>
                    <a:pt x="9"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2" name="Freeform 114">
              <a:extLst>
                <a:ext uri="{FF2B5EF4-FFF2-40B4-BE49-F238E27FC236}">
                  <a16:creationId xmlns:a16="http://schemas.microsoft.com/office/drawing/2014/main" id="{42B28D40-205A-4A14-B494-B5AE344E8F97}"/>
                </a:ext>
              </a:extLst>
            </p:cNvPr>
            <p:cNvSpPr>
              <a:spLocks/>
            </p:cNvSpPr>
            <p:nvPr/>
          </p:nvSpPr>
          <p:spPr bwMode="auto">
            <a:xfrm>
              <a:off x="912" y="1779"/>
              <a:ext cx="5" cy="6"/>
            </a:xfrm>
            <a:custGeom>
              <a:avLst/>
              <a:gdLst>
                <a:gd name="T0" fmla="*/ 9 w 9"/>
                <a:gd name="T1" fmla="*/ 6 h 12"/>
                <a:gd name="T2" fmla="*/ 8 w 9"/>
                <a:gd name="T3" fmla="*/ 0 h 12"/>
                <a:gd name="T4" fmla="*/ 2 w 9"/>
                <a:gd name="T5" fmla="*/ 0 h 12"/>
                <a:gd name="T6" fmla="*/ 0 w 9"/>
                <a:gd name="T7" fmla="*/ 6 h 12"/>
                <a:gd name="T8" fmla="*/ 0 w 9"/>
                <a:gd name="T9" fmla="*/ 10 h 12"/>
                <a:gd name="T10" fmla="*/ 2 w 9"/>
                <a:gd name="T11" fmla="*/ 12 h 12"/>
                <a:gd name="T12" fmla="*/ 8 w 9"/>
                <a:gd name="T13" fmla="*/ 12 h 12"/>
                <a:gd name="T14" fmla="*/ 9 w 9"/>
                <a:gd name="T15" fmla="*/ 10 h 12"/>
                <a:gd name="T16" fmla="*/ 9 w 9"/>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9" y="6"/>
                  </a:moveTo>
                  <a:lnTo>
                    <a:pt x="8" y="0"/>
                  </a:lnTo>
                  <a:lnTo>
                    <a:pt x="2" y="0"/>
                  </a:lnTo>
                  <a:lnTo>
                    <a:pt x="0" y="6"/>
                  </a:lnTo>
                  <a:lnTo>
                    <a:pt x="0" y="10"/>
                  </a:lnTo>
                  <a:lnTo>
                    <a:pt x="2" y="12"/>
                  </a:lnTo>
                  <a:lnTo>
                    <a:pt x="8" y="12"/>
                  </a:lnTo>
                  <a:lnTo>
                    <a:pt x="9" y="10"/>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3" name="Freeform 115">
              <a:extLst>
                <a:ext uri="{FF2B5EF4-FFF2-40B4-BE49-F238E27FC236}">
                  <a16:creationId xmlns:a16="http://schemas.microsoft.com/office/drawing/2014/main" id="{00D2CDA8-89EA-4BDB-AD6E-A4096CE9040C}"/>
                </a:ext>
              </a:extLst>
            </p:cNvPr>
            <p:cNvSpPr>
              <a:spLocks/>
            </p:cNvSpPr>
            <p:nvPr/>
          </p:nvSpPr>
          <p:spPr bwMode="auto">
            <a:xfrm>
              <a:off x="930" y="1782"/>
              <a:ext cx="6" cy="5"/>
            </a:xfrm>
            <a:custGeom>
              <a:avLst/>
              <a:gdLst>
                <a:gd name="T0" fmla="*/ 11 w 11"/>
                <a:gd name="T1" fmla="*/ 6 h 9"/>
                <a:gd name="T2" fmla="*/ 11 w 11"/>
                <a:gd name="T3" fmla="*/ 2 h 9"/>
                <a:gd name="T4" fmla="*/ 9 w 11"/>
                <a:gd name="T5" fmla="*/ 0 h 9"/>
                <a:gd name="T6" fmla="*/ 4 w 11"/>
                <a:gd name="T7" fmla="*/ 0 h 9"/>
                <a:gd name="T8" fmla="*/ 2 w 11"/>
                <a:gd name="T9" fmla="*/ 2 h 9"/>
                <a:gd name="T10" fmla="*/ 0 w 11"/>
                <a:gd name="T11" fmla="*/ 6 h 9"/>
                <a:gd name="T12" fmla="*/ 2 w 11"/>
                <a:gd name="T13" fmla="*/ 8 h 9"/>
                <a:gd name="T14" fmla="*/ 4 w 11"/>
                <a:gd name="T15" fmla="*/ 9 h 9"/>
                <a:gd name="T16" fmla="*/ 5 w 11"/>
                <a:gd name="T17" fmla="*/ 9 h 9"/>
                <a:gd name="T18" fmla="*/ 9 w 11"/>
                <a:gd name="T19" fmla="*/ 9 h 9"/>
                <a:gd name="T20" fmla="*/ 11 w 11"/>
                <a:gd name="T21" fmla="*/ 8 h 9"/>
                <a:gd name="T22" fmla="*/ 11 w 11"/>
                <a:gd name="T23"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11" y="6"/>
                  </a:moveTo>
                  <a:lnTo>
                    <a:pt x="11" y="2"/>
                  </a:lnTo>
                  <a:lnTo>
                    <a:pt x="9" y="0"/>
                  </a:lnTo>
                  <a:lnTo>
                    <a:pt x="4" y="0"/>
                  </a:lnTo>
                  <a:lnTo>
                    <a:pt x="2" y="2"/>
                  </a:lnTo>
                  <a:lnTo>
                    <a:pt x="0" y="6"/>
                  </a:lnTo>
                  <a:lnTo>
                    <a:pt x="2" y="8"/>
                  </a:lnTo>
                  <a:lnTo>
                    <a:pt x="4" y="9"/>
                  </a:lnTo>
                  <a:lnTo>
                    <a:pt x="5" y="9"/>
                  </a:lnTo>
                  <a:lnTo>
                    <a:pt x="9" y="9"/>
                  </a:lnTo>
                  <a:lnTo>
                    <a:pt x="11"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4" name="Freeform 116">
              <a:extLst>
                <a:ext uri="{FF2B5EF4-FFF2-40B4-BE49-F238E27FC236}">
                  <a16:creationId xmlns:a16="http://schemas.microsoft.com/office/drawing/2014/main" id="{38910380-1CC8-4F9C-A3E2-7DDD25089716}"/>
                </a:ext>
              </a:extLst>
            </p:cNvPr>
            <p:cNvSpPr>
              <a:spLocks/>
            </p:cNvSpPr>
            <p:nvPr/>
          </p:nvSpPr>
          <p:spPr bwMode="auto">
            <a:xfrm>
              <a:off x="941" y="1798"/>
              <a:ext cx="6" cy="6"/>
            </a:xfrm>
            <a:custGeom>
              <a:avLst/>
              <a:gdLst>
                <a:gd name="T0" fmla="*/ 12 w 12"/>
                <a:gd name="T1" fmla="*/ 6 h 11"/>
                <a:gd name="T2" fmla="*/ 10 w 12"/>
                <a:gd name="T3" fmla="*/ 4 h 11"/>
                <a:gd name="T4" fmla="*/ 8 w 12"/>
                <a:gd name="T5" fmla="*/ 0 h 11"/>
                <a:gd name="T6" fmla="*/ 4 w 12"/>
                <a:gd name="T7" fmla="*/ 0 h 11"/>
                <a:gd name="T8" fmla="*/ 2 w 12"/>
                <a:gd name="T9" fmla="*/ 4 h 11"/>
                <a:gd name="T10" fmla="*/ 0 w 12"/>
                <a:gd name="T11" fmla="*/ 6 h 11"/>
                <a:gd name="T12" fmla="*/ 2 w 12"/>
                <a:gd name="T13" fmla="*/ 8 h 11"/>
                <a:gd name="T14" fmla="*/ 6 w 12"/>
                <a:gd name="T15" fmla="*/ 11 h 11"/>
                <a:gd name="T16" fmla="*/ 10 w 12"/>
                <a:gd name="T17" fmla="*/ 8 h 11"/>
                <a:gd name="T18" fmla="*/ 12 w 12"/>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1">
                  <a:moveTo>
                    <a:pt x="12" y="6"/>
                  </a:moveTo>
                  <a:lnTo>
                    <a:pt x="10" y="4"/>
                  </a:lnTo>
                  <a:lnTo>
                    <a:pt x="8" y="0"/>
                  </a:lnTo>
                  <a:lnTo>
                    <a:pt x="4" y="0"/>
                  </a:lnTo>
                  <a:lnTo>
                    <a:pt x="2" y="4"/>
                  </a:lnTo>
                  <a:lnTo>
                    <a:pt x="0" y="6"/>
                  </a:lnTo>
                  <a:lnTo>
                    <a:pt x="2" y="8"/>
                  </a:lnTo>
                  <a:lnTo>
                    <a:pt x="6" y="11"/>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5" name="Freeform 117">
              <a:extLst>
                <a:ext uri="{FF2B5EF4-FFF2-40B4-BE49-F238E27FC236}">
                  <a16:creationId xmlns:a16="http://schemas.microsoft.com/office/drawing/2014/main" id="{2B66F6AE-922B-4621-BEAE-74062FED5A3E}"/>
                </a:ext>
              </a:extLst>
            </p:cNvPr>
            <p:cNvSpPr>
              <a:spLocks/>
            </p:cNvSpPr>
            <p:nvPr/>
          </p:nvSpPr>
          <p:spPr bwMode="auto">
            <a:xfrm>
              <a:off x="950" y="1784"/>
              <a:ext cx="6" cy="6"/>
            </a:xfrm>
            <a:custGeom>
              <a:avLst/>
              <a:gdLst>
                <a:gd name="T0" fmla="*/ 12 w 12"/>
                <a:gd name="T1" fmla="*/ 5 h 11"/>
                <a:gd name="T2" fmla="*/ 10 w 12"/>
                <a:gd name="T3" fmla="*/ 2 h 11"/>
                <a:gd name="T4" fmla="*/ 8 w 12"/>
                <a:gd name="T5" fmla="*/ 2 h 11"/>
                <a:gd name="T6" fmla="*/ 6 w 12"/>
                <a:gd name="T7" fmla="*/ 0 h 11"/>
                <a:gd name="T8" fmla="*/ 2 w 12"/>
                <a:gd name="T9" fmla="*/ 2 h 11"/>
                <a:gd name="T10" fmla="*/ 0 w 12"/>
                <a:gd name="T11" fmla="*/ 2 h 11"/>
                <a:gd name="T12" fmla="*/ 0 w 12"/>
                <a:gd name="T13" fmla="*/ 5 h 11"/>
                <a:gd name="T14" fmla="*/ 0 w 12"/>
                <a:gd name="T15" fmla="*/ 7 h 11"/>
                <a:gd name="T16" fmla="*/ 2 w 12"/>
                <a:gd name="T17" fmla="*/ 9 h 11"/>
                <a:gd name="T18" fmla="*/ 6 w 12"/>
                <a:gd name="T19" fmla="*/ 11 h 11"/>
                <a:gd name="T20" fmla="*/ 8 w 12"/>
                <a:gd name="T21" fmla="*/ 9 h 11"/>
                <a:gd name="T22" fmla="*/ 10 w 12"/>
                <a:gd name="T23" fmla="*/ 7 h 11"/>
                <a:gd name="T24" fmla="*/ 12 w 12"/>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1">
                  <a:moveTo>
                    <a:pt x="12" y="5"/>
                  </a:moveTo>
                  <a:lnTo>
                    <a:pt x="10" y="2"/>
                  </a:lnTo>
                  <a:lnTo>
                    <a:pt x="8" y="2"/>
                  </a:lnTo>
                  <a:lnTo>
                    <a:pt x="6" y="0"/>
                  </a:lnTo>
                  <a:lnTo>
                    <a:pt x="2" y="2"/>
                  </a:lnTo>
                  <a:lnTo>
                    <a:pt x="0" y="2"/>
                  </a:lnTo>
                  <a:lnTo>
                    <a:pt x="0" y="5"/>
                  </a:lnTo>
                  <a:lnTo>
                    <a:pt x="0" y="7"/>
                  </a:lnTo>
                  <a:lnTo>
                    <a:pt x="2" y="9"/>
                  </a:lnTo>
                  <a:lnTo>
                    <a:pt x="6" y="11"/>
                  </a:lnTo>
                  <a:lnTo>
                    <a:pt x="8" y="9"/>
                  </a:lnTo>
                  <a:lnTo>
                    <a:pt x="10" y="7"/>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6" name="Freeform 118">
              <a:extLst>
                <a:ext uri="{FF2B5EF4-FFF2-40B4-BE49-F238E27FC236}">
                  <a16:creationId xmlns:a16="http://schemas.microsoft.com/office/drawing/2014/main" id="{5FE8AD5D-EE3C-4AFE-B7C3-7044F9F428D5}"/>
                </a:ext>
              </a:extLst>
            </p:cNvPr>
            <p:cNvSpPr>
              <a:spLocks/>
            </p:cNvSpPr>
            <p:nvPr/>
          </p:nvSpPr>
          <p:spPr bwMode="auto">
            <a:xfrm>
              <a:off x="951" y="1815"/>
              <a:ext cx="5" cy="5"/>
            </a:xfrm>
            <a:custGeom>
              <a:avLst/>
              <a:gdLst>
                <a:gd name="T0" fmla="*/ 10 w 10"/>
                <a:gd name="T1" fmla="*/ 4 h 9"/>
                <a:gd name="T2" fmla="*/ 10 w 10"/>
                <a:gd name="T3" fmla="*/ 2 h 9"/>
                <a:gd name="T4" fmla="*/ 8 w 10"/>
                <a:gd name="T5" fmla="*/ 0 h 9"/>
                <a:gd name="T6" fmla="*/ 6 w 10"/>
                <a:gd name="T7" fmla="*/ 0 h 9"/>
                <a:gd name="T8" fmla="*/ 2 w 10"/>
                <a:gd name="T9" fmla="*/ 0 h 9"/>
                <a:gd name="T10" fmla="*/ 0 w 10"/>
                <a:gd name="T11" fmla="*/ 2 h 9"/>
                <a:gd name="T12" fmla="*/ 0 w 10"/>
                <a:gd name="T13" fmla="*/ 4 h 9"/>
                <a:gd name="T14" fmla="*/ 0 w 10"/>
                <a:gd name="T15" fmla="*/ 7 h 9"/>
                <a:gd name="T16" fmla="*/ 2 w 10"/>
                <a:gd name="T17" fmla="*/ 9 h 9"/>
                <a:gd name="T18" fmla="*/ 6 w 10"/>
                <a:gd name="T19" fmla="*/ 9 h 9"/>
                <a:gd name="T20" fmla="*/ 8 w 10"/>
                <a:gd name="T21" fmla="*/ 9 h 9"/>
                <a:gd name="T22" fmla="*/ 10 w 10"/>
                <a:gd name="T23" fmla="*/ 7 h 9"/>
                <a:gd name="T24" fmla="*/ 10 w 10"/>
                <a:gd name="T2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0" y="4"/>
                  </a:moveTo>
                  <a:lnTo>
                    <a:pt x="10" y="2"/>
                  </a:lnTo>
                  <a:lnTo>
                    <a:pt x="8" y="0"/>
                  </a:lnTo>
                  <a:lnTo>
                    <a:pt x="6" y="0"/>
                  </a:lnTo>
                  <a:lnTo>
                    <a:pt x="2" y="0"/>
                  </a:lnTo>
                  <a:lnTo>
                    <a:pt x="0" y="2"/>
                  </a:lnTo>
                  <a:lnTo>
                    <a:pt x="0" y="4"/>
                  </a:lnTo>
                  <a:lnTo>
                    <a:pt x="0" y="7"/>
                  </a:lnTo>
                  <a:lnTo>
                    <a:pt x="2" y="9"/>
                  </a:lnTo>
                  <a:lnTo>
                    <a:pt x="6" y="9"/>
                  </a:lnTo>
                  <a:lnTo>
                    <a:pt x="8" y="9"/>
                  </a:lnTo>
                  <a:lnTo>
                    <a:pt x="10" y="7"/>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7" name="Freeform 119">
              <a:extLst>
                <a:ext uri="{FF2B5EF4-FFF2-40B4-BE49-F238E27FC236}">
                  <a16:creationId xmlns:a16="http://schemas.microsoft.com/office/drawing/2014/main" id="{425EE0B8-3E25-44F3-9565-D13A8AFD7345}"/>
                </a:ext>
              </a:extLst>
            </p:cNvPr>
            <p:cNvSpPr>
              <a:spLocks/>
            </p:cNvSpPr>
            <p:nvPr/>
          </p:nvSpPr>
          <p:spPr bwMode="auto">
            <a:xfrm>
              <a:off x="913" y="1811"/>
              <a:ext cx="5" cy="4"/>
            </a:xfrm>
            <a:custGeom>
              <a:avLst/>
              <a:gdLst>
                <a:gd name="T0" fmla="*/ 9 w 9"/>
                <a:gd name="T1" fmla="*/ 4 h 10"/>
                <a:gd name="T2" fmla="*/ 7 w 9"/>
                <a:gd name="T3" fmla="*/ 0 h 10"/>
                <a:gd name="T4" fmla="*/ 2 w 9"/>
                <a:gd name="T5" fmla="*/ 0 h 10"/>
                <a:gd name="T6" fmla="*/ 0 w 9"/>
                <a:gd name="T7" fmla="*/ 2 h 10"/>
                <a:gd name="T8" fmla="*/ 0 w 9"/>
                <a:gd name="T9" fmla="*/ 8 h 10"/>
                <a:gd name="T10" fmla="*/ 2 w 9"/>
                <a:gd name="T11" fmla="*/ 10 h 10"/>
                <a:gd name="T12" fmla="*/ 4 w 9"/>
                <a:gd name="T13" fmla="*/ 10 h 10"/>
                <a:gd name="T14" fmla="*/ 7 w 9"/>
                <a:gd name="T15" fmla="*/ 10 h 10"/>
                <a:gd name="T16" fmla="*/ 9 w 9"/>
                <a:gd name="T17" fmla="*/ 8 h 10"/>
                <a:gd name="T18" fmla="*/ 9 w 9"/>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9" y="4"/>
                  </a:moveTo>
                  <a:lnTo>
                    <a:pt x="7" y="0"/>
                  </a:lnTo>
                  <a:lnTo>
                    <a:pt x="2" y="0"/>
                  </a:lnTo>
                  <a:lnTo>
                    <a:pt x="0" y="2"/>
                  </a:lnTo>
                  <a:lnTo>
                    <a:pt x="0" y="8"/>
                  </a:lnTo>
                  <a:lnTo>
                    <a:pt x="2" y="10"/>
                  </a:lnTo>
                  <a:lnTo>
                    <a:pt x="4" y="10"/>
                  </a:lnTo>
                  <a:lnTo>
                    <a:pt x="7" y="10"/>
                  </a:lnTo>
                  <a:lnTo>
                    <a:pt x="9" y="8"/>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8" name="Freeform 120">
              <a:extLst>
                <a:ext uri="{FF2B5EF4-FFF2-40B4-BE49-F238E27FC236}">
                  <a16:creationId xmlns:a16="http://schemas.microsoft.com/office/drawing/2014/main" id="{ED187D3B-20AB-4068-BED4-FA707F892F3C}"/>
                </a:ext>
              </a:extLst>
            </p:cNvPr>
            <p:cNvSpPr>
              <a:spLocks/>
            </p:cNvSpPr>
            <p:nvPr/>
          </p:nvSpPr>
          <p:spPr bwMode="auto">
            <a:xfrm>
              <a:off x="941" y="1771"/>
              <a:ext cx="5" cy="6"/>
            </a:xfrm>
            <a:custGeom>
              <a:avLst/>
              <a:gdLst>
                <a:gd name="T0" fmla="*/ 10 w 10"/>
                <a:gd name="T1" fmla="*/ 5 h 11"/>
                <a:gd name="T2" fmla="*/ 8 w 10"/>
                <a:gd name="T3" fmla="*/ 0 h 11"/>
                <a:gd name="T4" fmla="*/ 2 w 10"/>
                <a:gd name="T5" fmla="*/ 0 h 11"/>
                <a:gd name="T6" fmla="*/ 0 w 10"/>
                <a:gd name="T7" fmla="*/ 1 h 11"/>
                <a:gd name="T8" fmla="*/ 0 w 10"/>
                <a:gd name="T9" fmla="*/ 7 h 11"/>
                <a:gd name="T10" fmla="*/ 6 w 10"/>
                <a:gd name="T11" fmla="*/ 11 h 11"/>
                <a:gd name="T12" fmla="*/ 10 w 10"/>
                <a:gd name="T13" fmla="*/ 7 h 11"/>
                <a:gd name="T14" fmla="*/ 10 w 10"/>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5"/>
                  </a:moveTo>
                  <a:lnTo>
                    <a:pt x="8" y="0"/>
                  </a:lnTo>
                  <a:lnTo>
                    <a:pt x="2" y="0"/>
                  </a:lnTo>
                  <a:lnTo>
                    <a:pt x="0" y="1"/>
                  </a:lnTo>
                  <a:lnTo>
                    <a:pt x="0" y="7"/>
                  </a:lnTo>
                  <a:lnTo>
                    <a:pt x="6" y="11"/>
                  </a:lnTo>
                  <a:lnTo>
                    <a:pt x="10" y="7"/>
                  </a:lnTo>
                  <a:lnTo>
                    <a:pt x="10"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69" name="Freeform 121">
              <a:extLst>
                <a:ext uri="{FF2B5EF4-FFF2-40B4-BE49-F238E27FC236}">
                  <a16:creationId xmlns:a16="http://schemas.microsoft.com/office/drawing/2014/main" id="{07BA3D3C-B6BA-4528-BE01-D899367C40BD}"/>
                </a:ext>
              </a:extLst>
            </p:cNvPr>
            <p:cNvSpPr>
              <a:spLocks/>
            </p:cNvSpPr>
            <p:nvPr/>
          </p:nvSpPr>
          <p:spPr bwMode="auto">
            <a:xfrm>
              <a:off x="923" y="1769"/>
              <a:ext cx="4" cy="5"/>
            </a:xfrm>
            <a:custGeom>
              <a:avLst/>
              <a:gdLst>
                <a:gd name="T0" fmla="*/ 10 w 10"/>
                <a:gd name="T1" fmla="*/ 4 h 9"/>
                <a:gd name="T2" fmla="*/ 6 w 10"/>
                <a:gd name="T3" fmla="*/ 0 h 9"/>
                <a:gd name="T4" fmla="*/ 2 w 10"/>
                <a:gd name="T5" fmla="*/ 0 h 9"/>
                <a:gd name="T6" fmla="*/ 0 w 10"/>
                <a:gd name="T7" fmla="*/ 2 h 9"/>
                <a:gd name="T8" fmla="*/ 0 w 10"/>
                <a:gd name="T9" fmla="*/ 7 h 9"/>
                <a:gd name="T10" fmla="*/ 4 w 10"/>
                <a:gd name="T11" fmla="*/ 9 h 9"/>
                <a:gd name="T12" fmla="*/ 8 w 10"/>
                <a:gd name="T13" fmla="*/ 7 h 9"/>
                <a:gd name="T14" fmla="*/ 10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4"/>
                  </a:moveTo>
                  <a:lnTo>
                    <a:pt x="6" y="0"/>
                  </a:lnTo>
                  <a:lnTo>
                    <a:pt x="2" y="0"/>
                  </a:lnTo>
                  <a:lnTo>
                    <a:pt x="0" y="2"/>
                  </a:lnTo>
                  <a:lnTo>
                    <a:pt x="0" y="7"/>
                  </a:lnTo>
                  <a:lnTo>
                    <a:pt x="4" y="9"/>
                  </a:lnTo>
                  <a:lnTo>
                    <a:pt x="8" y="7"/>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0" name="Freeform 122">
              <a:extLst>
                <a:ext uri="{FF2B5EF4-FFF2-40B4-BE49-F238E27FC236}">
                  <a16:creationId xmlns:a16="http://schemas.microsoft.com/office/drawing/2014/main" id="{8CE67D5C-C580-4CBA-AE1C-D6FBCFCA2E3C}"/>
                </a:ext>
              </a:extLst>
            </p:cNvPr>
            <p:cNvSpPr>
              <a:spLocks/>
            </p:cNvSpPr>
            <p:nvPr/>
          </p:nvSpPr>
          <p:spPr bwMode="auto">
            <a:xfrm>
              <a:off x="923" y="1824"/>
              <a:ext cx="4" cy="5"/>
            </a:xfrm>
            <a:custGeom>
              <a:avLst/>
              <a:gdLst>
                <a:gd name="T0" fmla="*/ 10 w 10"/>
                <a:gd name="T1" fmla="*/ 6 h 10"/>
                <a:gd name="T2" fmla="*/ 8 w 10"/>
                <a:gd name="T3" fmla="*/ 0 h 10"/>
                <a:gd name="T4" fmla="*/ 2 w 10"/>
                <a:gd name="T5" fmla="*/ 0 h 10"/>
                <a:gd name="T6" fmla="*/ 0 w 10"/>
                <a:gd name="T7" fmla="*/ 2 h 10"/>
                <a:gd name="T8" fmla="*/ 0 w 10"/>
                <a:gd name="T9" fmla="*/ 8 h 10"/>
                <a:gd name="T10" fmla="*/ 4 w 10"/>
                <a:gd name="T11" fmla="*/ 10 h 10"/>
                <a:gd name="T12" fmla="*/ 10 w 10"/>
                <a:gd name="T13" fmla="*/ 8 h 10"/>
                <a:gd name="T14" fmla="*/ 10 w 1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6"/>
                  </a:moveTo>
                  <a:lnTo>
                    <a:pt x="8" y="0"/>
                  </a:lnTo>
                  <a:lnTo>
                    <a:pt x="2" y="0"/>
                  </a:lnTo>
                  <a:lnTo>
                    <a:pt x="0" y="2"/>
                  </a:lnTo>
                  <a:lnTo>
                    <a:pt x="0" y="8"/>
                  </a:lnTo>
                  <a:lnTo>
                    <a:pt x="4" y="10"/>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1" name="Freeform 123">
              <a:extLst>
                <a:ext uri="{FF2B5EF4-FFF2-40B4-BE49-F238E27FC236}">
                  <a16:creationId xmlns:a16="http://schemas.microsoft.com/office/drawing/2014/main" id="{3EEF3DD4-76E5-4435-B775-88B26DFF1733}"/>
                </a:ext>
              </a:extLst>
            </p:cNvPr>
            <p:cNvSpPr>
              <a:spLocks/>
            </p:cNvSpPr>
            <p:nvPr/>
          </p:nvSpPr>
          <p:spPr bwMode="auto">
            <a:xfrm>
              <a:off x="923" y="1796"/>
              <a:ext cx="4" cy="5"/>
            </a:xfrm>
            <a:custGeom>
              <a:avLst/>
              <a:gdLst>
                <a:gd name="T0" fmla="*/ 10 w 10"/>
                <a:gd name="T1" fmla="*/ 4 h 10"/>
                <a:gd name="T2" fmla="*/ 8 w 10"/>
                <a:gd name="T3" fmla="*/ 0 h 10"/>
                <a:gd name="T4" fmla="*/ 2 w 10"/>
                <a:gd name="T5" fmla="*/ 0 h 10"/>
                <a:gd name="T6" fmla="*/ 0 w 10"/>
                <a:gd name="T7" fmla="*/ 2 h 10"/>
                <a:gd name="T8" fmla="*/ 0 w 10"/>
                <a:gd name="T9" fmla="*/ 8 h 10"/>
                <a:gd name="T10" fmla="*/ 2 w 10"/>
                <a:gd name="T11" fmla="*/ 10 h 10"/>
                <a:gd name="T12" fmla="*/ 8 w 10"/>
                <a:gd name="T13" fmla="*/ 10 h 10"/>
                <a:gd name="T14" fmla="*/ 10 w 10"/>
                <a:gd name="T15" fmla="*/ 8 h 10"/>
                <a:gd name="T16" fmla="*/ 10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4"/>
                  </a:moveTo>
                  <a:lnTo>
                    <a:pt x="8" y="0"/>
                  </a:lnTo>
                  <a:lnTo>
                    <a:pt x="2" y="0"/>
                  </a:lnTo>
                  <a:lnTo>
                    <a:pt x="0" y="2"/>
                  </a:lnTo>
                  <a:lnTo>
                    <a:pt x="0" y="8"/>
                  </a:lnTo>
                  <a:lnTo>
                    <a:pt x="2"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2" name="Freeform 124">
              <a:extLst>
                <a:ext uri="{FF2B5EF4-FFF2-40B4-BE49-F238E27FC236}">
                  <a16:creationId xmlns:a16="http://schemas.microsoft.com/office/drawing/2014/main" id="{EC32CFE1-5DFC-4E07-BE52-4D89E832C401}"/>
                </a:ext>
              </a:extLst>
            </p:cNvPr>
            <p:cNvSpPr>
              <a:spLocks/>
            </p:cNvSpPr>
            <p:nvPr/>
          </p:nvSpPr>
          <p:spPr bwMode="auto">
            <a:xfrm>
              <a:off x="942" y="1827"/>
              <a:ext cx="5" cy="5"/>
            </a:xfrm>
            <a:custGeom>
              <a:avLst/>
              <a:gdLst>
                <a:gd name="T0" fmla="*/ 10 w 10"/>
                <a:gd name="T1" fmla="*/ 4 h 10"/>
                <a:gd name="T2" fmla="*/ 6 w 10"/>
                <a:gd name="T3" fmla="*/ 0 h 10"/>
                <a:gd name="T4" fmla="*/ 2 w 10"/>
                <a:gd name="T5" fmla="*/ 0 h 10"/>
                <a:gd name="T6" fmla="*/ 0 w 10"/>
                <a:gd name="T7" fmla="*/ 2 h 10"/>
                <a:gd name="T8" fmla="*/ 0 w 10"/>
                <a:gd name="T9" fmla="*/ 6 h 10"/>
                <a:gd name="T10" fmla="*/ 4 w 10"/>
                <a:gd name="T11" fmla="*/ 10 h 10"/>
                <a:gd name="T12" fmla="*/ 8 w 10"/>
                <a:gd name="T13" fmla="*/ 6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6" y="0"/>
                  </a:lnTo>
                  <a:lnTo>
                    <a:pt x="2" y="0"/>
                  </a:lnTo>
                  <a:lnTo>
                    <a:pt x="0" y="2"/>
                  </a:lnTo>
                  <a:lnTo>
                    <a:pt x="0" y="6"/>
                  </a:lnTo>
                  <a:lnTo>
                    <a:pt x="4" y="10"/>
                  </a:lnTo>
                  <a:lnTo>
                    <a:pt x="8" y="6"/>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3" name="Freeform 125">
              <a:extLst>
                <a:ext uri="{FF2B5EF4-FFF2-40B4-BE49-F238E27FC236}">
                  <a16:creationId xmlns:a16="http://schemas.microsoft.com/office/drawing/2014/main" id="{7962ADC8-29C6-45F9-B339-05226206DC7F}"/>
                </a:ext>
              </a:extLst>
            </p:cNvPr>
            <p:cNvSpPr>
              <a:spLocks/>
            </p:cNvSpPr>
            <p:nvPr/>
          </p:nvSpPr>
          <p:spPr bwMode="auto">
            <a:xfrm>
              <a:off x="969" y="1786"/>
              <a:ext cx="5" cy="6"/>
            </a:xfrm>
            <a:custGeom>
              <a:avLst/>
              <a:gdLst>
                <a:gd name="T0" fmla="*/ 10 w 10"/>
                <a:gd name="T1" fmla="*/ 5 h 11"/>
                <a:gd name="T2" fmla="*/ 10 w 10"/>
                <a:gd name="T3" fmla="*/ 3 h 11"/>
                <a:gd name="T4" fmla="*/ 8 w 10"/>
                <a:gd name="T5" fmla="*/ 1 h 11"/>
                <a:gd name="T6" fmla="*/ 6 w 10"/>
                <a:gd name="T7" fmla="*/ 0 h 11"/>
                <a:gd name="T8" fmla="*/ 2 w 10"/>
                <a:gd name="T9" fmla="*/ 1 h 11"/>
                <a:gd name="T10" fmla="*/ 0 w 10"/>
                <a:gd name="T11" fmla="*/ 3 h 11"/>
                <a:gd name="T12" fmla="*/ 0 w 10"/>
                <a:gd name="T13" fmla="*/ 5 h 11"/>
                <a:gd name="T14" fmla="*/ 0 w 10"/>
                <a:gd name="T15" fmla="*/ 9 h 11"/>
                <a:gd name="T16" fmla="*/ 2 w 10"/>
                <a:gd name="T17" fmla="*/ 11 h 11"/>
                <a:gd name="T18" fmla="*/ 6 w 10"/>
                <a:gd name="T19" fmla="*/ 11 h 11"/>
                <a:gd name="T20" fmla="*/ 8 w 10"/>
                <a:gd name="T21" fmla="*/ 11 h 11"/>
                <a:gd name="T22" fmla="*/ 10 w 10"/>
                <a:gd name="T23" fmla="*/ 9 h 11"/>
                <a:gd name="T24" fmla="*/ 10 w 10"/>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10" y="5"/>
                  </a:moveTo>
                  <a:lnTo>
                    <a:pt x="10" y="3"/>
                  </a:lnTo>
                  <a:lnTo>
                    <a:pt x="8" y="1"/>
                  </a:lnTo>
                  <a:lnTo>
                    <a:pt x="6" y="0"/>
                  </a:lnTo>
                  <a:lnTo>
                    <a:pt x="2" y="1"/>
                  </a:lnTo>
                  <a:lnTo>
                    <a:pt x="0" y="3"/>
                  </a:lnTo>
                  <a:lnTo>
                    <a:pt x="0" y="5"/>
                  </a:lnTo>
                  <a:lnTo>
                    <a:pt x="0" y="9"/>
                  </a:lnTo>
                  <a:lnTo>
                    <a:pt x="2" y="11"/>
                  </a:lnTo>
                  <a:lnTo>
                    <a:pt x="6" y="11"/>
                  </a:lnTo>
                  <a:lnTo>
                    <a:pt x="8" y="11"/>
                  </a:lnTo>
                  <a:lnTo>
                    <a:pt x="10" y="9"/>
                  </a:lnTo>
                  <a:lnTo>
                    <a:pt x="10"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4" name="Freeform 126">
              <a:extLst>
                <a:ext uri="{FF2B5EF4-FFF2-40B4-BE49-F238E27FC236}">
                  <a16:creationId xmlns:a16="http://schemas.microsoft.com/office/drawing/2014/main" id="{25B0B164-F403-49AC-A00E-E7CB14155D7F}"/>
                </a:ext>
              </a:extLst>
            </p:cNvPr>
            <p:cNvSpPr>
              <a:spLocks/>
            </p:cNvSpPr>
            <p:nvPr/>
          </p:nvSpPr>
          <p:spPr bwMode="auto">
            <a:xfrm>
              <a:off x="960" y="1800"/>
              <a:ext cx="5" cy="6"/>
            </a:xfrm>
            <a:custGeom>
              <a:avLst/>
              <a:gdLst>
                <a:gd name="T0" fmla="*/ 9 w 9"/>
                <a:gd name="T1" fmla="*/ 6 h 11"/>
                <a:gd name="T2" fmla="*/ 8 w 9"/>
                <a:gd name="T3" fmla="*/ 2 h 11"/>
                <a:gd name="T4" fmla="*/ 4 w 9"/>
                <a:gd name="T5" fmla="*/ 0 h 11"/>
                <a:gd name="T6" fmla="*/ 2 w 9"/>
                <a:gd name="T7" fmla="*/ 2 h 11"/>
                <a:gd name="T8" fmla="*/ 0 w 9"/>
                <a:gd name="T9" fmla="*/ 4 h 11"/>
                <a:gd name="T10" fmla="*/ 0 w 9"/>
                <a:gd name="T11" fmla="*/ 9 h 11"/>
                <a:gd name="T12" fmla="*/ 4 w 9"/>
                <a:gd name="T13" fmla="*/ 11 h 11"/>
                <a:gd name="T14" fmla="*/ 9 w 9"/>
                <a:gd name="T15" fmla="*/ 9 h 11"/>
                <a:gd name="T16" fmla="*/ 9 w 9"/>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9" y="6"/>
                  </a:moveTo>
                  <a:lnTo>
                    <a:pt x="8" y="2"/>
                  </a:lnTo>
                  <a:lnTo>
                    <a:pt x="4" y="0"/>
                  </a:lnTo>
                  <a:lnTo>
                    <a:pt x="2" y="2"/>
                  </a:lnTo>
                  <a:lnTo>
                    <a:pt x="0" y="4"/>
                  </a:lnTo>
                  <a:lnTo>
                    <a:pt x="0" y="9"/>
                  </a:lnTo>
                  <a:lnTo>
                    <a:pt x="4" y="11"/>
                  </a:lnTo>
                  <a:lnTo>
                    <a:pt x="9" y="9"/>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5" name="Freeform 127">
              <a:extLst>
                <a:ext uri="{FF2B5EF4-FFF2-40B4-BE49-F238E27FC236}">
                  <a16:creationId xmlns:a16="http://schemas.microsoft.com/office/drawing/2014/main" id="{D6077C0B-AEC4-4A69-BDB7-BF9E1ECA5E97}"/>
                </a:ext>
              </a:extLst>
            </p:cNvPr>
            <p:cNvSpPr>
              <a:spLocks/>
            </p:cNvSpPr>
            <p:nvPr/>
          </p:nvSpPr>
          <p:spPr bwMode="auto">
            <a:xfrm>
              <a:off x="969" y="1817"/>
              <a:ext cx="6" cy="6"/>
            </a:xfrm>
            <a:custGeom>
              <a:avLst/>
              <a:gdLst>
                <a:gd name="T0" fmla="*/ 12 w 12"/>
                <a:gd name="T1" fmla="*/ 5 h 11"/>
                <a:gd name="T2" fmla="*/ 12 w 12"/>
                <a:gd name="T3" fmla="*/ 2 h 11"/>
                <a:gd name="T4" fmla="*/ 10 w 12"/>
                <a:gd name="T5" fmla="*/ 0 h 11"/>
                <a:gd name="T6" fmla="*/ 6 w 12"/>
                <a:gd name="T7" fmla="*/ 0 h 11"/>
                <a:gd name="T8" fmla="*/ 4 w 12"/>
                <a:gd name="T9" fmla="*/ 0 h 11"/>
                <a:gd name="T10" fmla="*/ 2 w 12"/>
                <a:gd name="T11" fmla="*/ 2 h 11"/>
                <a:gd name="T12" fmla="*/ 0 w 12"/>
                <a:gd name="T13" fmla="*/ 5 h 11"/>
                <a:gd name="T14" fmla="*/ 2 w 12"/>
                <a:gd name="T15" fmla="*/ 7 h 11"/>
                <a:gd name="T16" fmla="*/ 4 w 12"/>
                <a:gd name="T17" fmla="*/ 9 h 11"/>
                <a:gd name="T18" fmla="*/ 6 w 12"/>
                <a:gd name="T19" fmla="*/ 11 h 11"/>
                <a:gd name="T20" fmla="*/ 10 w 12"/>
                <a:gd name="T21" fmla="*/ 9 h 11"/>
                <a:gd name="T22" fmla="*/ 12 w 12"/>
                <a:gd name="T23" fmla="*/ 7 h 11"/>
                <a:gd name="T24" fmla="*/ 12 w 12"/>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1">
                  <a:moveTo>
                    <a:pt x="12" y="5"/>
                  </a:moveTo>
                  <a:lnTo>
                    <a:pt x="12" y="2"/>
                  </a:lnTo>
                  <a:lnTo>
                    <a:pt x="10" y="0"/>
                  </a:lnTo>
                  <a:lnTo>
                    <a:pt x="6" y="0"/>
                  </a:lnTo>
                  <a:lnTo>
                    <a:pt x="4" y="0"/>
                  </a:lnTo>
                  <a:lnTo>
                    <a:pt x="2" y="2"/>
                  </a:lnTo>
                  <a:lnTo>
                    <a:pt x="0" y="5"/>
                  </a:lnTo>
                  <a:lnTo>
                    <a:pt x="2" y="7"/>
                  </a:lnTo>
                  <a:lnTo>
                    <a:pt x="4" y="9"/>
                  </a:lnTo>
                  <a:lnTo>
                    <a:pt x="6" y="11"/>
                  </a:lnTo>
                  <a:lnTo>
                    <a:pt x="10" y="9"/>
                  </a:lnTo>
                  <a:lnTo>
                    <a:pt x="12" y="7"/>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6" name="Freeform 128">
              <a:extLst>
                <a:ext uri="{FF2B5EF4-FFF2-40B4-BE49-F238E27FC236}">
                  <a16:creationId xmlns:a16="http://schemas.microsoft.com/office/drawing/2014/main" id="{6972263F-5FCD-4772-84FC-152DDC02E096}"/>
                </a:ext>
              </a:extLst>
            </p:cNvPr>
            <p:cNvSpPr>
              <a:spLocks/>
            </p:cNvSpPr>
            <p:nvPr/>
          </p:nvSpPr>
          <p:spPr bwMode="auto">
            <a:xfrm>
              <a:off x="990" y="1819"/>
              <a:ext cx="5" cy="6"/>
            </a:xfrm>
            <a:custGeom>
              <a:avLst/>
              <a:gdLst>
                <a:gd name="T0" fmla="*/ 10 w 10"/>
                <a:gd name="T1" fmla="*/ 6 h 12"/>
                <a:gd name="T2" fmla="*/ 10 w 10"/>
                <a:gd name="T3" fmla="*/ 4 h 12"/>
                <a:gd name="T4" fmla="*/ 8 w 10"/>
                <a:gd name="T5" fmla="*/ 2 h 12"/>
                <a:gd name="T6" fmla="*/ 4 w 10"/>
                <a:gd name="T7" fmla="*/ 0 h 12"/>
                <a:gd name="T8" fmla="*/ 2 w 10"/>
                <a:gd name="T9" fmla="*/ 2 h 12"/>
                <a:gd name="T10" fmla="*/ 0 w 10"/>
                <a:gd name="T11" fmla="*/ 4 h 12"/>
                <a:gd name="T12" fmla="*/ 0 w 10"/>
                <a:gd name="T13" fmla="*/ 6 h 12"/>
                <a:gd name="T14" fmla="*/ 0 w 10"/>
                <a:gd name="T15" fmla="*/ 10 h 12"/>
                <a:gd name="T16" fmla="*/ 2 w 10"/>
                <a:gd name="T17" fmla="*/ 10 h 12"/>
                <a:gd name="T18" fmla="*/ 4 w 10"/>
                <a:gd name="T19" fmla="*/ 12 h 12"/>
                <a:gd name="T20" fmla="*/ 8 w 10"/>
                <a:gd name="T21" fmla="*/ 10 h 12"/>
                <a:gd name="T22" fmla="*/ 10 w 10"/>
                <a:gd name="T23" fmla="*/ 10 h 12"/>
                <a:gd name="T24" fmla="*/ 10 w 10"/>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2">
                  <a:moveTo>
                    <a:pt x="10" y="6"/>
                  </a:moveTo>
                  <a:lnTo>
                    <a:pt x="10" y="4"/>
                  </a:lnTo>
                  <a:lnTo>
                    <a:pt x="8" y="2"/>
                  </a:lnTo>
                  <a:lnTo>
                    <a:pt x="4" y="0"/>
                  </a:lnTo>
                  <a:lnTo>
                    <a:pt x="2" y="2"/>
                  </a:lnTo>
                  <a:lnTo>
                    <a:pt x="0" y="4"/>
                  </a:lnTo>
                  <a:lnTo>
                    <a:pt x="0" y="6"/>
                  </a:lnTo>
                  <a:lnTo>
                    <a:pt x="0" y="10"/>
                  </a:lnTo>
                  <a:lnTo>
                    <a:pt x="2" y="10"/>
                  </a:lnTo>
                  <a:lnTo>
                    <a:pt x="4" y="12"/>
                  </a:lnTo>
                  <a:lnTo>
                    <a:pt x="8" y="10"/>
                  </a:lnTo>
                  <a:lnTo>
                    <a:pt x="10"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7" name="Freeform 129">
              <a:extLst>
                <a:ext uri="{FF2B5EF4-FFF2-40B4-BE49-F238E27FC236}">
                  <a16:creationId xmlns:a16="http://schemas.microsoft.com/office/drawing/2014/main" id="{CCC96176-7A05-401B-8F7D-0003ED32A5BF}"/>
                </a:ext>
              </a:extLst>
            </p:cNvPr>
            <p:cNvSpPr>
              <a:spLocks/>
            </p:cNvSpPr>
            <p:nvPr/>
          </p:nvSpPr>
          <p:spPr bwMode="auto">
            <a:xfrm>
              <a:off x="989" y="1789"/>
              <a:ext cx="5" cy="5"/>
            </a:xfrm>
            <a:custGeom>
              <a:avLst/>
              <a:gdLst>
                <a:gd name="T0" fmla="*/ 10 w 10"/>
                <a:gd name="T1" fmla="*/ 6 h 10"/>
                <a:gd name="T2" fmla="*/ 10 w 10"/>
                <a:gd name="T3" fmla="*/ 2 h 10"/>
                <a:gd name="T4" fmla="*/ 8 w 10"/>
                <a:gd name="T5" fmla="*/ 0 h 10"/>
                <a:gd name="T6" fmla="*/ 6 w 10"/>
                <a:gd name="T7" fmla="*/ 0 h 10"/>
                <a:gd name="T8" fmla="*/ 2 w 10"/>
                <a:gd name="T9" fmla="*/ 0 h 10"/>
                <a:gd name="T10" fmla="*/ 0 w 10"/>
                <a:gd name="T11" fmla="*/ 2 h 10"/>
                <a:gd name="T12" fmla="*/ 0 w 10"/>
                <a:gd name="T13" fmla="*/ 6 h 10"/>
                <a:gd name="T14" fmla="*/ 0 w 10"/>
                <a:gd name="T15" fmla="*/ 8 h 10"/>
                <a:gd name="T16" fmla="*/ 2 w 10"/>
                <a:gd name="T17" fmla="*/ 10 h 10"/>
                <a:gd name="T18" fmla="*/ 8 w 10"/>
                <a:gd name="T19" fmla="*/ 10 h 10"/>
                <a:gd name="T20" fmla="*/ 10 w 10"/>
                <a:gd name="T21" fmla="*/ 8 h 10"/>
                <a:gd name="T22" fmla="*/ 10 w 10"/>
                <a:gd name="T2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10" y="6"/>
                  </a:moveTo>
                  <a:lnTo>
                    <a:pt x="10" y="2"/>
                  </a:lnTo>
                  <a:lnTo>
                    <a:pt x="8" y="0"/>
                  </a:lnTo>
                  <a:lnTo>
                    <a:pt x="6" y="0"/>
                  </a:lnTo>
                  <a:lnTo>
                    <a:pt x="2" y="0"/>
                  </a:lnTo>
                  <a:lnTo>
                    <a:pt x="0" y="2"/>
                  </a:lnTo>
                  <a:lnTo>
                    <a:pt x="0" y="6"/>
                  </a:lnTo>
                  <a:lnTo>
                    <a:pt x="0" y="8"/>
                  </a:lnTo>
                  <a:lnTo>
                    <a:pt x="2" y="10"/>
                  </a:lnTo>
                  <a:lnTo>
                    <a:pt x="8" y="10"/>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8" name="Freeform 130">
              <a:extLst>
                <a:ext uri="{FF2B5EF4-FFF2-40B4-BE49-F238E27FC236}">
                  <a16:creationId xmlns:a16="http://schemas.microsoft.com/office/drawing/2014/main" id="{D88345EC-4202-4D1A-A8FE-E747E6041C9E}"/>
                </a:ext>
              </a:extLst>
            </p:cNvPr>
            <p:cNvSpPr>
              <a:spLocks/>
            </p:cNvSpPr>
            <p:nvPr/>
          </p:nvSpPr>
          <p:spPr bwMode="auto">
            <a:xfrm>
              <a:off x="960" y="1829"/>
              <a:ext cx="5" cy="5"/>
            </a:xfrm>
            <a:custGeom>
              <a:avLst/>
              <a:gdLst>
                <a:gd name="T0" fmla="*/ 9 w 9"/>
                <a:gd name="T1" fmla="*/ 4 h 10"/>
                <a:gd name="T2" fmla="*/ 9 w 9"/>
                <a:gd name="T3" fmla="*/ 2 h 10"/>
                <a:gd name="T4" fmla="*/ 8 w 9"/>
                <a:gd name="T5" fmla="*/ 0 h 10"/>
                <a:gd name="T6" fmla="*/ 2 w 9"/>
                <a:gd name="T7" fmla="*/ 0 h 10"/>
                <a:gd name="T8" fmla="*/ 0 w 9"/>
                <a:gd name="T9" fmla="*/ 2 h 10"/>
                <a:gd name="T10" fmla="*/ 0 w 9"/>
                <a:gd name="T11" fmla="*/ 4 h 10"/>
                <a:gd name="T12" fmla="*/ 0 w 9"/>
                <a:gd name="T13" fmla="*/ 8 h 10"/>
                <a:gd name="T14" fmla="*/ 4 w 9"/>
                <a:gd name="T15" fmla="*/ 10 h 10"/>
                <a:gd name="T16" fmla="*/ 9 w 9"/>
                <a:gd name="T17" fmla="*/ 8 h 10"/>
                <a:gd name="T18" fmla="*/ 9 w 9"/>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9" y="4"/>
                  </a:moveTo>
                  <a:lnTo>
                    <a:pt x="9" y="2"/>
                  </a:lnTo>
                  <a:lnTo>
                    <a:pt x="8" y="0"/>
                  </a:lnTo>
                  <a:lnTo>
                    <a:pt x="2" y="0"/>
                  </a:lnTo>
                  <a:lnTo>
                    <a:pt x="0" y="2"/>
                  </a:lnTo>
                  <a:lnTo>
                    <a:pt x="0" y="4"/>
                  </a:lnTo>
                  <a:lnTo>
                    <a:pt x="0" y="8"/>
                  </a:lnTo>
                  <a:lnTo>
                    <a:pt x="4" y="10"/>
                  </a:lnTo>
                  <a:lnTo>
                    <a:pt x="9" y="8"/>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79" name="Freeform 131">
              <a:extLst>
                <a:ext uri="{FF2B5EF4-FFF2-40B4-BE49-F238E27FC236}">
                  <a16:creationId xmlns:a16="http://schemas.microsoft.com/office/drawing/2014/main" id="{509CB43C-271F-4472-99B9-F1001AFCACD4}"/>
                </a:ext>
              </a:extLst>
            </p:cNvPr>
            <p:cNvSpPr>
              <a:spLocks/>
            </p:cNvSpPr>
            <p:nvPr/>
          </p:nvSpPr>
          <p:spPr bwMode="auto">
            <a:xfrm>
              <a:off x="981" y="1831"/>
              <a:ext cx="6" cy="6"/>
            </a:xfrm>
            <a:custGeom>
              <a:avLst/>
              <a:gdLst>
                <a:gd name="T0" fmla="*/ 12 w 12"/>
                <a:gd name="T1" fmla="*/ 6 h 11"/>
                <a:gd name="T2" fmla="*/ 8 w 12"/>
                <a:gd name="T3" fmla="*/ 0 h 11"/>
                <a:gd name="T4" fmla="*/ 2 w 12"/>
                <a:gd name="T5" fmla="*/ 0 h 11"/>
                <a:gd name="T6" fmla="*/ 0 w 12"/>
                <a:gd name="T7" fmla="*/ 2 h 11"/>
                <a:gd name="T8" fmla="*/ 0 w 12"/>
                <a:gd name="T9" fmla="*/ 7 h 11"/>
                <a:gd name="T10" fmla="*/ 6 w 12"/>
                <a:gd name="T11" fmla="*/ 11 h 11"/>
                <a:gd name="T12" fmla="*/ 10 w 12"/>
                <a:gd name="T13" fmla="*/ 7 h 11"/>
                <a:gd name="T14" fmla="*/ 12 w 12"/>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2" y="6"/>
                  </a:moveTo>
                  <a:lnTo>
                    <a:pt x="8" y="0"/>
                  </a:lnTo>
                  <a:lnTo>
                    <a:pt x="2" y="0"/>
                  </a:lnTo>
                  <a:lnTo>
                    <a:pt x="0" y="2"/>
                  </a:lnTo>
                  <a:lnTo>
                    <a:pt x="0" y="7"/>
                  </a:lnTo>
                  <a:lnTo>
                    <a:pt x="6" y="11"/>
                  </a:lnTo>
                  <a:lnTo>
                    <a:pt x="10" y="7"/>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0" name="Freeform 132">
              <a:extLst>
                <a:ext uri="{FF2B5EF4-FFF2-40B4-BE49-F238E27FC236}">
                  <a16:creationId xmlns:a16="http://schemas.microsoft.com/office/drawing/2014/main" id="{A9BAC099-206B-4F1E-B2BD-7E13DAAD8974}"/>
                </a:ext>
              </a:extLst>
            </p:cNvPr>
            <p:cNvSpPr>
              <a:spLocks/>
            </p:cNvSpPr>
            <p:nvPr/>
          </p:nvSpPr>
          <p:spPr bwMode="auto">
            <a:xfrm>
              <a:off x="960" y="1774"/>
              <a:ext cx="5" cy="5"/>
            </a:xfrm>
            <a:custGeom>
              <a:avLst/>
              <a:gdLst>
                <a:gd name="T0" fmla="*/ 9 w 9"/>
                <a:gd name="T1" fmla="*/ 4 h 10"/>
                <a:gd name="T2" fmla="*/ 8 w 9"/>
                <a:gd name="T3" fmla="*/ 0 h 10"/>
                <a:gd name="T4" fmla="*/ 2 w 9"/>
                <a:gd name="T5" fmla="*/ 0 h 10"/>
                <a:gd name="T6" fmla="*/ 0 w 9"/>
                <a:gd name="T7" fmla="*/ 0 h 10"/>
                <a:gd name="T8" fmla="*/ 0 w 9"/>
                <a:gd name="T9" fmla="*/ 8 h 10"/>
                <a:gd name="T10" fmla="*/ 4 w 9"/>
                <a:gd name="T11" fmla="*/ 10 h 10"/>
                <a:gd name="T12" fmla="*/ 9 w 9"/>
                <a:gd name="T13" fmla="*/ 8 h 10"/>
                <a:gd name="T14" fmla="*/ 9 w 9"/>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9" y="4"/>
                  </a:moveTo>
                  <a:lnTo>
                    <a:pt x="8" y="0"/>
                  </a:lnTo>
                  <a:lnTo>
                    <a:pt x="2" y="0"/>
                  </a:lnTo>
                  <a:lnTo>
                    <a:pt x="0" y="0"/>
                  </a:lnTo>
                  <a:lnTo>
                    <a:pt x="0" y="8"/>
                  </a:lnTo>
                  <a:lnTo>
                    <a:pt x="4" y="10"/>
                  </a:lnTo>
                  <a:lnTo>
                    <a:pt x="9" y="8"/>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1" name="Freeform 133">
              <a:extLst>
                <a:ext uri="{FF2B5EF4-FFF2-40B4-BE49-F238E27FC236}">
                  <a16:creationId xmlns:a16="http://schemas.microsoft.com/office/drawing/2014/main" id="{63A61BA6-63AE-4CE0-8F8A-D1A7B9FEBC4F}"/>
                </a:ext>
              </a:extLst>
            </p:cNvPr>
            <p:cNvSpPr>
              <a:spLocks/>
            </p:cNvSpPr>
            <p:nvPr/>
          </p:nvSpPr>
          <p:spPr bwMode="auto">
            <a:xfrm>
              <a:off x="981" y="1776"/>
              <a:ext cx="5" cy="4"/>
            </a:xfrm>
            <a:custGeom>
              <a:avLst/>
              <a:gdLst>
                <a:gd name="T0" fmla="*/ 10 w 10"/>
                <a:gd name="T1" fmla="*/ 4 h 10"/>
                <a:gd name="T2" fmla="*/ 8 w 10"/>
                <a:gd name="T3" fmla="*/ 0 h 10"/>
                <a:gd name="T4" fmla="*/ 2 w 10"/>
                <a:gd name="T5" fmla="*/ 0 h 10"/>
                <a:gd name="T6" fmla="*/ 0 w 10"/>
                <a:gd name="T7" fmla="*/ 2 h 10"/>
                <a:gd name="T8" fmla="*/ 0 w 10"/>
                <a:gd name="T9" fmla="*/ 8 h 10"/>
                <a:gd name="T10" fmla="*/ 4 w 10"/>
                <a:gd name="T11" fmla="*/ 10 h 10"/>
                <a:gd name="T12" fmla="*/ 10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2"/>
                  </a:lnTo>
                  <a:lnTo>
                    <a:pt x="0" y="8"/>
                  </a:lnTo>
                  <a:lnTo>
                    <a:pt x="4"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2" name="Freeform 134">
              <a:extLst>
                <a:ext uri="{FF2B5EF4-FFF2-40B4-BE49-F238E27FC236}">
                  <a16:creationId xmlns:a16="http://schemas.microsoft.com/office/drawing/2014/main" id="{413993BA-33DA-4C78-AD68-47401129FECE}"/>
                </a:ext>
              </a:extLst>
            </p:cNvPr>
            <p:cNvSpPr>
              <a:spLocks/>
            </p:cNvSpPr>
            <p:nvPr/>
          </p:nvSpPr>
          <p:spPr bwMode="auto">
            <a:xfrm>
              <a:off x="981" y="1803"/>
              <a:ext cx="6" cy="5"/>
            </a:xfrm>
            <a:custGeom>
              <a:avLst/>
              <a:gdLst>
                <a:gd name="T0" fmla="*/ 12 w 12"/>
                <a:gd name="T1" fmla="*/ 5 h 9"/>
                <a:gd name="T2" fmla="*/ 8 w 12"/>
                <a:gd name="T3" fmla="*/ 0 h 9"/>
                <a:gd name="T4" fmla="*/ 2 w 12"/>
                <a:gd name="T5" fmla="*/ 0 h 9"/>
                <a:gd name="T6" fmla="*/ 0 w 12"/>
                <a:gd name="T7" fmla="*/ 1 h 9"/>
                <a:gd name="T8" fmla="*/ 0 w 12"/>
                <a:gd name="T9" fmla="*/ 7 h 9"/>
                <a:gd name="T10" fmla="*/ 2 w 12"/>
                <a:gd name="T11" fmla="*/ 9 h 9"/>
                <a:gd name="T12" fmla="*/ 8 w 12"/>
                <a:gd name="T13" fmla="*/ 9 h 9"/>
                <a:gd name="T14" fmla="*/ 10 w 12"/>
                <a:gd name="T15" fmla="*/ 7 h 9"/>
                <a:gd name="T16" fmla="*/ 12 w 12"/>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12" y="5"/>
                  </a:moveTo>
                  <a:lnTo>
                    <a:pt x="8" y="0"/>
                  </a:lnTo>
                  <a:lnTo>
                    <a:pt x="2" y="0"/>
                  </a:lnTo>
                  <a:lnTo>
                    <a:pt x="0" y="1"/>
                  </a:lnTo>
                  <a:lnTo>
                    <a:pt x="0" y="7"/>
                  </a:lnTo>
                  <a:lnTo>
                    <a:pt x="2" y="9"/>
                  </a:lnTo>
                  <a:lnTo>
                    <a:pt x="8" y="9"/>
                  </a:lnTo>
                  <a:lnTo>
                    <a:pt x="10" y="7"/>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3" name="Freeform 135">
              <a:extLst>
                <a:ext uri="{FF2B5EF4-FFF2-40B4-BE49-F238E27FC236}">
                  <a16:creationId xmlns:a16="http://schemas.microsoft.com/office/drawing/2014/main" id="{3120BC5E-C342-4259-984A-89439118FF8E}"/>
                </a:ext>
              </a:extLst>
            </p:cNvPr>
            <p:cNvSpPr>
              <a:spLocks/>
            </p:cNvSpPr>
            <p:nvPr/>
          </p:nvSpPr>
          <p:spPr bwMode="auto">
            <a:xfrm>
              <a:off x="1009" y="1822"/>
              <a:ext cx="6" cy="5"/>
            </a:xfrm>
            <a:custGeom>
              <a:avLst/>
              <a:gdLst>
                <a:gd name="T0" fmla="*/ 11 w 11"/>
                <a:gd name="T1" fmla="*/ 4 h 10"/>
                <a:gd name="T2" fmla="*/ 9 w 11"/>
                <a:gd name="T3" fmla="*/ 2 h 10"/>
                <a:gd name="T4" fmla="*/ 9 w 11"/>
                <a:gd name="T5" fmla="*/ 0 h 10"/>
                <a:gd name="T6" fmla="*/ 2 w 11"/>
                <a:gd name="T7" fmla="*/ 0 h 10"/>
                <a:gd name="T8" fmla="*/ 0 w 11"/>
                <a:gd name="T9" fmla="*/ 2 h 10"/>
                <a:gd name="T10" fmla="*/ 0 w 11"/>
                <a:gd name="T11" fmla="*/ 4 h 10"/>
                <a:gd name="T12" fmla="*/ 0 w 11"/>
                <a:gd name="T13" fmla="*/ 8 h 10"/>
                <a:gd name="T14" fmla="*/ 6 w 11"/>
                <a:gd name="T15" fmla="*/ 10 h 10"/>
                <a:gd name="T16" fmla="*/ 9 w 11"/>
                <a:gd name="T17" fmla="*/ 10 h 10"/>
                <a:gd name="T18" fmla="*/ 11 w 11"/>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11" y="4"/>
                  </a:moveTo>
                  <a:lnTo>
                    <a:pt x="9" y="2"/>
                  </a:lnTo>
                  <a:lnTo>
                    <a:pt x="9" y="0"/>
                  </a:lnTo>
                  <a:lnTo>
                    <a:pt x="2" y="0"/>
                  </a:lnTo>
                  <a:lnTo>
                    <a:pt x="0" y="2"/>
                  </a:lnTo>
                  <a:lnTo>
                    <a:pt x="0" y="4"/>
                  </a:lnTo>
                  <a:lnTo>
                    <a:pt x="0" y="8"/>
                  </a:lnTo>
                  <a:lnTo>
                    <a:pt x="6" y="10"/>
                  </a:lnTo>
                  <a:lnTo>
                    <a:pt x="9" y="10"/>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4" name="Freeform 136">
              <a:extLst>
                <a:ext uri="{FF2B5EF4-FFF2-40B4-BE49-F238E27FC236}">
                  <a16:creationId xmlns:a16="http://schemas.microsoft.com/office/drawing/2014/main" id="{AFB9C306-B5ED-4280-96CB-F6A70CC9071A}"/>
                </a:ext>
              </a:extLst>
            </p:cNvPr>
            <p:cNvSpPr>
              <a:spLocks/>
            </p:cNvSpPr>
            <p:nvPr/>
          </p:nvSpPr>
          <p:spPr bwMode="auto">
            <a:xfrm>
              <a:off x="1000" y="1805"/>
              <a:ext cx="5" cy="6"/>
            </a:xfrm>
            <a:custGeom>
              <a:avLst/>
              <a:gdLst>
                <a:gd name="T0" fmla="*/ 10 w 10"/>
                <a:gd name="T1" fmla="*/ 6 h 12"/>
                <a:gd name="T2" fmla="*/ 10 w 10"/>
                <a:gd name="T3" fmla="*/ 2 h 12"/>
                <a:gd name="T4" fmla="*/ 8 w 10"/>
                <a:gd name="T5" fmla="*/ 0 h 12"/>
                <a:gd name="T6" fmla="*/ 2 w 10"/>
                <a:gd name="T7" fmla="*/ 0 h 12"/>
                <a:gd name="T8" fmla="*/ 0 w 10"/>
                <a:gd name="T9" fmla="*/ 2 h 12"/>
                <a:gd name="T10" fmla="*/ 0 w 10"/>
                <a:gd name="T11" fmla="*/ 6 h 12"/>
                <a:gd name="T12" fmla="*/ 0 w 10"/>
                <a:gd name="T13" fmla="*/ 8 h 12"/>
                <a:gd name="T14" fmla="*/ 4 w 10"/>
                <a:gd name="T15" fmla="*/ 12 h 12"/>
                <a:gd name="T16" fmla="*/ 10 w 10"/>
                <a:gd name="T17" fmla="*/ 8 h 12"/>
                <a:gd name="T18" fmla="*/ 10 w 10"/>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2">
                  <a:moveTo>
                    <a:pt x="10" y="6"/>
                  </a:moveTo>
                  <a:lnTo>
                    <a:pt x="10" y="2"/>
                  </a:lnTo>
                  <a:lnTo>
                    <a:pt x="8" y="0"/>
                  </a:lnTo>
                  <a:lnTo>
                    <a:pt x="2" y="0"/>
                  </a:lnTo>
                  <a:lnTo>
                    <a:pt x="0" y="2"/>
                  </a:lnTo>
                  <a:lnTo>
                    <a:pt x="0" y="6"/>
                  </a:lnTo>
                  <a:lnTo>
                    <a:pt x="0" y="8"/>
                  </a:lnTo>
                  <a:lnTo>
                    <a:pt x="4" y="12"/>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5" name="Freeform 137">
              <a:extLst>
                <a:ext uri="{FF2B5EF4-FFF2-40B4-BE49-F238E27FC236}">
                  <a16:creationId xmlns:a16="http://schemas.microsoft.com/office/drawing/2014/main" id="{766F2649-D58D-4B60-BB5D-DE908E5A7A39}"/>
                </a:ext>
              </a:extLst>
            </p:cNvPr>
            <p:cNvSpPr>
              <a:spLocks/>
            </p:cNvSpPr>
            <p:nvPr/>
          </p:nvSpPr>
          <p:spPr bwMode="auto">
            <a:xfrm>
              <a:off x="1008" y="1791"/>
              <a:ext cx="6" cy="6"/>
            </a:xfrm>
            <a:custGeom>
              <a:avLst/>
              <a:gdLst>
                <a:gd name="T0" fmla="*/ 11 w 11"/>
                <a:gd name="T1" fmla="*/ 6 h 12"/>
                <a:gd name="T2" fmla="*/ 11 w 11"/>
                <a:gd name="T3" fmla="*/ 2 h 12"/>
                <a:gd name="T4" fmla="*/ 9 w 11"/>
                <a:gd name="T5" fmla="*/ 2 h 12"/>
                <a:gd name="T6" fmla="*/ 6 w 11"/>
                <a:gd name="T7" fmla="*/ 0 h 12"/>
                <a:gd name="T8" fmla="*/ 4 w 11"/>
                <a:gd name="T9" fmla="*/ 2 h 12"/>
                <a:gd name="T10" fmla="*/ 2 w 11"/>
                <a:gd name="T11" fmla="*/ 2 h 12"/>
                <a:gd name="T12" fmla="*/ 0 w 11"/>
                <a:gd name="T13" fmla="*/ 6 h 12"/>
                <a:gd name="T14" fmla="*/ 2 w 11"/>
                <a:gd name="T15" fmla="*/ 8 h 12"/>
                <a:gd name="T16" fmla="*/ 4 w 11"/>
                <a:gd name="T17" fmla="*/ 10 h 12"/>
                <a:gd name="T18" fmla="*/ 6 w 11"/>
                <a:gd name="T19" fmla="*/ 12 h 12"/>
                <a:gd name="T20" fmla="*/ 9 w 11"/>
                <a:gd name="T21" fmla="*/ 10 h 12"/>
                <a:gd name="T22" fmla="*/ 11 w 11"/>
                <a:gd name="T23" fmla="*/ 8 h 12"/>
                <a:gd name="T24" fmla="*/ 11 w 11"/>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11" y="6"/>
                  </a:moveTo>
                  <a:lnTo>
                    <a:pt x="11" y="2"/>
                  </a:lnTo>
                  <a:lnTo>
                    <a:pt x="9" y="2"/>
                  </a:lnTo>
                  <a:lnTo>
                    <a:pt x="6" y="0"/>
                  </a:lnTo>
                  <a:lnTo>
                    <a:pt x="4" y="2"/>
                  </a:lnTo>
                  <a:lnTo>
                    <a:pt x="2" y="2"/>
                  </a:lnTo>
                  <a:lnTo>
                    <a:pt x="0" y="6"/>
                  </a:lnTo>
                  <a:lnTo>
                    <a:pt x="2" y="8"/>
                  </a:lnTo>
                  <a:lnTo>
                    <a:pt x="4" y="10"/>
                  </a:lnTo>
                  <a:lnTo>
                    <a:pt x="6" y="12"/>
                  </a:lnTo>
                  <a:lnTo>
                    <a:pt x="9" y="10"/>
                  </a:lnTo>
                  <a:lnTo>
                    <a:pt x="11"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6" name="Freeform 138">
              <a:extLst>
                <a:ext uri="{FF2B5EF4-FFF2-40B4-BE49-F238E27FC236}">
                  <a16:creationId xmlns:a16="http://schemas.microsoft.com/office/drawing/2014/main" id="{FFE46C6D-2211-46D5-A7DC-E2178DF94901}"/>
                </a:ext>
              </a:extLst>
            </p:cNvPr>
            <p:cNvSpPr>
              <a:spLocks/>
            </p:cNvSpPr>
            <p:nvPr/>
          </p:nvSpPr>
          <p:spPr bwMode="auto">
            <a:xfrm>
              <a:off x="1027" y="1793"/>
              <a:ext cx="6" cy="6"/>
            </a:xfrm>
            <a:custGeom>
              <a:avLst/>
              <a:gdLst>
                <a:gd name="T0" fmla="*/ 11 w 11"/>
                <a:gd name="T1" fmla="*/ 6 h 12"/>
                <a:gd name="T2" fmla="*/ 9 w 11"/>
                <a:gd name="T3" fmla="*/ 4 h 12"/>
                <a:gd name="T4" fmla="*/ 7 w 11"/>
                <a:gd name="T5" fmla="*/ 2 h 12"/>
                <a:gd name="T6" fmla="*/ 5 w 11"/>
                <a:gd name="T7" fmla="*/ 0 h 12"/>
                <a:gd name="T8" fmla="*/ 1 w 11"/>
                <a:gd name="T9" fmla="*/ 2 h 12"/>
                <a:gd name="T10" fmla="*/ 0 w 11"/>
                <a:gd name="T11" fmla="*/ 4 h 12"/>
                <a:gd name="T12" fmla="*/ 0 w 11"/>
                <a:gd name="T13" fmla="*/ 6 h 12"/>
                <a:gd name="T14" fmla="*/ 0 w 11"/>
                <a:gd name="T15" fmla="*/ 10 h 12"/>
                <a:gd name="T16" fmla="*/ 1 w 11"/>
                <a:gd name="T17" fmla="*/ 12 h 12"/>
                <a:gd name="T18" fmla="*/ 7 w 11"/>
                <a:gd name="T19" fmla="*/ 12 h 12"/>
                <a:gd name="T20" fmla="*/ 9 w 11"/>
                <a:gd name="T21" fmla="*/ 10 h 12"/>
                <a:gd name="T22" fmla="*/ 11 w 11"/>
                <a:gd name="T2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2">
                  <a:moveTo>
                    <a:pt x="11" y="6"/>
                  </a:moveTo>
                  <a:lnTo>
                    <a:pt x="9" y="4"/>
                  </a:lnTo>
                  <a:lnTo>
                    <a:pt x="7" y="2"/>
                  </a:lnTo>
                  <a:lnTo>
                    <a:pt x="5" y="0"/>
                  </a:lnTo>
                  <a:lnTo>
                    <a:pt x="1" y="2"/>
                  </a:lnTo>
                  <a:lnTo>
                    <a:pt x="0" y="4"/>
                  </a:lnTo>
                  <a:lnTo>
                    <a:pt x="0" y="6"/>
                  </a:lnTo>
                  <a:lnTo>
                    <a:pt x="0" y="10"/>
                  </a:lnTo>
                  <a:lnTo>
                    <a:pt x="1" y="12"/>
                  </a:lnTo>
                  <a:lnTo>
                    <a:pt x="7" y="12"/>
                  </a:lnTo>
                  <a:lnTo>
                    <a:pt x="9" y="10"/>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7" name="Freeform 139">
              <a:extLst>
                <a:ext uri="{FF2B5EF4-FFF2-40B4-BE49-F238E27FC236}">
                  <a16:creationId xmlns:a16="http://schemas.microsoft.com/office/drawing/2014/main" id="{878C19DD-03C2-4DB6-A8E0-F1AC99652D31}"/>
                </a:ext>
              </a:extLst>
            </p:cNvPr>
            <p:cNvSpPr>
              <a:spLocks/>
            </p:cNvSpPr>
            <p:nvPr/>
          </p:nvSpPr>
          <p:spPr bwMode="auto">
            <a:xfrm>
              <a:off x="1020" y="1836"/>
              <a:ext cx="4" cy="5"/>
            </a:xfrm>
            <a:custGeom>
              <a:avLst/>
              <a:gdLst>
                <a:gd name="T0" fmla="*/ 10 w 10"/>
                <a:gd name="T1" fmla="*/ 4 h 10"/>
                <a:gd name="T2" fmla="*/ 6 w 10"/>
                <a:gd name="T3" fmla="*/ 0 h 10"/>
                <a:gd name="T4" fmla="*/ 0 w 10"/>
                <a:gd name="T5" fmla="*/ 0 h 10"/>
                <a:gd name="T6" fmla="*/ 0 w 10"/>
                <a:gd name="T7" fmla="*/ 2 h 10"/>
                <a:gd name="T8" fmla="*/ 0 w 10"/>
                <a:gd name="T9" fmla="*/ 8 h 10"/>
                <a:gd name="T10" fmla="*/ 4 w 10"/>
                <a:gd name="T11" fmla="*/ 10 h 10"/>
                <a:gd name="T12" fmla="*/ 8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6" y="0"/>
                  </a:lnTo>
                  <a:lnTo>
                    <a:pt x="0" y="0"/>
                  </a:lnTo>
                  <a:lnTo>
                    <a:pt x="0" y="2"/>
                  </a:lnTo>
                  <a:lnTo>
                    <a:pt x="0" y="8"/>
                  </a:lnTo>
                  <a:lnTo>
                    <a:pt x="4" y="10"/>
                  </a:lnTo>
                  <a:lnTo>
                    <a:pt x="8"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8" name="Freeform 140">
              <a:extLst>
                <a:ext uri="{FF2B5EF4-FFF2-40B4-BE49-F238E27FC236}">
                  <a16:creationId xmlns:a16="http://schemas.microsoft.com/office/drawing/2014/main" id="{16340EF9-0026-45CB-AB45-11E6BD9EC443}"/>
                </a:ext>
              </a:extLst>
            </p:cNvPr>
            <p:cNvSpPr>
              <a:spLocks/>
            </p:cNvSpPr>
            <p:nvPr/>
          </p:nvSpPr>
          <p:spPr bwMode="auto">
            <a:xfrm>
              <a:off x="1000" y="1834"/>
              <a:ext cx="5" cy="5"/>
            </a:xfrm>
            <a:custGeom>
              <a:avLst/>
              <a:gdLst>
                <a:gd name="T0" fmla="*/ 10 w 10"/>
                <a:gd name="T1" fmla="*/ 3 h 9"/>
                <a:gd name="T2" fmla="*/ 8 w 10"/>
                <a:gd name="T3" fmla="*/ 0 h 9"/>
                <a:gd name="T4" fmla="*/ 2 w 10"/>
                <a:gd name="T5" fmla="*/ 0 h 9"/>
                <a:gd name="T6" fmla="*/ 0 w 10"/>
                <a:gd name="T7" fmla="*/ 1 h 9"/>
                <a:gd name="T8" fmla="*/ 0 w 10"/>
                <a:gd name="T9" fmla="*/ 5 h 9"/>
                <a:gd name="T10" fmla="*/ 4 w 10"/>
                <a:gd name="T11" fmla="*/ 9 h 9"/>
                <a:gd name="T12" fmla="*/ 10 w 10"/>
                <a:gd name="T13" fmla="*/ 5 h 9"/>
                <a:gd name="T14" fmla="*/ 10 w 10"/>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3"/>
                  </a:moveTo>
                  <a:lnTo>
                    <a:pt x="8" y="0"/>
                  </a:lnTo>
                  <a:lnTo>
                    <a:pt x="2" y="0"/>
                  </a:lnTo>
                  <a:lnTo>
                    <a:pt x="0" y="1"/>
                  </a:lnTo>
                  <a:lnTo>
                    <a:pt x="0" y="5"/>
                  </a:lnTo>
                  <a:lnTo>
                    <a:pt x="4" y="9"/>
                  </a:lnTo>
                  <a:lnTo>
                    <a:pt x="10" y="5"/>
                  </a:lnTo>
                  <a:lnTo>
                    <a:pt x="10"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89" name="Freeform 141">
              <a:extLst>
                <a:ext uri="{FF2B5EF4-FFF2-40B4-BE49-F238E27FC236}">
                  <a16:creationId xmlns:a16="http://schemas.microsoft.com/office/drawing/2014/main" id="{2E75CF5D-10DC-4B64-B1CD-AE7264227871}"/>
                </a:ext>
              </a:extLst>
            </p:cNvPr>
            <p:cNvSpPr>
              <a:spLocks/>
            </p:cNvSpPr>
            <p:nvPr/>
          </p:nvSpPr>
          <p:spPr bwMode="auto">
            <a:xfrm>
              <a:off x="1020" y="1808"/>
              <a:ext cx="4" cy="4"/>
            </a:xfrm>
            <a:custGeom>
              <a:avLst/>
              <a:gdLst>
                <a:gd name="T0" fmla="*/ 10 w 10"/>
                <a:gd name="T1" fmla="*/ 4 h 10"/>
                <a:gd name="T2" fmla="*/ 6 w 10"/>
                <a:gd name="T3" fmla="*/ 0 h 10"/>
                <a:gd name="T4" fmla="*/ 0 w 10"/>
                <a:gd name="T5" fmla="*/ 0 h 10"/>
                <a:gd name="T6" fmla="*/ 0 w 10"/>
                <a:gd name="T7" fmla="*/ 2 h 10"/>
                <a:gd name="T8" fmla="*/ 0 w 10"/>
                <a:gd name="T9" fmla="*/ 8 h 10"/>
                <a:gd name="T10" fmla="*/ 4 w 10"/>
                <a:gd name="T11" fmla="*/ 10 h 10"/>
                <a:gd name="T12" fmla="*/ 8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6" y="0"/>
                  </a:lnTo>
                  <a:lnTo>
                    <a:pt x="0" y="0"/>
                  </a:lnTo>
                  <a:lnTo>
                    <a:pt x="0" y="2"/>
                  </a:lnTo>
                  <a:lnTo>
                    <a:pt x="0" y="8"/>
                  </a:lnTo>
                  <a:lnTo>
                    <a:pt x="4" y="10"/>
                  </a:lnTo>
                  <a:lnTo>
                    <a:pt x="8"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0" name="Freeform 142">
              <a:extLst>
                <a:ext uri="{FF2B5EF4-FFF2-40B4-BE49-F238E27FC236}">
                  <a16:creationId xmlns:a16="http://schemas.microsoft.com/office/drawing/2014/main" id="{AE0E615E-AD41-4BA5-8BEE-D0799E980C69}"/>
                </a:ext>
              </a:extLst>
            </p:cNvPr>
            <p:cNvSpPr>
              <a:spLocks/>
            </p:cNvSpPr>
            <p:nvPr/>
          </p:nvSpPr>
          <p:spPr bwMode="auto">
            <a:xfrm>
              <a:off x="1028" y="1824"/>
              <a:ext cx="6" cy="6"/>
            </a:xfrm>
            <a:custGeom>
              <a:avLst/>
              <a:gdLst>
                <a:gd name="T0" fmla="*/ 12 w 12"/>
                <a:gd name="T1" fmla="*/ 6 h 12"/>
                <a:gd name="T2" fmla="*/ 8 w 12"/>
                <a:gd name="T3" fmla="*/ 0 h 12"/>
                <a:gd name="T4" fmla="*/ 2 w 12"/>
                <a:gd name="T5" fmla="*/ 0 h 12"/>
                <a:gd name="T6" fmla="*/ 0 w 12"/>
                <a:gd name="T7" fmla="*/ 2 h 12"/>
                <a:gd name="T8" fmla="*/ 0 w 12"/>
                <a:gd name="T9" fmla="*/ 8 h 12"/>
                <a:gd name="T10" fmla="*/ 2 w 12"/>
                <a:gd name="T11" fmla="*/ 10 h 12"/>
                <a:gd name="T12" fmla="*/ 6 w 12"/>
                <a:gd name="T13" fmla="*/ 12 h 12"/>
                <a:gd name="T14" fmla="*/ 8 w 12"/>
                <a:gd name="T15" fmla="*/ 10 h 12"/>
                <a:gd name="T16" fmla="*/ 10 w 12"/>
                <a:gd name="T17" fmla="*/ 8 h 12"/>
                <a:gd name="T18" fmla="*/ 12 w 12"/>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12" y="6"/>
                  </a:moveTo>
                  <a:lnTo>
                    <a:pt x="8" y="0"/>
                  </a:lnTo>
                  <a:lnTo>
                    <a:pt x="2" y="0"/>
                  </a:lnTo>
                  <a:lnTo>
                    <a:pt x="0" y="2"/>
                  </a:lnTo>
                  <a:lnTo>
                    <a:pt x="0" y="8"/>
                  </a:lnTo>
                  <a:lnTo>
                    <a:pt x="2" y="10"/>
                  </a:lnTo>
                  <a:lnTo>
                    <a:pt x="6" y="12"/>
                  </a:lnTo>
                  <a:lnTo>
                    <a:pt x="8" y="10"/>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1" name="Freeform 143">
              <a:extLst>
                <a:ext uri="{FF2B5EF4-FFF2-40B4-BE49-F238E27FC236}">
                  <a16:creationId xmlns:a16="http://schemas.microsoft.com/office/drawing/2014/main" id="{6D3327AC-B32F-4335-933D-B95BEC2D77A5}"/>
                </a:ext>
              </a:extLst>
            </p:cNvPr>
            <p:cNvSpPr>
              <a:spLocks/>
            </p:cNvSpPr>
            <p:nvPr/>
          </p:nvSpPr>
          <p:spPr bwMode="auto">
            <a:xfrm>
              <a:off x="1019" y="1779"/>
              <a:ext cx="5" cy="6"/>
            </a:xfrm>
            <a:custGeom>
              <a:avLst/>
              <a:gdLst>
                <a:gd name="T0" fmla="*/ 12 w 12"/>
                <a:gd name="T1" fmla="*/ 6 h 12"/>
                <a:gd name="T2" fmla="*/ 8 w 12"/>
                <a:gd name="T3" fmla="*/ 0 h 12"/>
                <a:gd name="T4" fmla="*/ 2 w 12"/>
                <a:gd name="T5" fmla="*/ 0 h 12"/>
                <a:gd name="T6" fmla="*/ 0 w 12"/>
                <a:gd name="T7" fmla="*/ 4 h 12"/>
                <a:gd name="T8" fmla="*/ 0 w 12"/>
                <a:gd name="T9" fmla="*/ 10 h 12"/>
                <a:gd name="T10" fmla="*/ 6 w 12"/>
                <a:gd name="T11" fmla="*/ 12 h 12"/>
                <a:gd name="T12" fmla="*/ 10 w 12"/>
                <a:gd name="T13" fmla="*/ 1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lnTo>
                    <a:pt x="8" y="0"/>
                  </a:lnTo>
                  <a:lnTo>
                    <a:pt x="2" y="0"/>
                  </a:lnTo>
                  <a:lnTo>
                    <a:pt x="0" y="4"/>
                  </a:lnTo>
                  <a:lnTo>
                    <a:pt x="0" y="10"/>
                  </a:lnTo>
                  <a:lnTo>
                    <a:pt x="6" y="12"/>
                  </a:lnTo>
                  <a:lnTo>
                    <a:pt x="10" y="10"/>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2" name="Freeform 144">
              <a:extLst>
                <a:ext uri="{FF2B5EF4-FFF2-40B4-BE49-F238E27FC236}">
                  <a16:creationId xmlns:a16="http://schemas.microsoft.com/office/drawing/2014/main" id="{4CE1D0BF-C490-48AA-A845-C7DD2D29CFAB}"/>
                </a:ext>
              </a:extLst>
            </p:cNvPr>
            <p:cNvSpPr>
              <a:spLocks/>
            </p:cNvSpPr>
            <p:nvPr/>
          </p:nvSpPr>
          <p:spPr bwMode="auto">
            <a:xfrm>
              <a:off x="1000" y="1778"/>
              <a:ext cx="5" cy="4"/>
            </a:xfrm>
            <a:custGeom>
              <a:avLst/>
              <a:gdLst>
                <a:gd name="T0" fmla="*/ 10 w 10"/>
                <a:gd name="T1" fmla="*/ 4 h 10"/>
                <a:gd name="T2" fmla="*/ 8 w 10"/>
                <a:gd name="T3" fmla="*/ 0 h 10"/>
                <a:gd name="T4" fmla="*/ 2 w 10"/>
                <a:gd name="T5" fmla="*/ 0 h 10"/>
                <a:gd name="T6" fmla="*/ 0 w 10"/>
                <a:gd name="T7" fmla="*/ 2 h 10"/>
                <a:gd name="T8" fmla="*/ 0 w 10"/>
                <a:gd name="T9" fmla="*/ 8 h 10"/>
                <a:gd name="T10" fmla="*/ 4 w 10"/>
                <a:gd name="T11" fmla="*/ 10 h 10"/>
                <a:gd name="T12" fmla="*/ 10 w 10"/>
                <a:gd name="T13" fmla="*/ 8 h 10"/>
                <a:gd name="T14" fmla="*/ 10 w 10"/>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4"/>
                  </a:moveTo>
                  <a:lnTo>
                    <a:pt x="8" y="0"/>
                  </a:lnTo>
                  <a:lnTo>
                    <a:pt x="2" y="0"/>
                  </a:lnTo>
                  <a:lnTo>
                    <a:pt x="0" y="2"/>
                  </a:lnTo>
                  <a:lnTo>
                    <a:pt x="0" y="8"/>
                  </a:lnTo>
                  <a:lnTo>
                    <a:pt x="4"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3" name="Freeform 145">
              <a:extLst>
                <a:ext uri="{FF2B5EF4-FFF2-40B4-BE49-F238E27FC236}">
                  <a16:creationId xmlns:a16="http://schemas.microsoft.com/office/drawing/2014/main" id="{150D04FB-D581-4104-ADCB-92370C1A52AF}"/>
                </a:ext>
              </a:extLst>
            </p:cNvPr>
            <p:cNvSpPr>
              <a:spLocks/>
            </p:cNvSpPr>
            <p:nvPr/>
          </p:nvSpPr>
          <p:spPr bwMode="auto">
            <a:xfrm>
              <a:off x="1048" y="1827"/>
              <a:ext cx="4" cy="5"/>
            </a:xfrm>
            <a:custGeom>
              <a:avLst/>
              <a:gdLst>
                <a:gd name="T0" fmla="*/ 10 w 10"/>
                <a:gd name="T1" fmla="*/ 4 h 10"/>
                <a:gd name="T2" fmla="*/ 10 w 10"/>
                <a:gd name="T3" fmla="*/ 2 h 10"/>
                <a:gd name="T4" fmla="*/ 8 w 10"/>
                <a:gd name="T5" fmla="*/ 0 h 10"/>
                <a:gd name="T6" fmla="*/ 2 w 10"/>
                <a:gd name="T7" fmla="*/ 0 h 10"/>
                <a:gd name="T8" fmla="*/ 0 w 10"/>
                <a:gd name="T9" fmla="*/ 2 h 10"/>
                <a:gd name="T10" fmla="*/ 0 w 10"/>
                <a:gd name="T11" fmla="*/ 4 h 10"/>
                <a:gd name="T12" fmla="*/ 0 w 10"/>
                <a:gd name="T13" fmla="*/ 8 h 10"/>
                <a:gd name="T14" fmla="*/ 2 w 10"/>
                <a:gd name="T15" fmla="*/ 10 h 10"/>
                <a:gd name="T16" fmla="*/ 8 w 10"/>
                <a:gd name="T17" fmla="*/ 10 h 10"/>
                <a:gd name="T18" fmla="*/ 10 w 10"/>
                <a:gd name="T19" fmla="*/ 8 h 10"/>
                <a:gd name="T20" fmla="*/ 10 w 10"/>
                <a:gd name="T2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0" y="4"/>
                  </a:moveTo>
                  <a:lnTo>
                    <a:pt x="10" y="2"/>
                  </a:lnTo>
                  <a:lnTo>
                    <a:pt x="8" y="0"/>
                  </a:lnTo>
                  <a:lnTo>
                    <a:pt x="2" y="0"/>
                  </a:lnTo>
                  <a:lnTo>
                    <a:pt x="0" y="2"/>
                  </a:lnTo>
                  <a:lnTo>
                    <a:pt x="0" y="4"/>
                  </a:lnTo>
                  <a:lnTo>
                    <a:pt x="0" y="8"/>
                  </a:lnTo>
                  <a:lnTo>
                    <a:pt x="2" y="10"/>
                  </a:lnTo>
                  <a:lnTo>
                    <a:pt x="8"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4" name="Freeform 146">
              <a:extLst>
                <a:ext uri="{FF2B5EF4-FFF2-40B4-BE49-F238E27FC236}">
                  <a16:creationId xmlns:a16="http://schemas.microsoft.com/office/drawing/2014/main" id="{E28229CC-CA4A-4CA2-A40D-372BAF9C82EB}"/>
                </a:ext>
              </a:extLst>
            </p:cNvPr>
            <p:cNvSpPr>
              <a:spLocks/>
            </p:cNvSpPr>
            <p:nvPr/>
          </p:nvSpPr>
          <p:spPr bwMode="auto">
            <a:xfrm>
              <a:off x="1066" y="1829"/>
              <a:ext cx="6" cy="5"/>
            </a:xfrm>
            <a:custGeom>
              <a:avLst/>
              <a:gdLst>
                <a:gd name="T0" fmla="*/ 12 w 12"/>
                <a:gd name="T1" fmla="*/ 4 h 10"/>
                <a:gd name="T2" fmla="*/ 12 w 12"/>
                <a:gd name="T3" fmla="*/ 2 h 10"/>
                <a:gd name="T4" fmla="*/ 10 w 12"/>
                <a:gd name="T5" fmla="*/ 0 h 10"/>
                <a:gd name="T6" fmla="*/ 6 w 12"/>
                <a:gd name="T7" fmla="*/ 0 h 10"/>
                <a:gd name="T8" fmla="*/ 2 w 12"/>
                <a:gd name="T9" fmla="*/ 0 h 10"/>
                <a:gd name="T10" fmla="*/ 2 w 12"/>
                <a:gd name="T11" fmla="*/ 2 h 10"/>
                <a:gd name="T12" fmla="*/ 0 w 12"/>
                <a:gd name="T13" fmla="*/ 4 h 10"/>
                <a:gd name="T14" fmla="*/ 2 w 12"/>
                <a:gd name="T15" fmla="*/ 8 h 10"/>
                <a:gd name="T16" fmla="*/ 2 w 12"/>
                <a:gd name="T17" fmla="*/ 10 h 10"/>
                <a:gd name="T18" fmla="*/ 10 w 12"/>
                <a:gd name="T19" fmla="*/ 10 h 10"/>
                <a:gd name="T20" fmla="*/ 12 w 12"/>
                <a:gd name="T21" fmla="*/ 8 h 10"/>
                <a:gd name="T22" fmla="*/ 12 w 12"/>
                <a:gd name="T2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12" y="4"/>
                  </a:moveTo>
                  <a:lnTo>
                    <a:pt x="12" y="2"/>
                  </a:lnTo>
                  <a:lnTo>
                    <a:pt x="10" y="0"/>
                  </a:lnTo>
                  <a:lnTo>
                    <a:pt x="6" y="0"/>
                  </a:lnTo>
                  <a:lnTo>
                    <a:pt x="2" y="0"/>
                  </a:lnTo>
                  <a:lnTo>
                    <a:pt x="2" y="2"/>
                  </a:lnTo>
                  <a:lnTo>
                    <a:pt x="0" y="4"/>
                  </a:lnTo>
                  <a:lnTo>
                    <a:pt x="2" y="8"/>
                  </a:lnTo>
                  <a:lnTo>
                    <a:pt x="2" y="10"/>
                  </a:lnTo>
                  <a:lnTo>
                    <a:pt x="10" y="10"/>
                  </a:lnTo>
                  <a:lnTo>
                    <a:pt x="12" y="8"/>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5" name="Freeform 147">
              <a:extLst>
                <a:ext uri="{FF2B5EF4-FFF2-40B4-BE49-F238E27FC236}">
                  <a16:creationId xmlns:a16="http://schemas.microsoft.com/office/drawing/2014/main" id="{71756572-0549-4B3F-ADD1-7FBD351B47D2}"/>
                </a:ext>
              </a:extLst>
            </p:cNvPr>
            <p:cNvSpPr>
              <a:spLocks/>
            </p:cNvSpPr>
            <p:nvPr/>
          </p:nvSpPr>
          <p:spPr bwMode="auto">
            <a:xfrm>
              <a:off x="1057" y="1812"/>
              <a:ext cx="5" cy="5"/>
            </a:xfrm>
            <a:custGeom>
              <a:avLst/>
              <a:gdLst>
                <a:gd name="T0" fmla="*/ 9 w 9"/>
                <a:gd name="T1" fmla="*/ 4 h 10"/>
                <a:gd name="T2" fmla="*/ 9 w 9"/>
                <a:gd name="T3" fmla="*/ 2 h 10"/>
                <a:gd name="T4" fmla="*/ 7 w 9"/>
                <a:gd name="T5" fmla="*/ 0 h 10"/>
                <a:gd name="T6" fmla="*/ 2 w 9"/>
                <a:gd name="T7" fmla="*/ 0 h 10"/>
                <a:gd name="T8" fmla="*/ 0 w 9"/>
                <a:gd name="T9" fmla="*/ 2 h 10"/>
                <a:gd name="T10" fmla="*/ 0 w 9"/>
                <a:gd name="T11" fmla="*/ 4 h 10"/>
                <a:gd name="T12" fmla="*/ 0 w 9"/>
                <a:gd name="T13" fmla="*/ 8 h 10"/>
                <a:gd name="T14" fmla="*/ 4 w 9"/>
                <a:gd name="T15" fmla="*/ 10 h 10"/>
                <a:gd name="T16" fmla="*/ 7 w 9"/>
                <a:gd name="T17" fmla="*/ 10 h 10"/>
                <a:gd name="T18" fmla="*/ 9 w 9"/>
                <a:gd name="T1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9" y="4"/>
                  </a:moveTo>
                  <a:lnTo>
                    <a:pt x="9" y="2"/>
                  </a:lnTo>
                  <a:lnTo>
                    <a:pt x="7" y="0"/>
                  </a:lnTo>
                  <a:lnTo>
                    <a:pt x="2" y="0"/>
                  </a:lnTo>
                  <a:lnTo>
                    <a:pt x="0" y="2"/>
                  </a:lnTo>
                  <a:lnTo>
                    <a:pt x="0" y="4"/>
                  </a:lnTo>
                  <a:lnTo>
                    <a:pt x="0" y="8"/>
                  </a:lnTo>
                  <a:lnTo>
                    <a:pt x="4" y="10"/>
                  </a:lnTo>
                  <a:lnTo>
                    <a:pt x="7" y="10"/>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6" name="Freeform 148">
              <a:extLst>
                <a:ext uri="{FF2B5EF4-FFF2-40B4-BE49-F238E27FC236}">
                  <a16:creationId xmlns:a16="http://schemas.microsoft.com/office/drawing/2014/main" id="{F2280CE5-06CF-4D7D-A6CE-D0B44E091406}"/>
                </a:ext>
              </a:extLst>
            </p:cNvPr>
            <p:cNvSpPr>
              <a:spLocks/>
            </p:cNvSpPr>
            <p:nvPr/>
          </p:nvSpPr>
          <p:spPr bwMode="auto">
            <a:xfrm>
              <a:off x="1047" y="1796"/>
              <a:ext cx="5" cy="5"/>
            </a:xfrm>
            <a:custGeom>
              <a:avLst/>
              <a:gdLst>
                <a:gd name="T0" fmla="*/ 12 w 12"/>
                <a:gd name="T1" fmla="*/ 6 h 10"/>
                <a:gd name="T2" fmla="*/ 10 w 12"/>
                <a:gd name="T3" fmla="*/ 2 h 10"/>
                <a:gd name="T4" fmla="*/ 8 w 12"/>
                <a:gd name="T5" fmla="*/ 0 h 10"/>
                <a:gd name="T6" fmla="*/ 4 w 12"/>
                <a:gd name="T7" fmla="*/ 0 h 10"/>
                <a:gd name="T8" fmla="*/ 2 w 12"/>
                <a:gd name="T9" fmla="*/ 0 h 10"/>
                <a:gd name="T10" fmla="*/ 0 w 12"/>
                <a:gd name="T11" fmla="*/ 2 h 10"/>
                <a:gd name="T12" fmla="*/ 0 w 12"/>
                <a:gd name="T13" fmla="*/ 6 h 10"/>
                <a:gd name="T14" fmla="*/ 0 w 12"/>
                <a:gd name="T15" fmla="*/ 8 h 10"/>
                <a:gd name="T16" fmla="*/ 2 w 12"/>
                <a:gd name="T17" fmla="*/ 10 h 10"/>
                <a:gd name="T18" fmla="*/ 8 w 12"/>
                <a:gd name="T19" fmla="*/ 10 h 10"/>
                <a:gd name="T20" fmla="*/ 10 w 12"/>
                <a:gd name="T21" fmla="*/ 8 h 10"/>
                <a:gd name="T22" fmla="*/ 12 w 12"/>
                <a:gd name="T2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0">
                  <a:moveTo>
                    <a:pt x="12" y="6"/>
                  </a:moveTo>
                  <a:lnTo>
                    <a:pt x="10" y="2"/>
                  </a:lnTo>
                  <a:lnTo>
                    <a:pt x="8" y="0"/>
                  </a:lnTo>
                  <a:lnTo>
                    <a:pt x="4" y="0"/>
                  </a:lnTo>
                  <a:lnTo>
                    <a:pt x="2" y="0"/>
                  </a:lnTo>
                  <a:lnTo>
                    <a:pt x="0" y="2"/>
                  </a:lnTo>
                  <a:lnTo>
                    <a:pt x="0" y="6"/>
                  </a:lnTo>
                  <a:lnTo>
                    <a:pt x="0" y="8"/>
                  </a:lnTo>
                  <a:lnTo>
                    <a:pt x="2" y="10"/>
                  </a:lnTo>
                  <a:lnTo>
                    <a:pt x="8" y="10"/>
                  </a:lnTo>
                  <a:lnTo>
                    <a:pt x="10" y="8"/>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7" name="Freeform 149">
              <a:extLst>
                <a:ext uri="{FF2B5EF4-FFF2-40B4-BE49-F238E27FC236}">
                  <a16:creationId xmlns:a16="http://schemas.microsoft.com/office/drawing/2014/main" id="{125439AE-0070-4462-BCB7-68B2DD268BC1}"/>
                </a:ext>
              </a:extLst>
            </p:cNvPr>
            <p:cNvSpPr>
              <a:spLocks/>
            </p:cNvSpPr>
            <p:nvPr/>
          </p:nvSpPr>
          <p:spPr bwMode="auto">
            <a:xfrm>
              <a:off x="1065" y="1798"/>
              <a:ext cx="6" cy="6"/>
            </a:xfrm>
            <a:custGeom>
              <a:avLst/>
              <a:gdLst>
                <a:gd name="T0" fmla="*/ 12 w 12"/>
                <a:gd name="T1" fmla="*/ 6 h 11"/>
                <a:gd name="T2" fmla="*/ 12 w 12"/>
                <a:gd name="T3" fmla="*/ 4 h 11"/>
                <a:gd name="T4" fmla="*/ 8 w 12"/>
                <a:gd name="T5" fmla="*/ 2 h 11"/>
                <a:gd name="T6" fmla="*/ 6 w 12"/>
                <a:gd name="T7" fmla="*/ 0 h 11"/>
                <a:gd name="T8" fmla="*/ 4 w 12"/>
                <a:gd name="T9" fmla="*/ 2 h 11"/>
                <a:gd name="T10" fmla="*/ 2 w 12"/>
                <a:gd name="T11" fmla="*/ 4 h 11"/>
                <a:gd name="T12" fmla="*/ 0 w 12"/>
                <a:gd name="T13" fmla="*/ 6 h 11"/>
                <a:gd name="T14" fmla="*/ 2 w 12"/>
                <a:gd name="T15" fmla="*/ 10 h 11"/>
                <a:gd name="T16" fmla="*/ 4 w 12"/>
                <a:gd name="T17" fmla="*/ 11 h 11"/>
                <a:gd name="T18" fmla="*/ 6 w 12"/>
                <a:gd name="T19" fmla="*/ 11 h 11"/>
                <a:gd name="T20" fmla="*/ 8 w 12"/>
                <a:gd name="T21" fmla="*/ 11 h 11"/>
                <a:gd name="T22" fmla="*/ 12 w 12"/>
                <a:gd name="T23" fmla="*/ 10 h 11"/>
                <a:gd name="T24" fmla="*/ 12 w 12"/>
                <a:gd name="T25"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1">
                  <a:moveTo>
                    <a:pt x="12" y="6"/>
                  </a:moveTo>
                  <a:lnTo>
                    <a:pt x="12" y="4"/>
                  </a:lnTo>
                  <a:lnTo>
                    <a:pt x="8" y="2"/>
                  </a:lnTo>
                  <a:lnTo>
                    <a:pt x="6" y="0"/>
                  </a:lnTo>
                  <a:lnTo>
                    <a:pt x="4" y="2"/>
                  </a:lnTo>
                  <a:lnTo>
                    <a:pt x="2" y="4"/>
                  </a:lnTo>
                  <a:lnTo>
                    <a:pt x="0" y="6"/>
                  </a:lnTo>
                  <a:lnTo>
                    <a:pt x="2" y="10"/>
                  </a:lnTo>
                  <a:lnTo>
                    <a:pt x="4" y="11"/>
                  </a:lnTo>
                  <a:lnTo>
                    <a:pt x="6" y="11"/>
                  </a:lnTo>
                  <a:lnTo>
                    <a:pt x="8" y="11"/>
                  </a:lnTo>
                  <a:lnTo>
                    <a:pt x="12" y="10"/>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8" name="Freeform 150">
              <a:extLst>
                <a:ext uri="{FF2B5EF4-FFF2-40B4-BE49-F238E27FC236}">
                  <a16:creationId xmlns:a16="http://schemas.microsoft.com/office/drawing/2014/main" id="{B1787BC8-D14E-469C-9543-F56DA9CEAEF5}"/>
                </a:ext>
              </a:extLst>
            </p:cNvPr>
            <p:cNvSpPr>
              <a:spLocks/>
            </p:cNvSpPr>
            <p:nvPr/>
          </p:nvSpPr>
          <p:spPr bwMode="auto">
            <a:xfrm>
              <a:off x="1038" y="1838"/>
              <a:ext cx="5" cy="4"/>
            </a:xfrm>
            <a:custGeom>
              <a:avLst/>
              <a:gdLst>
                <a:gd name="T0" fmla="*/ 10 w 10"/>
                <a:gd name="T1" fmla="*/ 6 h 10"/>
                <a:gd name="T2" fmla="*/ 8 w 10"/>
                <a:gd name="T3" fmla="*/ 0 h 10"/>
                <a:gd name="T4" fmla="*/ 2 w 10"/>
                <a:gd name="T5" fmla="*/ 0 h 10"/>
                <a:gd name="T6" fmla="*/ 0 w 10"/>
                <a:gd name="T7" fmla="*/ 2 h 10"/>
                <a:gd name="T8" fmla="*/ 0 w 10"/>
                <a:gd name="T9" fmla="*/ 10 h 10"/>
                <a:gd name="T10" fmla="*/ 4 w 10"/>
                <a:gd name="T11" fmla="*/ 10 h 10"/>
                <a:gd name="T12" fmla="*/ 10 w 10"/>
                <a:gd name="T13" fmla="*/ 10 h 10"/>
                <a:gd name="T14" fmla="*/ 10 w 10"/>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10" y="6"/>
                  </a:moveTo>
                  <a:lnTo>
                    <a:pt x="8" y="0"/>
                  </a:lnTo>
                  <a:lnTo>
                    <a:pt x="2" y="0"/>
                  </a:lnTo>
                  <a:lnTo>
                    <a:pt x="0" y="2"/>
                  </a:lnTo>
                  <a:lnTo>
                    <a:pt x="0" y="10"/>
                  </a:lnTo>
                  <a:lnTo>
                    <a:pt x="4" y="10"/>
                  </a:lnTo>
                  <a:lnTo>
                    <a:pt x="10"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6999" name="Freeform 151">
              <a:extLst>
                <a:ext uri="{FF2B5EF4-FFF2-40B4-BE49-F238E27FC236}">
                  <a16:creationId xmlns:a16="http://schemas.microsoft.com/office/drawing/2014/main" id="{10CFB463-F36A-4893-8E39-72A76F1F33AE}"/>
                </a:ext>
              </a:extLst>
            </p:cNvPr>
            <p:cNvSpPr>
              <a:spLocks/>
            </p:cNvSpPr>
            <p:nvPr/>
          </p:nvSpPr>
          <p:spPr bwMode="auto">
            <a:xfrm>
              <a:off x="1057" y="1785"/>
              <a:ext cx="5" cy="5"/>
            </a:xfrm>
            <a:custGeom>
              <a:avLst/>
              <a:gdLst>
                <a:gd name="T0" fmla="*/ 9 w 9"/>
                <a:gd name="T1" fmla="*/ 3 h 9"/>
                <a:gd name="T2" fmla="*/ 5 w 9"/>
                <a:gd name="T3" fmla="*/ 0 h 9"/>
                <a:gd name="T4" fmla="*/ 2 w 9"/>
                <a:gd name="T5" fmla="*/ 0 h 9"/>
                <a:gd name="T6" fmla="*/ 0 w 9"/>
                <a:gd name="T7" fmla="*/ 0 h 9"/>
                <a:gd name="T8" fmla="*/ 0 w 9"/>
                <a:gd name="T9" fmla="*/ 5 h 9"/>
                <a:gd name="T10" fmla="*/ 4 w 9"/>
                <a:gd name="T11" fmla="*/ 9 h 9"/>
                <a:gd name="T12" fmla="*/ 7 w 9"/>
                <a:gd name="T13" fmla="*/ 5 h 9"/>
                <a:gd name="T14" fmla="*/ 9 w 9"/>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9" y="3"/>
                  </a:moveTo>
                  <a:lnTo>
                    <a:pt x="5" y="0"/>
                  </a:lnTo>
                  <a:lnTo>
                    <a:pt x="2" y="0"/>
                  </a:lnTo>
                  <a:lnTo>
                    <a:pt x="0" y="0"/>
                  </a:lnTo>
                  <a:lnTo>
                    <a:pt x="0" y="5"/>
                  </a:lnTo>
                  <a:lnTo>
                    <a:pt x="4" y="9"/>
                  </a:lnTo>
                  <a:lnTo>
                    <a:pt x="7" y="5"/>
                  </a:lnTo>
                  <a:lnTo>
                    <a:pt x="9"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0" name="Freeform 152">
              <a:extLst>
                <a:ext uri="{FF2B5EF4-FFF2-40B4-BE49-F238E27FC236}">
                  <a16:creationId xmlns:a16="http://schemas.microsoft.com/office/drawing/2014/main" id="{E8264816-DDF3-451B-A44C-53615A1BF290}"/>
                </a:ext>
              </a:extLst>
            </p:cNvPr>
            <p:cNvSpPr>
              <a:spLocks/>
            </p:cNvSpPr>
            <p:nvPr/>
          </p:nvSpPr>
          <p:spPr bwMode="auto">
            <a:xfrm>
              <a:off x="1038" y="1782"/>
              <a:ext cx="5" cy="5"/>
            </a:xfrm>
            <a:custGeom>
              <a:avLst/>
              <a:gdLst>
                <a:gd name="T0" fmla="*/ 10 w 10"/>
                <a:gd name="T1" fmla="*/ 6 h 9"/>
                <a:gd name="T2" fmla="*/ 8 w 10"/>
                <a:gd name="T3" fmla="*/ 0 h 9"/>
                <a:gd name="T4" fmla="*/ 2 w 10"/>
                <a:gd name="T5" fmla="*/ 0 h 9"/>
                <a:gd name="T6" fmla="*/ 0 w 10"/>
                <a:gd name="T7" fmla="*/ 2 h 9"/>
                <a:gd name="T8" fmla="*/ 0 w 10"/>
                <a:gd name="T9" fmla="*/ 8 h 9"/>
                <a:gd name="T10" fmla="*/ 4 w 10"/>
                <a:gd name="T11" fmla="*/ 9 h 9"/>
                <a:gd name="T12" fmla="*/ 10 w 10"/>
                <a:gd name="T13" fmla="*/ 8 h 9"/>
                <a:gd name="T14" fmla="*/ 10 w 10"/>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6"/>
                  </a:moveTo>
                  <a:lnTo>
                    <a:pt x="8" y="0"/>
                  </a:lnTo>
                  <a:lnTo>
                    <a:pt x="2" y="0"/>
                  </a:lnTo>
                  <a:lnTo>
                    <a:pt x="0" y="2"/>
                  </a:lnTo>
                  <a:lnTo>
                    <a:pt x="0" y="8"/>
                  </a:lnTo>
                  <a:lnTo>
                    <a:pt x="4" y="9"/>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1" name="Freeform 153">
              <a:extLst>
                <a:ext uri="{FF2B5EF4-FFF2-40B4-BE49-F238E27FC236}">
                  <a16:creationId xmlns:a16="http://schemas.microsoft.com/office/drawing/2014/main" id="{93509296-B790-4006-A81F-56CC14D5EBB8}"/>
                </a:ext>
              </a:extLst>
            </p:cNvPr>
            <p:cNvSpPr>
              <a:spLocks/>
            </p:cNvSpPr>
            <p:nvPr/>
          </p:nvSpPr>
          <p:spPr bwMode="auto">
            <a:xfrm>
              <a:off x="1038" y="1810"/>
              <a:ext cx="5" cy="4"/>
            </a:xfrm>
            <a:custGeom>
              <a:avLst/>
              <a:gdLst>
                <a:gd name="T0" fmla="*/ 10 w 10"/>
                <a:gd name="T1" fmla="*/ 6 h 10"/>
                <a:gd name="T2" fmla="*/ 8 w 10"/>
                <a:gd name="T3" fmla="*/ 0 h 10"/>
                <a:gd name="T4" fmla="*/ 2 w 10"/>
                <a:gd name="T5" fmla="*/ 0 h 10"/>
                <a:gd name="T6" fmla="*/ 0 w 10"/>
                <a:gd name="T7" fmla="*/ 2 h 10"/>
                <a:gd name="T8" fmla="*/ 0 w 10"/>
                <a:gd name="T9" fmla="*/ 8 h 10"/>
                <a:gd name="T10" fmla="*/ 2 w 10"/>
                <a:gd name="T11" fmla="*/ 10 h 10"/>
                <a:gd name="T12" fmla="*/ 8 w 10"/>
                <a:gd name="T13" fmla="*/ 10 h 10"/>
                <a:gd name="T14" fmla="*/ 10 w 10"/>
                <a:gd name="T15" fmla="*/ 8 h 10"/>
                <a:gd name="T16" fmla="*/ 10 w 10"/>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6"/>
                  </a:moveTo>
                  <a:lnTo>
                    <a:pt x="8" y="0"/>
                  </a:lnTo>
                  <a:lnTo>
                    <a:pt x="2" y="0"/>
                  </a:lnTo>
                  <a:lnTo>
                    <a:pt x="0" y="2"/>
                  </a:lnTo>
                  <a:lnTo>
                    <a:pt x="0" y="8"/>
                  </a:lnTo>
                  <a:lnTo>
                    <a:pt x="2" y="10"/>
                  </a:lnTo>
                  <a:lnTo>
                    <a:pt x="8" y="10"/>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2" name="Freeform 154">
              <a:extLst>
                <a:ext uri="{FF2B5EF4-FFF2-40B4-BE49-F238E27FC236}">
                  <a16:creationId xmlns:a16="http://schemas.microsoft.com/office/drawing/2014/main" id="{22C4EDBD-50FC-4BBE-B39B-88E656565E37}"/>
                </a:ext>
              </a:extLst>
            </p:cNvPr>
            <p:cNvSpPr>
              <a:spLocks/>
            </p:cNvSpPr>
            <p:nvPr/>
          </p:nvSpPr>
          <p:spPr bwMode="auto">
            <a:xfrm>
              <a:off x="1057" y="1841"/>
              <a:ext cx="5" cy="4"/>
            </a:xfrm>
            <a:custGeom>
              <a:avLst/>
              <a:gdLst>
                <a:gd name="T0" fmla="*/ 9 w 9"/>
                <a:gd name="T1" fmla="*/ 4 h 10"/>
                <a:gd name="T2" fmla="*/ 7 w 9"/>
                <a:gd name="T3" fmla="*/ 0 h 10"/>
                <a:gd name="T4" fmla="*/ 2 w 9"/>
                <a:gd name="T5" fmla="*/ 0 h 10"/>
                <a:gd name="T6" fmla="*/ 0 w 9"/>
                <a:gd name="T7" fmla="*/ 2 h 10"/>
                <a:gd name="T8" fmla="*/ 0 w 9"/>
                <a:gd name="T9" fmla="*/ 8 h 10"/>
                <a:gd name="T10" fmla="*/ 4 w 9"/>
                <a:gd name="T11" fmla="*/ 10 h 10"/>
                <a:gd name="T12" fmla="*/ 9 w 9"/>
                <a:gd name="T13" fmla="*/ 8 h 10"/>
                <a:gd name="T14" fmla="*/ 9 w 9"/>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9" y="4"/>
                  </a:moveTo>
                  <a:lnTo>
                    <a:pt x="7" y="0"/>
                  </a:lnTo>
                  <a:lnTo>
                    <a:pt x="2" y="0"/>
                  </a:lnTo>
                  <a:lnTo>
                    <a:pt x="0" y="2"/>
                  </a:lnTo>
                  <a:lnTo>
                    <a:pt x="0" y="8"/>
                  </a:lnTo>
                  <a:lnTo>
                    <a:pt x="4" y="10"/>
                  </a:lnTo>
                  <a:lnTo>
                    <a:pt x="9" y="8"/>
                  </a:lnTo>
                  <a:lnTo>
                    <a:pt x="9"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3" name="Freeform 155">
              <a:extLst>
                <a:ext uri="{FF2B5EF4-FFF2-40B4-BE49-F238E27FC236}">
                  <a16:creationId xmlns:a16="http://schemas.microsoft.com/office/drawing/2014/main" id="{7E765E95-39ED-487C-8944-35F32C623B23}"/>
                </a:ext>
              </a:extLst>
            </p:cNvPr>
            <p:cNvSpPr>
              <a:spLocks/>
            </p:cNvSpPr>
            <p:nvPr/>
          </p:nvSpPr>
          <p:spPr bwMode="auto">
            <a:xfrm>
              <a:off x="1095" y="1790"/>
              <a:ext cx="6" cy="5"/>
            </a:xfrm>
            <a:custGeom>
              <a:avLst/>
              <a:gdLst>
                <a:gd name="T0" fmla="*/ 12 w 12"/>
                <a:gd name="T1" fmla="*/ 4 h 10"/>
                <a:gd name="T2" fmla="*/ 10 w 12"/>
                <a:gd name="T3" fmla="*/ 2 h 10"/>
                <a:gd name="T4" fmla="*/ 6 w 12"/>
                <a:gd name="T5" fmla="*/ 0 h 10"/>
                <a:gd name="T6" fmla="*/ 2 w 12"/>
                <a:gd name="T7" fmla="*/ 0 h 10"/>
                <a:gd name="T8" fmla="*/ 0 w 12"/>
                <a:gd name="T9" fmla="*/ 4 h 10"/>
                <a:gd name="T10" fmla="*/ 0 w 12"/>
                <a:gd name="T11" fmla="*/ 8 h 10"/>
                <a:gd name="T12" fmla="*/ 6 w 12"/>
                <a:gd name="T13" fmla="*/ 10 h 10"/>
                <a:gd name="T14" fmla="*/ 12 w 12"/>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4"/>
                  </a:moveTo>
                  <a:lnTo>
                    <a:pt x="10" y="2"/>
                  </a:lnTo>
                  <a:lnTo>
                    <a:pt x="6" y="0"/>
                  </a:lnTo>
                  <a:lnTo>
                    <a:pt x="2" y="0"/>
                  </a:lnTo>
                  <a:lnTo>
                    <a:pt x="0" y="4"/>
                  </a:lnTo>
                  <a:lnTo>
                    <a:pt x="0" y="8"/>
                  </a:lnTo>
                  <a:lnTo>
                    <a:pt x="6" y="10"/>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4" name="Freeform 156">
              <a:extLst>
                <a:ext uri="{FF2B5EF4-FFF2-40B4-BE49-F238E27FC236}">
                  <a16:creationId xmlns:a16="http://schemas.microsoft.com/office/drawing/2014/main" id="{1D81DE52-C38B-4BD0-9BBA-A3ED1283B8DB}"/>
                </a:ext>
              </a:extLst>
            </p:cNvPr>
            <p:cNvSpPr>
              <a:spLocks/>
            </p:cNvSpPr>
            <p:nvPr/>
          </p:nvSpPr>
          <p:spPr bwMode="auto">
            <a:xfrm>
              <a:off x="1104" y="1804"/>
              <a:ext cx="6" cy="6"/>
            </a:xfrm>
            <a:custGeom>
              <a:avLst/>
              <a:gdLst>
                <a:gd name="T0" fmla="*/ 11 w 11"/>
                <a:gd name="T1" fmla="*/ 6 h 12"/>
                <a:gd name="T2" fmla="*/ 9 w 11"/>
                <a:gd name="T3" fmla="*/ 2 h 12"/>
                <a:gd name="T4" fmla="*/ 7 w 11"/>
                <a:gd name="T5" fmla="*/ 0 h 12"/>
                <a:gd name="T6" fmla="*/ 6 w 11"/>
                <a:gd name="T7" fmla="*/ 0 h 12"/>
                <a:gd name="T8" fmla="*/ 2 w 11"/>
                <a:gd name="T9" fmla="*/ 0 h 12"/>
                <a:gd name="T10" fmla="*/ 2 w 11"/>
                <a:gd name="T11" fmla="*/ 2 h 12"/>
                <a:gd name="T12" fmla="*/ 0 w 11"/>
                <a:gd name="T13" fmla="*/ 6 h 12"/>
                <a:gd name="T14" fmla="*/ 2 w 11"/>
                <a:gd name="T15" fmla="*/ 8 h 12"/>
                <a:gd name="T16" fmla="*/ 6 w 11"/>
                <a:gd name="T17" fmla="*/ 12 h 12"/>
                <a:gd name="T18" fmla="*/ 9 w 11"/>
                <a:gd name="T19" fmla="*/ 8 h 12"/>
                <a:gd name="T20" fmla="*/ 11 w 11"/>
                <a:gd name="T2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2">
                  <a:moveTo>
                    <a:pt x="11" y="6"/>
                  </a:moveTo>
                  <a:lnTo>
                    <a:pt x="9" y="2"/>
                  </a:lnTo>
                  <a:lnTo>
                    <a:pt x="7" y="0"/>
                  </a:lnTo>
                  <a:lnTo>
                    <a:pt x="6" y="0"/>
                  </a:lnTo>
                  <a:lnTo>
                    <a:pt x="2" y="0"/>
                  </a:lnTo>
                  <a:lnTo>
                    <a:pt x="2" y="2"/>
                  </a:lnTo>
                  <a:lnTo>
                    <a:pt x="0" y="6"/>
                  </a:lnTo>
                  <a:lnTo>
                    <a:pt x="2" y="8"/>
                  </a:lnTo>
                  <a:lnTo>
                    <a:pt x="6" y="12"/>
                  </a:lnTo>
                  <a:lnTo>
                    <a:pt x="9" y="8"/>
                  </a:lnTo>
                  <a:lnTo>
                    <a:pt x="11"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5" name="Freeform 157">
              <a:extLst>
                <a:ext uri="{FF2B5EF4-FFF2-40B4-BE49-F238E27FC236}">
                  <a16:creationId xmlns:a16="http://schemas.microsoft.com/office/drawing/2014/main" id="{391BF2A4-D250-4AD6-B96E-C53A694655D7}"/>
                </a:ext>
              </a:extLst>
            </p:cNvPr>
            <p:cNvSpPr>
              <a:spLocks/>
            </p:cNvSpPr>
            <p:nvPr/>
          </p:nvSpPr>
          <p:spPr bwMode="auto">
            <a:xfrm>
              <a:off x="1084" y="1801"/>
              <a:ext cx="6" cy="5"/>
            </a:xfrm>
            <a:custGeom>
              <a:avLst/>
              <a:gdLst>
                <a:gd name="T0" fmla="*/ 12 w 12"/>
                <a:gd name="T1" fmla="*/ 5 h 9"/>
                <a:gd name="T2" fmla="*/ 10 w 12"/>
                <a:gd name="T3" fmla="*/ 2 h 9"/>
                <a:gd name="T4" fmla="*/ 8 w 12"/>
                <a:gd name="T5" fmla="*/ 0 h 9"/>
                <a:gd name="T6" fmla="*/ 6 w 12"/>
                <a:gd name="T7" fmla="*/ 0 h 9"/>
                <a:gd name="T8" fmla="*/ 2 w 12"/>
                <a:gd name="T9" fmla="*/ 0 h 9"/>
                <a:gd name="T10" fmla="*/ 0 w 12"/>
                <a:gd name="T11" fmla="*/ 2 h 9"/>
                <a:gd name="T12" fmla="*/ 0 w 12"/>
                <a:gd name="T13" fmla="*/ 5 h 9"/>
                <a:gd name="T14" fmla="*/ 0 w 12"/>
                <a:gd name="T15" fmla="*/ 7 h 9"/>
                <a:gd name="T16" fmla="*/ 2 w 12"/>
                <a:gd name="T17" fmla="*/ 9 h 9"/>
                <a:gd name="T18" fmla="*/ 6 w 12"/>
                <a:gd name="T19" fmla="*/ 9 h 9"/>
                <a:gd name="T20" fmla="*/ 8 w 12"/>
                <a:gd name="T21" fmla="*/ 9 h 9"/>
                <a:gd name="T22" fmla="*/ 10 w 12"/>
                <a:gd name="T23" fmla="*/ 7 h 9"/>
                <a:gd name="T24" fmla="*/ 12 w 12"/>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
                  <a:moveTo>
                    <a:pt x="12" y="5"/>
                  </a:moveTo>
                  <a:lnTo>
                    <a:pt x="10" y="2"/>
                  </a:lnTo>
                  <a:lnTo>
                    <a:pt x="8" y="0"/>
                  </a:lnTo>
                  <a:lnTo>
                    <a:pt x="6" y="0"/>
                  </a:lnTo>
                  <a:lnTo>
                    <a:pt x="2" y="0"/>
                  </a:lnTo>
                  <a:lnTo>
                    <a:pt x="0" y="2"/>
                  </a:lnTo>
                  <a:lnTo>
                    <a:pt x="0" y="5"/>
                  </a:lnTo>
                  <a:lnTo>
                    <a:pt x="0" y="7"/>
                  </a:lnTo>
                  <a:lnTo>
                    <a:pt x="2" y="9"/>
                  </a:lnTo>
                  <a:lnTo>
                    <a:pt x="6" y="9"/>
                  </a:lnTo>
                  <a:lnTo>
                    <a:pt x="8" y="9"/>
                  </a:lnTo>
                  <a:lnTo>
                    <a:pt x="10" y="7"/>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6" name="Freeform 158">
              <a:extLst>
                <a:ext uri="{FF2B5EF4-FFF2-40B4-BE49-F238E27FC236}">
                  <a16:creationId xmlns:a16="http://schemas.microsoft.com/office/drawing/2014/main" id="{365347A7-05BD-4947-89A7-39F812373C44}"/>
                </a:ext>
              </a:extLst>
            </p:cNvPr>
            <p:cNvSpPr>
              <a:spLocks/>
            </p:cNvSpPr>
            <p:nvPr/>
          </p:nvSpPr>
          <p:spPr bwMode="auto">
            <a:xfrm>
              <a:off x="1077" y="1842"/>
              <a:ext cx="5" cy="6"/>
            </a:xfrm>
            <a:custGeom>
              <a:avLst/>
              <a:gdLst>
                <a:gd name="T0" fmla="*/ 10 w 10"/>
                <a:gd name="T1" fmla="*/ 6 h 12"/>
                <a:gd name="T2" fmla="*/ 6 w 10"/>
                <a:gd name="T3" fmla="*/ 0 h 12"/>
                <a:gd name="T4" fmla="*/ 4 w 10"/>
                <a:gd name="T5" fmla="*/ 0 h 12"/>
                <a:gd name="T6" fmla="*/ 0 w 10"/>
                <a:gd name="T7" fmla="*/ 2 h 12"/>
                <a:gd name="T8" fmla="*/ 0 w 10"/>
                <a:gd name="T9" fmla="*/ 8 h 12"/>
                <a:gd name="T10" fmla="*/ 4 w 10"/>
                <a:gd name="T11" fmla="*/ 12 h 12"/>
                <a:gd name="T12" fmla="*/ 6 w 10"/>
                <a:gd name="T13" fmla="*/ 10 h 12"/>
                <a:gd name="T14" fmla="*/ 10 w 10"/>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2">
                  <a:moveTo>
                    <a:pt x="10" y="6"/>
                  </a:moveTo>
                  <a:lnTo>
                    <a:pt x="6" y="0"/>
                  </a:lnTo>
                  <a:lnTo>
                    <a:pt x="4" y="0"/>
                  </a:lnTo>
                  <a:lnTo>
                    <a:pt x="0" y="2"/>
                  </a:lnTo>
                  <a:lnTo>
                    <a:pt x="0" y="8"/>
                  </a:lnTo>
                  <a:lnTo>
                    <a:pt x="4" y="12"/>
                  </a:lnTo>
                  <a:lnTo>
                    <a:pt x="6" y="10"/>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7" name="Freeform 159">
              <a:extLst>
                <a:ext uri="{FF2B5EF4-FFF2-40B4-BE49-F238E27FC236}">
                  <a16:creationId xmlns:a16="http://schemas.microsoft.com/office/drawing/2014/main" id="{C8CE4CC3-14A9-4F40-A54B-0BC5D2B5B3AA}"/>
                </a:ext>
              </a:extLst>
            </p:cNvPr>
            <p:cNvSpPr>
              <a:spLocks/>
            </p:cNvSpPr>
            <p:nvPr/>
          </p:nvSpPr>
          <p:spPr bwMode="auto">
            <a:xfrm>
              <a:off x="1085" y="1831"/>
              <a:ext cx="5" cy="6"/>
            </a:xfrm>
            <a:custGeom>
              <a:avLst/>
              <a:gdLst>
                <a:gd name="T0" fmla="*/ 10 w 10"/>
                <a:gd name="T1" fmla="*/ 6 h 11"/>
                <a:gd name="T2" fmla="*/ 8 w 10"/>
                <a:gd name="T3" fmla="*/ 0 h 11"/>
                <a:gd name="T4" fmla="*/ 2 w 10"/>
                <a:gd name="T5" fmla="*/ 0 h 11"/>
                <a:gd name="T6" fmla="*/ 0 w 10"/>
                <a:gd name="T7" fmla="*/ 6 h 11"/>
                <a:gd name="T8" fmla="*/ 0 w 10"/>
                <a:gd name="T9" fmla="*/ 7 h 11"/>
                <a:gd name="T10" fmla="*/ 6 w 10"/>
                <a:gd name="T11" fmla="*/ 11 h 11"/>
                <a:gd name="T12" fmla="*/ 10 w 10"/>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10" y="6"/>
                  </a:moveTo>
                  <a:lnTo>
                    <a:pt x="8" y="0"/>
                  </a:lnTo>
                  <a:lnTo>
                    <a:pt x="2" y="0"/>
                  </a:lnTo>
                  <a:lnTo>
                    <a:pt x="0" y="6"/>
                  </a:lnTo>
                  <a:lnTo>
                    <a:pt x="0" y="7"/>
                  </a:lnTo>
                  <a:lnTo>
                    <a:pt x="6" y="11"/>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8" name="Freeform 160">
              <a:extLst>
                <a:ext uri="{FF2B5EF4-FFF2-40B4-BE49-F238E27FC236}">
                  <a16:creationId xmlns:a16="http://schemas.microsoft.com/office/drawing/2014/main" id="{DE46FCA3-F446-45D8-ABBD-59F7676ACCF1}"/>
                </a:ext>
              </a:extLst>
            </p:cNvPr>
            <p:cNvSpPr>
              <a:spLocks/>
            </p:cNvSpPr>
            <p:nvPr/>
          </p:nvSpPr>
          <p:spPr bwMode="auto">
            <a:xfrm>
              <a:off x="1105" y="1834"/>
              <a:ext cx="5" cy="6"/>
            </a:xfrm>
            <a:custGeom>
              <a:avLst/>
              <a:gdLst>
                <a:gd name="T0" fmla="*/ 9 w 9"/>
                <a:gd name="T1" fmla="*/ 5 h 11"/>
                <a:gd name="T2" fmla="*/ 9 w 9"/>
                <a:gd name="T3" fmla="*/ 3 h 11"/>
                <a:gd name="T4" fmla="*/ 5 w 9"/>
                <a:gd name="T5" fmla="*/ 0 h 11"/>
                <a:gd name="T6" fmla="*/ 0 w 9"/>
                <a:gd name="T7" fmla="*/ 3 h 11"/>
                <a:gd name="T8" fmla="*/ 0 w 9"/>
                <a:gd name="T9" fmla="*/ 5 h 11"/>
                <a:gd name="T10" fmla="*/ 2 w 9"/>
                <a:gd name="T11" fmla="*/ 11 h 11"/>
                <a:gd name="T12" fmla="*/ 7 w 9"/>
                <a:gd name="T13" fmla="*/ 11 h 11"/>
                <a:gd name="T14" fmla="*/ 9 w 9"/>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9" y="5"/>
                  </a:moveTo>
                  <a:lnTo>
                    <a:pt x="9" y="3"/>
                  </a:lnTo>
                  <a:lnTo>
                    <a:pt x="5" y="0"/>
                  </a:lnTo>
                  <a:lnTo>
                    <a:pt x="0" y="3"/>
                  </a:lnTo>
                  <a:lnTo>
                    <a:pt x="0" y="5"/>
                  </a:lnTo>
                  <a:lnTo>
                    <a:pt x="2" y="11"/>
                  </a:lnTo>
                  <a:lnTo>
                    <a:pt x="7" y="11"/>
                  </a:lnTo>
                  <a:lnTo>
                    <a:pt x="9"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09" name="Freeform 161">
              <a:extLst>
                <a:ext uri="{FF2B5EF4-FFF2-40B4-BE49-F238E27FC236}">
                  <a16:creationId xmlns:a16="http://schemas.microsoft.com/office/drawing/2014/main" id="{18D94DAB-6B43-4F64-BD66-B115FF83179B}"/>
                </a:ext>
              </a:extLst>
            </p:cNvPr>
            <p:cNvSpPr>
              <a:spLocks/>
            </p:cNvSpPr>
            <p:nvPr/>
          </p:nvSpPr>
          <p:spPr bwMode="auto">
            <a:xfrm>
              <a:off x="1095" y="1817"/>
              <a:ext cx="6" cy="6"/>
            </a:xfrm>
            <a:custGeom>
              <a:avLst/>
              <a:gdLst>
                <a:gd name="T0" fmla="*/ 12 w 12"/>
                <a:gd name="T1" fmla="*/ 5 h 11"/>
                <a:gd name="T2" fmla="*/ 10 w 12"/>
                <a:gd name="T3" fmla="*/ 2 h 11"/>
                <a:gd name="T4" fmla="*/ 8 w 12"/>
                <a:gd name="T5" fmla="*/ 0 h 11"/>
                <a:gd name="T6" fmla="*/ 4 w 12"/>
                <a:gd name="T7" fmla="*/ 0 h 11"/>
                <a:gd name="T8" fmla="*/ 2 w 12"/>
                <a:gd name="T9" fmla="*/ 2 h 11"/>
                <a:gd name="T10" fmla="*/ 0 w 12"/>
                <a:gd name="T11" fmla="*/ 5 h 11"/>
                <a:gd name="T12" fmla="*/ 2 w 12"/>
                <a:gd name="T13" fmla="*/ 7 h 11"/>
                <a:gd name="T14" fmla="*/ 6 w 12"/>
                <a:gd name="T15" fmla="*/ 11 h 11"/>
                <a:gd name="T16" fmla="*/ 12 w 12"/>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12" y="5"/>
                  </a:moveTo>
                  <a:lnTo>
                    <a:pt x="10" y="2"/>
                  </a:lnTo>
                  <a:lnTo>
                    <a:pt x="8" y="0"/>
                  </a:lnTo>
                  <a:lnTo>
                    <a:pt x="4" y="0"/>
                  </a:lnTo>
                  <a:lnTo>
                    <a:pt x="2" y="2"/>
                  </a:lnTo>
                  <a:lnTo>
                    <a:pt x="0" y="5"/>
                  </a:lnTo>
                  <a:lnTo>
                    <a:pt x="2" y="7"/>
                  </a:lnTo>
                  <a:lnTo>
                    <a:pt x="6" y="11"/>
                  </a:lnTo>
                  <a:lnTo>
                    <a:pt x="12" y="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0" name="Freeform 162">
              <a:extLst>
                <a:ext uri="{FF2B5EF4-FFF2-40B4-BE49-F238E27FC236}">
                  <a16:creationId xmlns:a16="http://schemas.microsoft.com/office/drawing/2014/main" id="{C83CD27B-BF51-40BF-BA8F-1827FF4533B4}"/>
                </a:ext>
              </a:extLst>
            </p:cNvPr>
            <p:cNvSpPr>
              <a:spLocks/>
            </p:cNvSpPr>
            <p:nvPr/>
          </p:nvSpPr>
          <p:spPr bwMode="auto">
            <a:xfrm>
              <a:off x="1095" y="1845"/>
              <a:ext cx="6" cy="6"/>
            </a:xfrm>
            <a:custGeom>
              <a:avLst/>
              <a:gdLst>
                <a:gd name="T0" fmla="*/ 12 w 12"/>
                <a:gd name="T1" fmla="*/ 6 h 11"/>
                <a:gd name="T2" fmla="*/ 8 w 12"/>
                <a:gd name="T3" fmla="*/ 0 h 11"/>
                <a:gd name="T4" fmla="*/ 4 w 12"/>
                <a:gd name="T5" fmla="*/ 0 h 11"/>
                <a:gd name="T6" fmla="*/ 0 w 12"/>
                <a:gd name="T7" fmla="*/ 6 h 11"/>
                <a:gd name="T8" fmla="*/ 2 w 12"/>
                <a:gd name="T9" fmla="*/ 8 h 11"/>
                <a:gd name="T10" fmla="*/ 6 w 12"/>
                <a:gd name="T11" fmla="*/ 11 h 11"/>
                <a:gd name="T12" fmla="*/ 12 w 12"/>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12" y="6"/>
                  </a:moveTo>
                  <a:lnTo>
                    <a:pt x="8" y="0"/>
                  </a:lnTo>
                  <a:lnTo>
                    <a:pt x="4" y="0"/>
                  </a:lnTo>
                  <a:lnTo>
                    <a:pt x="0" y="6"/>
                  </a:lnTo>
                  <a:lnTo>
                    <a:pt x="2" y="8"/>
                  </a:lnTo>
                  <a:lnTo>
                    <a:pt x="6" y="11"/>
                  </a:lnTo>
                  <a:lnTo>
                    <a:pt x="1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1" name="Freeform 163">
              <a:extLst>
                <a:ext uri="{FF2B5EF4-FFF2-40B4-BE49-F238E27FC236}">
                  <a16:creationId xmlns:a16="http://schemas.microsoft.com/office/drawing/2014/main" id="{74C3143E-5CA9-4EF5-B895-190C2010E3D3}"/>
                </a:ext>
              </a:extLst>
            </p:cNvPr>
            <p:cNvSpPr>
              <a:spLocks/>
            </p:cNvSpPr>
            <p:nvPr/>
          </p:nvSpPr>
          <p:spPr bwMode="auto">
            <a:xfrm>
              <a:off x="1076" y="1787"/>
              <a:ext cx="6" cy="5"/>
            </a:xfrm>
            <a:custGeom>
              <a:avLst/>
              <a:gdLst>
                <a:gd name="T0" fmla="*/ 12 w 12"/>
                <a:gd name="T1" fmla="*/ 4 h 10"/>
                <a:gd name="T2" fmla="*/ 8 w 12"/>
                <a:gd name="T3" fmla="*/ 0 h 10"/>
                <a:gd name="T4" fmla="*/ 2 w 12"/>
                <a:gd name="T5" fmla="*/ 0 h 10"/>
                <a:gd name="T6" fmla="*/ 0 w 12"/>
                <a:gd name="T7" fmla="*/ 2 h 10"/>
                <a:gd name="T8" fmla="*/ 0 w 12"/>
                <a:gd name="T9" fmla="*/ 8 h 10"/>
                <a:gd name="T10" fmla="*/ 6 w 12"/>
                <a:gd name="T11" fmla="*/ 10 h 10"/>
                <a:gd name="T12" fmla="*/ 10 w 12"/>
                <a:gd name="T13" fmla="*/ 8 h 10"/>
                <a:gd name="T14" fmla="*/ 12 w 12"/>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12" y="4"/>
                  </a:moveTo>
                  <a:lnTo>
                    <a:pt x="8" y="0"/>
                  </a:lnTo>
                  <a:lnTo>
                    <a:pt x="2" y="0"/>
                  </a:lnTo>
                  <a:lnTo>
                    <a:pt x="0" y="2"/>
                  </a:lnTo>
                  <a:lnTo>
                    <a:pt x="0" y="8"/>
                  </a:lnTo>
                  <a:lnTo>
                    <a:pt x="6" y="10"/>
                  </a:lnTo>
                  <a:lnTo>
                    <a:pt x="10" y="8"/>
                  </a:lnTo>
                  <a:lnTo>
                    <a:pt x="12"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2" name="Freeform 164">
              <a:extLst>
                <a:ext uri="{FF2B5EF4-FFF2-40B4-BE49-F238E27FC236}">
                  <a16:creationId xmlns:a16="http://schemas.microsoft.com/office/drawing/2014/main" id="{562AD2EC-F030-4F0A-8705-37DE6A7DE556}"/>
                </a:ext>
              </a:extLst>
            </p:cNvPr>
            <p:cNvSpPr>
              <a:spLocks/>
            </p:cNvSpPr>
            <p:nvPr/>
          </p:nvSpPr>
          <p:spPr bwMode="auto">
            <a:xfrm>
              <a:off x="1077" y="1814"/>
              <a:ext cx="5" cy="6"/>
            </a:xfrm>
            <a:custGeom>
              <a:avLst/>
              <a:gdLst>
                <a:gd name="T0" fmla="*/ 10 w 10"/>
                <a:gd name="T1" fmla="*/ 6 h 11"/>
                <a:gd name="T2" fmla="*/ 6 w 10"/>
                <a:gd name="T3" fmla="*/ 0 h 11"/>
                <a:gd name="T4" fmla="*/ 2 w 10"/>
                <a:gd name="T5" fmla="*/ 0 h 11"/>
                <a:gd name="T6" fmla="*/ 0 w 10"/>
                <a:gd name="T7" fmla="*/ 2 h 11"/>
                <a:gd name="T8" fmla="*/ 0 w 10"/>
                <a:gd name="T9" fmla="*/ 8 h 11"/>
                <a:gd name="T10" fmla="*/ 4 w 10"/>
                <a:gd name="T11" fmla="*/ 11 h 11"/>
                <a:gd name="T12" fmla="*/ 10 w 10"/>
                <a:gd name="T13" fmla="*/ 8 h 11"/>
                <a:gd name="T14" fmla="*/ 10 w 10"/>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10" y="6"/>
                  </a:moveTo>
                  <a:lnTo>
                    <a:pt x="6" y="0"/>
                  </a:lnTo>
                  <a:lnTo>
                    <a:pt x="2" y="0"/>
                  </a:lnTo>
                  <a:lnTo>
                    <a:pt x="0" y="2"/>
                  </a:lnTo>
                  <a:lnTo>
                    <a:pt x="0" y="8"/>
                  </a:lnTo>
                  <a:lnTo>
                    <a:pt x="4" y="11"/>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3" name="Freeform 165">
              <a:extLst>
                <a:ext uri="{FF2B5EF4-FFF2-40B4-BE49-F238E27FC236}">
                  <a16:creationId xmlns:a16="http://schemas.microsoft.com/office/drawing/2014/main" id="{FFFAA581-C2E3-4639-8AA2-381799286BCB}"/>
                </a:ext>
              </a:extLst>
            </p:cNvPr>
            <p:cNvSpPr>
              <a:spLocks/>
            </p:cNvSpPr>
            <p:nvPr/>
          </p:nvSpPr>
          <p:spPr bwMode="auto">
            <a:xfrm>
              <a:off x="1123" y="1837"/>
              <a:ext cx="6" cy="5"/>
            </a:xfrm>
            <a:custGeom>
              <a:avLst/>
              <a:gdLst>
                <a:gd name="T0" fmla="*/ 11 w 11"/>
                <a:gd name="T1" fmla="*/ 4 h 12"/>
                <a:gd name="T2" fmla="*/ 9 w 11"/>
                <a:gd name="T3" fmla="*/ 0 h 12"/>
                <a:gd name="T4" fmla="*/ 3 w 11"/>
                <a:gd name="T5" fmla="*/ 0 h 12"/>
                <a:gd name="T6" fmla="*/ 0 w 11"/>
                <a:gd name="T7" fmla="*/ 4 h 12"/>
                <a:gd name="T8" fmla="*/ 1 w 11"/>
                <a:gd name="T9" fmla="*/ 8 h 12"/>
                <a:gd name="T10" fmla="*/ 5 w 11"/>
                <a:gd name="T11" fmla="*/ 12 h 12"/>
                <a:gd name="T12" fmla="*/ 11 w 11"/>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4"/>
                  </a:moveTo>
                  <a:lnTo>
                    <a:pt x="9" y="0"/>
                  </a:lnTo>
                  <a:lnTo>
                    <a:pt x="3" y="0"/>
                  </a:lnTo>
                  <a:lnTo>
                    <a:pt x="0" y="4"/>
                  </a:lnTo>
                  <a:lnTo>
                    <a:pt x="1" y="8"/>
                  </a:lnTo>
                  <a:lnTo>
                    <a:pt x="5" y="12"/>
                  </a:lnTo>
                  <a:lnTo>
                    <a:pt x="11"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4" name="Freeform 166">
              <a:extLst>
                <a:ext uri="{FF2B5EF4-FFF2-40B4-BE49-F238E27FC236}">
                  <a16:creationId xmlns:a16="http://schemas.microsoft.com/office/drawing/2014/main" id="{0977488E-3947-49A3-95BC-9ABD616A83C4}"/>
                </a:ext>
              </a:extLst>
            </p:cNvPr>
            <p:cNvSpPr>
              <a:spLocks/>
            </p:cNvSpPr>
            <p:nvPr/>
          </p:nvSpPr>
          <p:spPr bwMode="auto">
            <a:xfrm>
              <a:off x="1115" y="1820"/>
              <a:ext cx="4" cy="5"/>
            </a:xfrm>
            <a:custGeom>
              <a:avLst/>
              <a:gdLst>
                <a:gd name="T0" fmla="*/ 10 w 10"/>
                <a:gd name="T1" fmla="*/ 4 h 10"/>
                <a:gd name="T2" fmla="*/ 8 w 10"/>
                <a:gd name="T3" fmla="*/ 0 h 10"/>
                <a:gd name="T4" fmla="*/ 4 w 10"/>
                <a:gd name="T5" fmla="*/ 0 h 10"/>
                <a:gd name="T6" fmla="*/ 2 w 10"/>
                <a:gd name="T7" fmla="*/ 0 h 10"/>
                <a:gd name="T8" fmla="*/ 0 w 10"/>
                <a:gd name="T9" fmla="*/ 2 h 10"/>
                <a:gd name="T10" fmla="*/ 0 w 10"/>
                <a:gd name="T11" fmla="*/ 8 h 10"/>
                <a:gd name="T12" fmla="*/ 4 w 10"/>
                <a:gd name="T13" fmla="*/ 10 h 10"/>
                <a:gd name="T14" fmla="*/ 10 w 10"/>
                <a:gd name="T15" fmla="*/ 8 h 10"/>
                <a:gd name="T16" fmla="*/ 10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10" y="4"/>
                  </a:moveTo>
                  <a:lnTo>
                    <a:pt x="8" y="0"/>
                  </a:lnTo>
                  <a:lnTo>
                    <a:pt x="4" y="0"/>
                  </a:lnTo>
                  <a:lnTo>
                    <a:pt x="2" y="0"/>
                  </a:lnTo>
                  <a:lnTo>
                    <a:pt x="0" y="2"/>
                  </a:lnTo>
                  <a:lnTo>
                    <a:pt x="0" y="8"/>
                  </a:lnTo>
                  <a:lnTo>
                    <a:pt x="4" y="10"/>
                  </a:lnTo>
                  <a:lnTo>
                    <a:pt x="10" y="8"/>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5" name="Freeform 167">
              <a:extLst>
                <a:ext uri="{FF2B5EF4-FFF2-40B4-BE49-F238E27FC236}">
                  <a16:creationId xmlns:a16="http://schemas.microsoft.com/office/drawing/2014/main" id="{DE77C536-7BB9-4EA3-81FD-8B7305454BFD}"/>
                </a:ext>
              </a:extLst>
            </p:cNvPr>
            <p:cNvSpPr>
              <a:spLocks/>
            </p:cNvSpPr>
            <p:nvPr/>
          </p:nvSpPr>
          <p:spPr bwMode="auto">
            <a:xfrm>
              <a:off x="1123" y="1806"/>
              <a:ext cx="5" cy="5"/>
            </a:xfrm>
            <a:custGeom>
              <a:avLst/>
              <a:gdLst>
                <a:gd name="T0" fmla="*/ 9 w 9"/>
                <a:gd name="T1" fmla="*/ 6 h 10"/>
                <a:gd name="T2" fmla="*/ 9 w 9"/>
                <a:gd name="T3" fmla="*/ 4 h 10"/>
                <a:gd name="T4" fmla="*/ 7 w 9"/>
                <a:gd name="T5" fmla="*/ 0 h 10"/>
                <a:gd name="T6" fmla="*/ 3 w 9"/>
                <a:gd name="T7" fmla="*/ 0 h 10"/>
                <a:gd name="T8" fmla="*/ 1 w 9"/>
                <a:gd name="T9" fmla="*/ 0 h 10"/>
                <a:gd name="T10" fmla="*/ 0 w 9"/>
                <a:gd name="T11" fmla="*/ 4 h 10"/>
                <a:gd name="T12" fmla="*/ 0 w 9"/>
                <a:gd name="T13" fmla="*/ 6 h 10"/>
                <a:gd name="T14" fmla="*/ 0 w 9"/>
                <a:gd name="T15" fmla="*/ 10 h 10"/>
                <a:gd name="T16" fmla="*/ 1 w 9"/>
                <a:gd name="T17" fmla="*/ 10 h 10"/>
                <a:gd name="T18" fmla="*/ 7 w 9"/>
                <a:gd name="T19" fmla="*/ 10 h 10"/>
                <a:gd name="T20" fmla="*/ 9 w 9"/>
                <a:gd name="T21" fmla="*/ 10 h 10"/>
                <a:gd name="T22" fmla="*/ 9 w 9"/>
                <a:gd name="T2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0">
                  <a:moveTo>
                    <a:pt x="9" y="6"/>
                  </a:moveTo>
                  <a:lnTo>
                    <a:pt x="9" y="4"/>
                  </a:lnTo>
                  <a:lnTo>
                    <a:pt x="7" y="0"/>
                  </a:lnTo>
                  <a:lnTo>
                    <a:pt x="3" y="0"/>
                  </a:lnTo>
                  <a:lnTo>
                    <a:pt x="1" y="0"/>
                  </a:lnTo>
                  <a:lnTo>
                    <a:pt x="0" y="4"/>
                  </a:lnTo>
                  <a:lnTo>
                    <a:pt x="0" y="6"/>
                  </a:lnTo>
                  <a:lnTo>
                    <a:pt x="0" y="10"/>
                  </a:lnTo>
                  <a:lnTo>
                    <a:pt x="1" y="10"/>
                  </a:lnTo>
                  <a:lnTo>
                    <a:pt x="7" y="10"/>
                  </a:lnTo>
                  <a:lnTo>
                    <a:pt x="9" y="10"/>
                  </a:lnTo>
                  <a:lnTo>
                    <a:pt x="9"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6" name="Freeform 168">
              <a:extLst>
                <a:ext uri="{FF2B5EF4-FFF2-40B4-BE49-F238E27FC236}">
                  <a16:creationId xmlns:a16="http://schemas.microsoft.com/office/drawing/2014/main" id="{F293E821-A6FB-4C2B-9986-4981A6D17144}"/>
                </a:ext>
              </a:extLst>
            </p:cNvPr>
            <p:cNvSpPr>
              <a:spLocks/>
            </p:cNvSpPr>
            <p:nvPr/>
          </p:nvSpPr>
          <p:spPr bwMode="auto">
            <a:xfrm>
              <a:off x="1115" y="1792"/>
              <a:ext cx="4" cy="6"/>
            </a:xfrm>
            <a:custGeom>
              <a:avLst/>
              <a:gdLst>
                <a:gd name="T0" fmla="*/ 10 w 10"/>
                <a:gd name="T1" fmla="*/ 6 h 12"/>
                <a:gd name="T2" fmla="*/ 8 w 10"/>
                <a:gd name="T3" fmla="*/ 0 h 12"/>
                <a:gd name="T4" fmla="*/ 4 w 10"/>
                <a:gd name="T5" fmla="*/ 0 h 12"/>
                <a:gd name="T6" fmla="*/ 2 w 10"/>
                <a:gd name="T7" fmla="*/ 0 h 12"/>
                <a:gd name="T8" fmla="*/ 0 w 10"/>
                <a:gd name="T9" fmla="*/ 2 h 12"/>
                <a:gd name="T10" fmla="*/ 0 w 10"/>
                <a:gd name="T11" fmla="*/ 8 h 12"/>
                <a:gd name="T12" fmla="*/ 4 w 10"/>
                <a:gd name="T13" fmla="*/ 12 h 12"/>
                <a:gd name="T14" fmla="*/ 10 w 10"/>
                <a:gd name="T15" fmla="*/ 8 h 12"/>
                <a:gd name="T16" fmla="*/ 10 w 10"/>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10" y="6"/>
                  </a:moveTo>
                  <a:lnTo>
                    <a:pt x="8" y="0"/>
                  </a:lnTo>
                  <a:lnTo>
                    <a:pt x="4" y="0"/>
                  </a:lnTo>
                  <a:lnTo>
                    <a:pt x="2" y="0"/>
                  </a:lnTo>
                  <a:lnTo>
                    <a:pt x="0" y="2"/>
                  </a:lnTo>
                  <a:lnTo>
                    <a:pt x="0" y="8"/>
                  </a:lnTo>
                  <a:lnTo>
                    <a:pt x="4" y="12"/>
                  </a:lnTo>
                  <a:lnTo>
                    <a:pt x="10" y="8"/>
                  </a:lnTo>
                  <a:lnTo>
                    <a:pt x="1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7" name="Freeform 169">
              <a:extLst>
                <a:ext uri="{FF2B5EF4-FFF2-40B4-BE49-F238E27FC236}">
                  <a16:creationId xmlns:a16="http://schemas.microsoft.com/office/drawing/2014/main" id="{28FEEA8F-1062-48F4-8C76-D630E3BBEAF4}"/>
                </a:ext>
              </a:extLst>
            </p:cNvPr>
            <p:cNvSpPr>
              <a:spLocks/>
            </p:cNvSpPr>
            <p:nvPr/>
          </p:nvSpPr>
          <p:spPr bwMode="auto">
            <a:xfrm>
              <a:off x="1115" y="1848"/>
              <a:ext cx="4" cy="5"/>
            </a:xfrm>
            <a:custGeom>
              <a:avLst/>
              <a:gdLst>
                <a:gd name="T0" fmla="*/ 10 w 10"/>
                <a:gd name="T1" fmla="*/ 4 h 9"/>
                <a:gd name="T2" fmla="*/ 8 w 10"/>
                <a:gd name="T3" fmla="*/ 0 h 9"/>
                <a:gd name="T4" fmla="*/ 2 w 10"/>
                <a:gd name="T5" fmla="*/ 0 h 9"/>
                <a:gd name="T6" fmla="*/ 0 w 10"/>
                <a:gd name="T7" fmla="*/ 2 h 9"/>
                <a:gd name="T8" fmla="*/ 0 w 10"/>
                <a:gd name="T9" fmla="*/ 7 h 9"/>
                <a:gd name="T10" fmla="*/ 4 w 10"/>
                <a:gd name="T11" fmla="*/ 9 h 9"/>
                <a:gd name="T12" fmla="*/ 10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10" y="4"/>
                  </a:moveTo>
                  <a:lnTo>
                    <a:pt x="8" y="0"/>
                  </a:lnTo>
                  <a:lnTo>
                    <a:pt x="2" y="0"/>
                  </a:lnTo>
                  <a:lnTo>
                    <a:pt x="0" y="2"/>
                  </a:lnTo>
                  <a:lnTo>
                    <a:pt x="0" y="7"/>
                  </a:lnTo>
                  <a:lnTo>
                    <a:pt x="4" y="9"/>
                  </a:lnTo>
                  <a:lnTo>
                    <a:pt x="10" y="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18" name="Freeform 170">
              <a:extLst>
                <a:ext uri="{FF2B5EF4-FFF2-40B4-BE49-F238E27FC236}">
                  <a16:creationId xmlns:a16="http://schemas.microsoft.com/office/drawing/2014/main" id="{7D394F32-5ACE-488E-B3F7-D9C59D25E5A8}"/>
                </a:ext>
              </a:extLst>
            </p:cNvPr>
            <p:cNvSpPr>
              <a:spLocks/>
            </p:cNvSpPr>
            <p:nvPr/>
          </p:nvSpPr>
          <p:spPr bwMode="auto">
            <a:xfrm>
              <a:off x="1200" y="1778"/>
              <a:ext cx="68" cy="29"/>
            </a:xfrm>
            <a:custGeom>
              <a:avLst/>
              <a:gdLst>
                <a:gd name="T0" fmla="*/ 99 w 135"/>
                <a:gd name="T1" fmla="*/ 29 h 58"/>
                <a:gd name="T2" fmla="*/ 135 w 135"/>
                <a:gd name="T3" fmla="*/ 18 h 58"/>
                <a:gd name="T4" fmla="*/ 135 w 135"/>
                <a:gd name="T5" fmla="*/ 0 h 58"/>
                <a:gd name="T6" fmla="*/ 0 w 135"/>
                <a:gd name="T7" fmla="*/ 41 h 58"/>
                <a:gd name="T8" fmla="*/ 0 w 135"/>
                <a:gd name="T9" fmla="*/ 58 h 58"/>
                <a:gd name="T10" fmla="*/ 50 w 135"/>
                <a:gd name="T11" fmla="*/ 43 h 58"/>
                <a:gd name="T12" fmla="*/ 50 w 135"/>
                <a:gd name="T13" fmla="*/ 58 h 58"/>
                <a:gd name="T14" fmla="*/ 99 w 135"/>
                <a:gd name="T15" fmla="*/ 43 h 58"/>
                <a:gd name="T16" fmla="*/ 99 w 135"/>
                <a:gd name="T1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58">
                  <a:moveTo>
                    <a:pt x="99" y="29"/>
                  </a:moveTo>
                  <a:lnTo>
                    <a:pt x="135" y="18"/>
                  </a:lnTo>
                  <a:lnTo>
                    <a:pt x="135" y="0"/>
                  </a:lnTo>
                  <a:lnTo>
                    <a:pt x="0" y="41"/>
                  </a:lnTo>
                  <a:lnTo>
                    <a:pt x="0" y="58"/>
                  </a:lnTo>
                  <a:lnTo>
                    <a:pt x="50" y="43"/>
                  </a:lnTo>
                  <a:lnTo>
                    <a:pt x="50" y="58"/>
                  </a:lnTo>
                  <a:lnTo>
                    <a:pt x="99" y="43"/>
                  </a:lnTo>
                  <a:lnTo>
                    <a:pt x="99" y="29"/>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19" name="Freeform 171">
              <a:extLst>
                <a:ext uri="{FF2B5EF4-FFF2-40B4-BE49-F238E27FC236}">
                  <a16:creationId xmlns:a16="http://schemas.microsoft.com/office/drawing/2014/main" id="{EDCB9DE3-A267-4320-B538-0BAB9AB673B2}"/>
                </a:ext>
              </a:extLst>
            </p:cNvPr>
            <p:cNvSpPr>
              <a:spLocks/>
            </p:cNvSpPr>
            <p:nvPr/>
          </p:nvSpPr>
          <p:spPr bwMode="auto">
            <a:xfrm>
              <a:off x="351" y="1788"/>
              <a:ext cx="771" cy="161"/>
            </a:xfrm>
            <a:custGeom>
              <a:avLst/>
              <a:gdLst>
                <a:gd name="T0" fmla="*/ 1243 w 1544"/>
                <a:gd name="T1" fmla="*/ 316 h 322"/>
                <a:gd name="T2" fmla="*/ 1326 w 1544"/>
                <a:gd name="T3" fmla="*/ 280 h 322"/>
                <a:gd name="T4" fmla="*/ 1406 w 1544"/>
                <a:gd name="T5" fmla="*/ 231 h 322"/>
                <a:gd name="T6" fmla="*/ 1487 w 1544"/>
                <a:gd name="T7" fmla="*/ 177 h 322"/>
                <a:gd name="T8" fmla="*/ 1544 w 1544"/>
                <a:gd name="T9" fmla="*/ 148 h 322"/>
                <a:gd name="T10" fmla="*/ 367 w 1544"/>
                <a:gd name="T11" fmla="*/ 0 h 322"/>
                <a:gd name="T12" fmla="*/ 266 w 1544"/>
                <a:gd name="T13" fmla="*/ 35 h 322"/>
                <a:gd name="T14" fmla="*/ 182 w 1544"/>
                <a:gd name="T15" fmla="*/ 82 h 322"/>
                <a:gd name="T16" fmla="*/ 91 w 1544"/>
                <a:gd name="T17" fmla="*/ 119 h 322"/>
                <a:gd name="T18" fmla="*/ 146 w 1544"/>
                <a:gd name="T19" fmla="*/ 113 h 322"/>
                <a:gd name="T20" fmla="*/ 177 w 1544"/>
                <a:gd name="T21" fmla="*/ 109 h 322"/>
                <a:gd name="T22" fmla="*/ 200 w 1544"/>
                <a:gd name="T23" fmla="*/ 97 h 322"/>
                <a:gd name="T24" fmla="*/ 213 w 1544"/>
                <a:gd name="T25" fmla="*/ 90 h 322"/>
                <a:gd name="T26" fmla="*/ 244 w 1544"/>
                <a:gd name="T27" fmla="*/ 82 h 322"/>
                <a:gd name="T28" fmla="*/ 273 w 1544"/>
                <a:gd name="T29" fmla="*/ 59 h 322"/>
                <a:gd name="T30" fmla="*/ 279 w 1544"/>
                <a:gd name="T31" fmla="*/ 49 h 322"/>
                <a:gd name="T32" fmla="*/ 378 w 1544"/>
                <a:gd name="T33" fmla="*/ 41 h 322"/>
                <a:gd name="T34" fmla="*/ 376 w 1544"/>
                <a:gd name="T35" fmla="*/ 64 h 322"/>
                <a:gd name="T36" fmla="*/ 324 w 1544"/>
                <a:gd name="T37" fmla="*/ 93 h 322"/>
                <a:gd name="T38" fmla="*/ 279 w 1544"/>
                <a:gd name="T39" fmla="*/ 117 h 322"/>
                <a:gd name="T40" fmla="*/ 326 w 1544"/>
                <a:gd name="T41" fmla="*/ 103 h 322"/>
                <a:gd name="T42" fmla="*/ 357 w 1544"/>
                <a:gd name="T43" fmla="*/ 88 h 322"/>
                <a:gd name="T44" fmla="*/ 392 w 1544"/>
                <a:gd name="T45" fmla="*/ 72 h 322"/>
                <a:gd name="T46" fmla="*/ 425 w 1544"/>
                <a:gd name="T47" fmla="*/ 47 h 322"/>
                <a:gd name="T48" fmla="*/ 1144 w 1544"/>
                <a:gd name="T49" fmla="*/ 140 h 322"/>
                <a:gd name="T50" fmla="*/ 1144 w 1544"/>
                <a:gd name="T51" fmla="*/ 167 h 322"/>
                <a:gd name="T52" fmla="*/ 1074 w 1544"/>
                <a:gd name="T53" fmla="*/ 212 h 322"/>
                <a:gd name="T54" fmla="*/ 1028 w 1544"/>
                <a:gd name="T55" fmla="*/ 237 h 322"/>
                <a:gd name="T56" fmla="*/ 1034 w 1544"/>
                <a:gd name="T57" fmla="*/ 243 h 322"/>
                <a:gd name="T58" fmla="*/ 1059 w 1544"/>
                <a:gd name="T59" fmla="*/ 233 h 322"/>
                <a:gd name="T60" fmla="*/ 1084 w 1544"/>
                <a:gd name="T61" fmla="*/ 225 h 322"/>
                <a:gd name="T62" fmla="*/ 1115 w 1544"/>
                <a:gd name="T63" fmla="*/ 208 h 322"/>
                <a:gd name="T64" fmla="*/ 1136 w 1544"/>
                <a:gd name="T65" fmla="*/ 198 h 322"/>
                <a:gd name="T66" fmla="*/ 1171 w 1544"/>
                <a:gd name="T67" fmla="*/ 173 h 322"/>
                <a:gd name="T68" fmla="*/ 1204 w 1544"/>
                <a:gd name="T69" fmla="*/ 150 h 322"/>
                <a:gd name="T70" fmla="*/ 1404 w 1544"/>
                <a:gd name="T71" fmla="*/ 192 h 322"/>
                <a:gd name="T72" fmla="*/ 1383 w 1544"/>
                <a:gd name="T73" fmla="*/ 212 h 322"/>
                <a:gd name="T74" fmla="*/ 1295 w 1544"/>
                <a:gd name="T75" fmla="*/ 268 h 322"/>
                <a:gd name="T76" fmla="*/ 1214 w 1544"/>
                <a:gd name="T77" fmla="*/ 301 h 322"/>
                <a:gd name="T78" fmla="*/ 1003 w 1544"/>
                <a:gd name="T79" fmla="*/ 247 h 322"/>
                <a:gd name="T80" fmla="*/ 182 w 1544"/>
                <a:gd name="T81" fmla="*/ 156 h 322"/>
                <a:gd name="T82" fmla="*/ 163 w 1544"/>
                <a:gd name="T83" fmla="*/ 152 h 322"/>
                <a:gd name="T84" fmla="*/ 91 w 1544"/>
                <a:gd name="T85" fmla="*/ 119 h 322"/>
                <a:gd name="T86" fmla="*/ 0 w 1544"/>
                <a:gd name="T87" fmla="*/ 140 h 322"/>
                <a:gd name="T88" fmla="*/ 1226 w 1544"/>
                <a:gd name="T89" fmla="*/ 32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44" h="322">
                  <a:moveTo>
                    <a:pt x="1226" y="322"/>
                  </a:moveTo>
                  <a:lnTo>
                    <a:pt x="1243" y="316"/>
                  </a:lnTo>
                  <a:lnTo>
                    <a:pt x="1286" y="299"/>
                  </a:lnTo>
                  <a:lnTo>
                    <a:pt x="1326" y="280"/>
                  </a:lnTo>
                  <a:lnTo>
                    <a:pt x="1359" y="262"/>
                  </a:lnTo>
                  <a:lnTo>
                    <a:pt x="1406" y="231"/>
                  </a:lnTo>
                  <a:lnTo>
                    <a:pt x="1456" y="192"/>
                  </a:lnTo>
                  <a:lnTo>
                    <a:pt x="1487" y="177"/>
                  </a:lnTo>
                  <a:lnTo>
                    <a:pt x="1522" y="159"/>
                  </a:lnTo>
                  <a:lnTo>
                    <a:pt x="1544" y="148"/>
                  </a:lnTo>
                  <a:lnTo>
                    <a:pt x="555" y="26"/>
                  </a:lnTo>
                  <a:lnTo>
                    <a:pt x="367" y="0"/>
                  </a:lnTo>
                  <a:lnTo>
                    <a:pt x="289" y="26"/>
                  </a:lnTo>
                  <a:lnTo>
                    <a:pt x="266" y="35"/>
                  </a:lnTo>
                  <a:lnTo>
                    <a:pt x="229" y="57"/>
                  </a:lnTo>
                  <a:lnTo>
                    <a:pt x="182" y="82"/>
                  </a:lnTo>
                  <a:lnTo>
                    <a:pt x="113" y="111"/>
                  </a:lnTo>
                  <a:lnTo>
                    <a:pt x="91" y="119"/>
                  </a:lnTo>
                  <a:lnTo>
                    <a:pt x="124" y="123"/>
                  </a:lnTo>
                  <a:lnTo>
                    <a:pt x="146" y="113"/>
                  </a:lnTo>
                  <a:lnTo>
                    <a:pt x="161" y="107"/>
                  </a:lnTo>
                  <a:lnTo>
                    <a:pt x="177" y="109"/>
                  </a:lnTo>
                  <a:lnTo>
                    <a:pt x="182" y="103"/>
                  </a:lnTo>
                  <a:lnTo>
                    <a:pt x="200" y="97"/>
                  </a:lnTo>
                  <a:lnTo>
                    <a:pt x="210" y="97"/>
                  </a:lnTo>
                  <a:lnTo>
                    <a:pt x="213" y="90"/>
                  </a:lnTo>
                  <a:lnTo>
                    <a:pt x="233" y="80"/>
                  </a:lnTo>
                  <a:lnTo>
                    <a:pt x="244" y="82"/>
                  </a:lnTo>
                  <a:lnTo>
                    <a:pt x="248" y="72"/>
                  </a:lnTo>
                  <a:lnTo>
                    <a:pt x="273" y="59"/>
                  </a:lnTo>
                  <a:lnTo>
                    <a:pt x="277" y="59"/>
                  </a:lnTo>
                  <a:lnTo>
                    <a:pt x="279" y="49"/>
                  </a:lnTo>
                  <a:lnTo>
                    <a:pt x="312" y="33"/>
                  </a:lnTo>
                  <a:lnTo>
                    <a:pt x="378" y="41"/>
                  </a:lnTo>
                  <a:lnTo>
                    <a:pt x="386" y="57"/>
                  </a:lnTo>
                  <a:lnTo>
                    <a:pt x="376" y="64"/>
                  </a:lnTo>
                  <a:lnTo>
                    <a:pt x="347" y="80"/>
                  </a:lnTo>
                  <a:lnTo>
                    <a:pt x="324" y="93"/>
                  </a:lnTo>
                  <a:lnTo>
                    <a:pt x="295" y="109"/>
                  </a:lnTo>
                  <a:lnTo>
                    <a:pt x="279" y="117"/>
                  </a:lnTo>
                  <a:lnTo>
                    <a:pt x="318" y="111"/>
                  </a:lnTo>
                  <a:lnTo>
                    <a:pt x="326" y="103"/>
                  </a:lnTo>
                  <a:lnTo>
                    <a:pt x="355" y="93"/>
                  </a:lnTo>
                  <a:lnTo>
                    <a:pt x="357" y="88"/>
                  </a:lnTo>
                  <a:lnTo>
                    <a:pt x="361" y="86"/>
                  </a:lnTo>
                  <a:lnTo>
                    <a:pt x="392" y="72"/>
                  </a:lnTo>
                  <a:lnTo>
                    <a:pt x="396" y="64"/>
                  </a:lnTo>
                  <a:lnTo>
                    <a:pt x="425" y="47"/>
                  </a:lnTo>
                  <a:lnTo>
                    <a:pt x="1101" y="134"/>
                  </a:lnTo>
                  <a:lnTo>
                    <a:pt x="1144" y="140"/>
                  </a:lnTo>
                  <a:lnTo>
                    <a:pt x="1156" y="157"/>
                  </a:lnTo>
                  <a:lnTo>
                    <a:pt x="1144" y="167"/>
                  </a:lnTo>
                  <a:lnTo>
                    <a:pt x="1113" y="187"/>
                  </a:lnTo>
                  <a:lnTo>
                    <a:pt x="1074" y="212"/>
                  </a:lnTo>
                  <a:lnTo>
                    <a:pt x="1053" y="223"/>
                  </a:lnTo>
                  <a:lnTo>
                    <a:pt x="1028" y="237"/>
                  </a:lnTo>
                  <a:lnTo>
                    <a:pt x="1014" y="245"/>
                  </a:lnTo>
                  <a:lnTo>
                    <a:pt x="1034" y="243"/>
                  </a:lnTo>
                  <a:lnTo>
                    <a:pt x="1037" y="235"/>
                  </a:lnTo>
                  <a:lnTo>
                    <a:pt x="1059" y="233"/>
                  </a:lnTo>
                  <a:lnTo>
                    <a:pt x="1080" y="235"/>
                  </a:lnTo>
                  <a:lnTo>
                    <a:pt x="1084" y="225"/>
                  </a:lnTo>
                  <a:lnTo>
                    <a:pt x="1109" y="218"/>
                  </a:lnTo>
                  <a:lnTo>
                    <a:pt x="1115" y="208"/>
                  </a:lnTo>
                  <a:lnTo>
                    <a:pt x="1132" y="198"/>
                  </a:lnTo>
                  <a:lnTo>
                    <a:pt x="1136" y="198"/>
                  </a:lnTo>
                  <a:lnTo>
                    <a:pt x="1142" y="188"/>
                  </a:lnTo>
                  <a:lnTo>
                    <a:pt x="1171" y="173"/>
                  </a:lnTo>
                  <a:lnTo>
                    <a:pt x="1173" y="167"/>
                  </a:lnTo>
                  <a:lnTo>
                    <a:pt x="1204" y="150"/>
                  </a:lnTo>
                  <a:lnTo>
                    <a:pt x="1390" y="173"/>
                  </a:lnTo>
                  <a:lnTo>
                    <a:pt x="1404" y="192"/>
                  </a:lnTo>
                  <a:lnTo>
                    <a:pt x="1396" y="200"/>
                  </a:lnTo>
                  <a:lnTo>
                    <a:pt x="1383" y="212"/>
                  </a:lnTo>
                  <a:lnTo>
                    <a:pt x="1338" y="243"/>
                  </a:lnTo>
                  <a:lnTo>
                    <a:pt x="1295" y="268"/>
                  </a:lnTo>
                  <a:lnTo>
                    <a:pt x="1255" y="285"/>
                  </a:lnTo>
                  <a:lnTo>
                    <a:pt x="1214" y="301"/>
                  </a:lnTo>
                  <a:lnTo>
                    <a:pt x="987" y="268"/>
                  </a:lnTo>
                  <a:lnTo>
                    <a:pt x="1003" y="247"/>
                  </a:lnTo>
                  <a:lnTo>
                    <a:pt x="954" y="266"/>
                  </a:lnTo>
                  <a:lnTo>
                    <a:pt x="182" y="156"/>
                  </a:lnTo>
                  <a:lnTo>
                    <a:pt x="200" y="142"/>
                  </a:lnTo>
                  <a:lnTo>
                    <a:pt x="163" y="152"/>
                  </a:lnTo>
                  <a:lnTo>
                    <a:pt x="74" y="138"/>
                  </a:lnTo>
                  <a:lnTo>
                    <a:pt x="91" y="119"/>
                  </a:lnTo>
                  <a:lnTo>
                    <a:pt x="72" y="123"/>
                  </a:lnTo>
                  <a:lnTo>
                    <a:pt x="0" y="140"/>
                  </a:lnTo>
                  <a:lnTo>
                    <a:pt x="1196" y="318"/>
                  </a:lnTo>
                  <a:lnTo>
                    <a:pt x="1226" y="32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0" name="Freeform 172">
              <a:extLst>
                <a:ext uri="{FF2B5EF4-FFF2-40B4-BE49-F238E27FC236}">
                  <a16:creationId xmlns:a16="http://schemas.microsoft.com/office/drawing/2014/main" id="{338538A1-8222-41AA-8791-5C2C7404B708}"/>
                </a:ext>
              </a:extLst>
            </p:cNvPr>
            <p:cNvSpPr>
              <a:spLocks/>
            </p:cNvSpPr>
            <p:nvPr/>
          </p:nvSpPr>
          <p:spPr bwMode="auto">
            <a:xfrm>
              <a:off x="351" y="1858"/>
              <a:ext cx="614" cy="115"/>
            </a:xfrm>
            <a:custGeom>
              <a:avLst/>
              <a:gdLst>
                <a:gd name="T0" fmla="*/ 1229 w 1229"/>
                <a:gd name="T1" fmla="*/ 231 h 231"/>
                <a:gd name="T2" fmla="*/ 1226 w 1229"/>
                <a:gd name="T3" fmla="*/ 182 h 231"/>
                <a:gd name="T4" fmla="*/ 1196 w 1229"/>
                <a:gd name="T5" fmla="*/ 178 h 231"/>
                <a:gd name="T6" fmla="*/ 0 w 1229"/>
                <a:gd name="T7" fmla="*/ 0 h 231"/>
                <a:gd name="T8" fmla="*/ 0 w 1229"/>
                <a:gd name="T9" fmla="*/ 48 h 231"/>
                <a:gd name="T10" fmla="*/ 1229 w 1229"/>
                <a:gd name="T11" fmla="*/ 231 h 231"/>
              </a:gdLst>
              <a:ahLst/>
              <a:cxnLst>
                <a:cxn ang="0">
                  <a:pos x="T0" y="T1"/>
                </a:cxn>
                <a:cxn ang="0">
                  <a:pos x="T2" y="T3"/>
                </a:cxn>
                <a:cxn ang="0">
                  <a:pos x="T4" y="T5"/>
                </a:cxn>
                <a:cxn ang="0">
                  <a:pos x="T6" y="T7"/>
                </a:cxn>
                <a:cxn ang="0">
                  <a:pos x="T8" y="T9"/>
                </a:cxn>
                <a:cxn ang="0">
                  <a:pos x="T10" y="T11"/>
                </a:cxn>
              </a:cxnLst>
              <a:rect l="0" t="0" r="r" b="b"/>
              <a:pathLst>
                <a:path w="1229" h="231">
                  <a:moveTo>
                    <a:pt x="1229" y="231"/>
                  </a:moveTo>
                  <a:lnTo>
                    <a:pt x="1226" y="182"/>
                  </a:lnTo>
                  <a:lnTo>
                    <a:pt x="1196" y="178"/>
                  </a:lnTo>
                  <a:lnTo>
                    <a:pt x="0" y="0"/>
                  </a:lnTo>
                  <a:lnTo>
                    <a:pt x="0" y="48"/>
                  </a:lnTo>
                  <a:lnTo>
                    <a:pt x="1229" y="23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1" name="Freeform 173">
              <a:extLst>
                <a:ext uri="{FF2B5EF4-FFF2-40B4-BE49-F238E27FC236}">
                  <a16:creationId xmlns:a16="http://schemas.microsoft.com/office/drawing/2014/main" id="{D5961D57-41AC-4398-92E8-6068FDBB55B8}"/>
                </a:ext>
              </a:extLst>
            </p:cNvPr>
            <p:cNvSpPr>
              <a:spLocks/>
            </p:cNvSpPr>
            <p:nvPr/>
          </p:nvSpPr>
          <p:spPr bwMode="auto">
            <a:xfrm>
              <a:off x="442" y="1820"/>
              <a:ext cx="486" cy="101"/>
            </a:xfrm>
            <a:custGeom>
              <a:avLst/>
              <a:gdLst>
                <a:gd name="T0" fmla="*/ 821 w 974"/>
                <a:gd name="T1" fmla="*/ 183 h 202"/>
                <a:gd name="T2" fmla="*/ 832 w 974"/>
                <a:gd name="T3" fmla="*/ 181 h 202"/>
                <a:gd name="T4" fmla="*/ 846 w 974"/>
                <a:gd name="T5" fmla="*/ 173 h 202"/>
                <a:gd name="T6" fmla="*/ 871 w 974"/>
                <a:gd name="T7" fmla="*/ 159 h 202"/>
                <a:gd name="T8" fmla="*/ 892 w 974"/>
                <a:gd name="T9" fmla="*/ 148 h 202"/>
                <a:gd name="T10" fmla="*/ 931 w 974"/>
                <a:gd name="T11" fmla="*/ 123 h 202"/>
                <a:gd name="T12" fmla="*/ 962 w 974"/>
                <a:gd name="T13" fmla="*/ 103 h 202"/>
                <a:gd name="T14" fmla="*/ 974 w 974"/>
                <a:gd name="T15" fmla="*/ 93 h 202"/>
                <a:gd name="T16" fmla="*/ 962 w 974"/>
                <a:gd name="T17" fmla="*/ 76 h 202"/>
                <a:gd name="T18" fmla="*/ 939 w 974"/>
                <a:gd name="T19" fmla="*/ 92 h 202"/>
                <a:gd name="T20" fmla="*/ 900 w 974"/>
                <a:gd name="T21" fmla="*/ 86 h 202"/>
                <a:gd name="T22" fmla="*/ 214 w 974"/>
                <a:gd name="T23" fmla="*/ 0 h 202"/>
                <a:gd name="T24" fmla="*/ 210 w 974"/>
                <a:gd name="T25" fmla="*/ 8 h 202"/>
                <a:gd name="T26" fmla="*/ 881 w 974"/>
                <a:gd name="T27" fmla="*/ 95 h 202"/>
                <a:gd name="T28" fmla="*/ 929 w 974"/>
                <a:gd name="T29" fmla="*/ 101 h 202"/>
                <a:gd name="T30" fmla="*/ 904 w 974"/>
                <a:gd name="T31" fmla="*/ 117 h 202"/>
                <a:gd name="T32" fmla="*/ 863 w 974"/>
                <a:gd name="T33" fmla="*/ 111 h 202"/>
                <a:gd name="T34" fmla="*/ 179 w 974"/>
                <a:gd name="T35" fmla="*/ 22 h 202"/>
                <a:gd name="T36" fmla="*/ 175 w 974"/>
                <a:gd name="T37" fmla="*/ 24 h 202"/>
                <a:gd name="T38" fmla="*/ 173 w 974"/>
                <a:gd name="T39" fmla="*/ 29 h 202"/>
                <a:gd name="T40" fmla="*/ 838 w 974"/>
                <a:gd name="T41" fmla="*/ 121 h 202"/>
                <a:gd name="T42" fmla="*/ 886 w 974"/>
                <a:gd name="T43" fmla="*/ 126 h 202"/>
                <a:gd name="T44" fmla="*/ 838 w 974"/>
                <a:gd name="T45" fmla="*/ 152 h 202"/>
                <a:gd name="T46" fmla="*/ 803 w 974"/>
                <a:gd name="T47" fmla="*/ 148 h 202"/>
                <a:gd name="T48" fmla="*/ 97 w 974"/>
                <a:gd name="T49" fmla="*/ 53 h 202"/>
                <a:gd name="T50" fmla="*/ 97 w 974"/>
                <a:gd name="T51" fmla="*/ 61 h 202"/>
                <a:gd name="T52" fmla="*/ 826 w 974"/>
                <a:gd name="T53" fmla="*/ 159 h 202"/>
                <a:gd name="T54" fmla="*/ 809 w 974"/>
                <a:gd name="T55" fmla="*/ 165 h 202"/>
                <a:gd name="T56" fmla="*/ 76 w 974"/>
                <a:gd name="T57" fmla="*/ 66 h 202"/>
                <a:gd name="T58" fmla="*/ 66 w 974"/>
                <a:gd name="T59" fmla="*/ 64 h 202"/>
                <a:gd name="T60" fmla="*/ 64 w 974"/>
                <a:gd name="T61" fmla="*/ 68 h 202"/>
                <a:gd name="T62" fmla="*/ 782 w 974"/>
                <a:gd name="T63" fmla="*/ 171 h 202"/>
                <a:gd name="T64" fmla="*/ 764 w 974"/>
                <a:gd name="T65" fmla="*/ 177 h 202"/>
                <a:gd name="T66" fmla="*/ 464 w 974"/>
                <a:gd name="T67" fmla="*/ 134 h 202"/>
                <a:gd name="T68" fmla="*/ 29 w 974"/>
                <a:gd name="T69" fmla="*/ 70 h 202"/>
                <a:gd name="T70" fmla="*/ 18 w 974"/>
                <a:gd name="T71" fmla="*/ 78 h 202"/>
                <a:gd name="T72" fmla="*/ 0 w 974"/>
                <a:gd name="T73" fmla="*/ 92 h 202"/>
                <a:gd name="T74" fmla="*/ 772 w 974"/>
                <a:gd name="T75" fmla="*/ 202 h 202"/>
                <a:gd name="T76" fmla="*/ 821 w 974"/>
                <a:gd name="T77" fmla="*/ 18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74" h="202">
                  <a:moveTo>
                    <a:pt x="821" y="183"/>
                  </a:moveTo>
                  <a:lnTo>
                    <a:pt x="832" y="181"/>
                  </a:lnTo>
                  <a:lnTo>
                    <a:pt x="846" y="173"/>
                  </a:lnTo>
                  <a:lnTo>
                    <a:pt x="871" y="159"/>
                  </a:lnTo>
                  <a:lnTo>
                    <a:pt x="892" y="148"/>
                  </a:lnTo>
                  <a:lnTo>
                    <a:pt x="931" y="123"/>
                  </a:lnTo>
                  <a:lnTo>
                    <a:pt x="962" y="103"/>
                  </a:lnTo>
                  <a:lnTo>
                    <a:pt x="974" y="93"/>
                  </a:lnTo>
                  <a:lnTo>
                    <a:pt x="962" y="76"/>
                  </a:lnTo>
                  <a:lnTo>
                    <a:pt x="939" y="92"/>
                  </a:lnTo>
                  <a:lnTo>
                    <a:pt x="900" y="86"/>
                  </a:lnTo>
                  <a:lnTo>
                    <a:pt x="214" y="0"/>
                  </a:lnTo>
                  <a:lnTo>
                    <a:pt x="210" y="8"/>
                  </a:lnTo>
                  <a:lnTo>
                    <a:pt x="881" y="95"/>
                  </a:lnTo>
                  <a:lnTo>
                    <a:pt x="929" y="101"/>
                  </a:lnTo>
                  <a:lnTo>
                    <a:pt x="904" y="117"/>
                  </a:lnTo>
                  <a:lnTo>
                    <a:pt x="863" y="111"/>
                  </a:lnTo>
                  <a:lnTo>
                    <a:pt x="179" y="22"/>
                  </a:lnTo>
                  <a:lnTo>
                    <a:pt x="175" y="24"/>
                  </a:lnTo>
                  <a:lnTo>
                    <a:pt x="173" y="29"/>
                  </a:lnTo>
                  <a:lnTo>
                    <a:pt x="838" y="121"/>
                  </a:lnTo>
                  <a:lnTo>
                    <a:pt x="886" y="126"/>
                  </a:lnTo>
                  <a:lnTo>
                    <a:pt x="838" y="152"/>
                  </a:lnTo>
                  <a:lnTo>
                    <a:pt x="803" y="148"/>
                  </a:lnTo>
                  <a:lnTo>
                    <a:pt x="97" y="53"/>
                  </a:lnTo>
                  <a:lnTo>
                    <a:pt x="97" y="61"/>
                  </a:lnTo>
                  <a:lnTo>
                    <a:pt x="826" y="159"/>
                  </a:lnTo>
                  <a:lnTo>
                    <a:pt x="809" y="165"/>
                  </a:lnTo>
                  <a:lnTo>
                    <a:pt x="76" y="66"/>
                  </a:lnTo>
                  <a:lnTo>
                    <a:pt x="66" y="64"/>
                  </a:lnTo>
                  <a:lnTo>
                    <a:pt x="64" y="68"/>
                  </a:lnTo>
                  <a:lnTo>
                    <a:pt x="782" y="171"/>
                  </a:lnTo>
                  <a:lnTo>
                    <a:pt x="764" y="177"/>
                  </a:lnTo>
                  <a:lnTo>
                    <a:pt x="464" y="134"/>
                  </a:lnTo>
                  <a:lnTo>
                    <a:pt x="29" y="70"/>
                  </a:lnTo>
                  <a:lnTo>
                    <a:pt x="18" y="78"/>
                  </a:lnTo>
                  <a:lnTo>
                    <a:pt x="0" y="92"/>
                  </a:lnTo>
                  <a:lnTo>
                    <a:pt x="772" y="202"/>
                  </a:lnTo>
                  <a:lnTo>
                    <a:pt x="821" y="183"/>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22" name="Freeform 174">
              <a:extLst>
                <a:ext uri="{FF2B5EF4-FFF2-40B4-BE49-F238E27FC236}">
                  <a16:creationId xmlns:a16="http://schemas.microsoft.com/office/drawing/2014/main" id="{15A74D62-329A-46FB-9901-8ECA15336395}"/>
                </a:ext>
              </a:extLst>
            </p:cNvPr>
            <p:cNvSpPr>
              <a:spLocks/>
            </p:cNvSpPr>
            <p:nvPr/>
          </p:nvSpPr>
          <p:spPr bwMode="auto">
            <a:xfrm>
              <a:off x="963" y="1862"/>
              <a:ext cx="160" cy="111"/>
            </a:xfrm>
            <a:custGeom>
              <a:avLst/>
              <a:gdLst>
                <a:gd name="T0" fmla="*/ 141 w 320"/>
                <a:gd name="T1" fmla="*/ 168 h 223"/>
                <a:gd name="T2" fmla="*/ 149 w 320"/>
                <a:gd name="T3" fmla="*/ 161 h 223"/>
                <a:gd name="T4" fmla="*/ 168 w 320"/>
                <a:gd name="T5" fmla="*/ 143 h 223"/>
                <a:gd name="T6" fmla="*/ 182 w 320"/>
                <a:gd name="T7" fmla="*/ 130 h 223"/>
                <a:gd name="T8" fmla="*/ 199 w 320"/>
                <a:gd name="T9" fmla="*/ 116 h 223"/>
                <a:gd name="T10" fmla="*/ 219 w 320"/>
                <a:gd name="T11" fmla="*/ 103 h 223"/>
                <a:gd name="T12" fmla="*/ 234 w 320"/>
                <a:gd name="T13" fmla="*/ 93 h 223"/>
                <a:gd name="T14" fmla="*/ 248 w 320"/>
                <a:gd name="T15" fmla="*/ 85 h 223"/>
                <a:gd name="T16" fmla="*/ 269 w 320"/>
                <a:gd name="T17" fmla="*/ 77 h 223"/>
                <a:gd name="T18" fmla="*/ 283 w 320"/>
                <a:gd name="T19" fmla="*/ 71 h 223"/>
                <a:gd name="T20" fmla="*/ 298 w 320"/>
                <a:gd name="T21" fmla="*/ 64 h 223"/>
                <a:gd name="T22" fmla="*/ 308 w 320"/>
                <a:gd name="T23" fmla="*/ 58 h 223"/>
                <a:gd name="T24" fmla="*/ 320 w 320"/>
                <a:gd name="T25" fmla="*/ 54 h 223"/>
                <a:gd name="T26" fmla="*/ 318 w 320"/>
                <a:gd name="T27" fmla="*/ 17 h 223"/>
                <a:gd name="T28" fmla="*/ 318 w 320"/>
                <a:gd name="T29" fmla="*/ 0 h 223"/>
                <a:gd name="T30" fmla="*/ 296 w 320"/>
                <a:gd name="T31" fmla="*/ 11 h 223"/>
                <a:gd name="T32" fmla="*/ 261 w 320"/>
                <a:gd name="T33" fmla="*/ 29 h 223"/>
                <a:gd name="T34" fmla="*/ 230 w 320"/>
                <a:gd name="T35" fmla="*/ 44 h 223"/>
                <a:gd name="T36" fmla="*/ 180 w 320"/>
                <a:gd name="T37" fmla="*/ 83 h 223"/>
                <a:gd name="T38" fmla="*/ 133 w 320"/>
                <a:gd name="T39" fmla="*/ 114 h 223"/>
                <a:gd name="T40" fmla="*/ 100 w 320"/>
                <a:gd name="T41" fmla="*/ 132 h 223"/>
                <a:gd name="T42" fmla="*/ 60 w 320"/>
                <a:gd name="T43" fmla="*/ 151 h 223"/>
                <a:gd name="T44" fmla="*/ 17 w 320"/>
                <a:gd name="T45" fmla="*/ 168 h 223"/>
                <a:gd name="T46" fmla="*/ 0 w 320"/>
                <a:gd name="T47" fmla="*/ 174 h 223"/>
                <a:gd name="T48" fmla="*/ 3 w 320"/>
                <a:gd name="T49" fmla="*/ 223 h 223"/>
                <a:gd name="T50" fmla="*/ 33 w 320"/>
                <a:gd name="T51" fmla="*/ 215 h 223"/>
                <a:gd name="T52" fmla="*/ 62 w 320"/>
                <a:gd name="T53" fmla="*/ 205 h 223"/>
                <a:gd name="T54" fmla="*/ 104 w 320"/>
                <a:gd name="T55" fmla="*/ 188 h 223"/>
                <a:gd name="T56" fmla="*/ 141 w 320"/>
                <a:gd name="T57" fmla="*/ 16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0" h="223">
                  <a:moveTo>
                    <a:pt x="141" y="168"/>
                  </a:moveTo>
                  <a:lnTo>
                    <a:pt x="149" y="161"/>
                  </a:lnTo>
                  <a:lnTo>
                    <a:pt x="168" y="143"/>
                  </a:lnTo>
                  <a:lnTo>
                    <a:pt x="182" y="130"/>
                  </a:lnTo>
                  <a:lnTo>
                    <a:pt x="199" y="116"/>
                  </a:lnTo>
                  <a:lnTo>
                    <a:pt x="219" y="103"/>
                  </a:lnTo>
                  <a:lnTo>
                    <a:pt x="234" y="93"/>
                  </a:lnTo>
                  <a:lnTo>
                    <a:pt x="248" y="85"/>
                  </a:lnTo>
                  <a:lnTo>
                    <a:pt x="269" y="77"/>
                  </a:lnTo>
                  <a:lnTo>
                    <a:pt x="283" y="71"/>
                  </a:lnTo>
                  <a:lnTo>
                    <a:pt x="298" y="64"/>
                  </a:lnTo>
                  <a:lnTo>
                    <a:pt x="308" y="58"/>
                  </a:lnTo>
                  <a:lnTo>
                    <a:pt x="320" y="54"/>
                  </a:lnTo>
                  <a:lnTo>
                    <a:pt x="318" y="17"/>
                  </a:lnTo>
                  <a:lnTo>
                    <a:pt x="318" y="0"/>
                  </a:lnTo>
                  <a:lnTo>
                    <a:pt x="296" y="11"/>
                  </a:lnTo>
                  <a:lnTo>
                    <a:pt x="261" y="29"/>
                  </a:lnTo>
                  <a:lnTo>
                    <a:pt x="230" y="44"/>
                  </a:lnTo>
                  <a:lnTo>
                    <a:pt x="180" y="83"/>
                  </a:lnTo>
                  <a:lnTo>
                    <a:pt x="133" y="114"/>
                  </a:lnTo>
                  <a:lnTo>
                    <a:pt x="100" y="132"/>
                  </a:lnTo>
                  <a:lnTo>
                    <a:pt x="60" y="151"/>
                  </a:lnTo>
                  <a:lnTo>
                    <a:pt x="17" y="168"/>
                  </a:lnTo>
                  <a:lnTo>
                    <a:pt x="0" y="174"/>
                  </a:lnTo>
                  <a:lnTo>
                    <a:pt x="3" y="223"/>
                  </a:lnTo>
                  <a:lnTo>
                    <a:pt x="33" y="215"/>
                  </a:lnTo>
                  <a:lnTo>
                    <a:pt x="62" y="205"/>
                  </a:lnTo>
                  <a:lnTo>
                    <a:pt x="104" y="188"/>
                  </a:lnTo>
                  <a:lnTo>
                    <a:pt x="141" y="168"/>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3" name="Freeform 175">
              <a:extLst>
                <a:ext uri="{FF2B5EF4-FFF2-40B4-BE49-F238E27FC236}">
                  <a16:creationId xmlns:a16="http://schemas.microsoft.com/office/drawing/2014/main" id="{ECAD41F5-75E8-4FEE-8680-ACE19DBA66EF}"/>
                </a:ext>
              </a:extLst>
            </p:cNvPr>
            <p:cNvSpPr>
              <a:spLocks/>
            </p:cNvSpPr>
            <p:nvPr/>
          </p:nvSpPr>
          <p:spPr bwMode="auto">
            <a:xfrm>
              <a:off x="844" y="1872"/>
              <a:ext cx="208" cy="66"/>
            </a:xfrm>
            <a:custGeom>
              <a:avLst/>
              <a:gdLst>
                <a:gd name="T0" fmla="*/ 310 w 417"/>
                <a:gd name="T1" fmla="*/ 54 h 134"/>
                <a:gd name="T2" fmla="*/ 339 w 417"/>
                <a:gd name="T3" fmla="*/ 58 h 134"/>
                <a:gd name="T4" fmla="*/ 289 w 417"/>
                <a:gd name="T5" fmla="*/ 84 h 134"/>
                <a:gd name="T6" fmla="*/ 268 w 417"/>
                <a:gd name="T7" fmla="*/ 82 h 134"/>
                <a:gd name="T8" fmla="*/ 97 w 417"/>
                <a:gd name="T9" fmla="*/ 58 h 134"/>
                <a:gd name="T10" fmla="*/ 93 w 417"/>
                <a:gd name="T11" fmla="*/ 68 h 134"/>
                <a:gd name="T12" fmla="*/ 268 w 417"/>
                <a:gd name="T13" fmla="*/ 93 h 134"/>
                <a:gd name="T14" fmla="*/ 225 w 417"/>
                <a:gd name="T15" fmla="*/ 109 h 134"/>
                <a:gd name="T16" fmla="*/ 198 w 417"/>
                <a:gd name="T17" fmla="*/ 105 h 134"/>
                <a:gd name="T18" fmla="*/ 16 w 417"/>
                <a:gd name="T19" fmla="*/ 80 h 134"/>
                <a:gd name="T20" fmla="*/ 0 w 417"/>
                <a:gd name="T21" fmla="*/ 101 h 134"/>
                <a:gd name="T22" fmla="*/ 227 w 417"/>
                <a:gd name="T23" fmla="*/ 134 h 134"/>
                <a:gd name="T24" fmla="*/ 268 w 417"/>
                <a:gd name="T25" fmla="*/ 118 h 134"/>
                <a:gd name="T26" fmla="*/ 308 w 417"/>
                <a:gd name="T27" fmla="*/ 101 h 134"/>
                <a:gd name="T28" fmla="*/ 351 w 417"/>
                <a:gd name="T29" fmla="*/ 76 h 134"/>
                <a:gd name="T30" fmla="*/ 396 w 417"/>
                <a:gd name="T31" fmla="*/ 45 h 134"/>
                <a:gd name="T32" fmla="*/ 409 w 417"/>
                <a:gd name="T33" fmla="*/ 33 h 134"/>
                <a:gd name="T34" fmla="*/ 417 w 417"/>
                <a:gd name="T35" fmla="*/ 25 h 134"/>
                <a:gd name="T36" fmla="*/ 403 w 417"/>
                <a:gd name="T37" fmla="*/ 6 h 134"/>
                <a:gd name="T38" fmla="*/ 380 w 417"/>
                <a:gd name="T39" fmla="*/ 23 h 134"/>
                <a:gd name="T40" fmla="*/ 186 w 417"/>
                <a:gd name="T41" fmla="*/ 0 h 134"/>
                <a:gd name="T42" fmla="*/ 184 w 417"/>
                <a:gd name="T43" fmla="*/ 6 h 134"/>
                <a:gd name="T44" fmla="*/ 372 w 417"/>
                <a:gd name="T45" fmla="*/ 31 h 134"/>
                <a:gd name="T46" fmla="*/ 351 w 417"/>
                <a:gd name="T47" fmla="*/ 47 h 134"/>
                <a:gd name="T48" fmla="*/ 155 w 417"/>
                <a:gd name="T49" fmla="*/ 21 h 134"/>
                <a:gd name="T50" fmla="*/ 149 w 417"/>
                <a:gd name="T51" fmla="*/ 31 h 134"/>
                <a:gd name="T52" fmla="*/ 310 w 417"/>
                <a:gd name="T53"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7" h="134">
                  <a:moveTo>
                    <a:pt x="310" y="54"/>
                  </a:moveTo>
                  <a:lnTo>
                    <a:pt x="339" y="58"/>
                  </a:lnTo>
                  <a:lnTo>
                    <a:pt x="289" y="84"/>
                  </a:lnTo>
                  <a:lnTo>
                    <a:pt x="268" y="82"/>
                  </a:lnTo>
                  <a:lnTo>
                    <a:pt x="97" y="58"/>
                  </a:lnTo>
                  <a:lnTo>
                    <a:pt x="93" y="68"/>
                  </a:lnTo>
                  <a:lnTo>
                    <a:pt x="268" y="93"/>
                  </a:lnTo>
                  <a:lnTo>
                    <a:pt x="225" y="109"/>
                  </a:lnTo>
                  <a:lnTo>
                    <a:pt x="198" y="105"/>
                  </a:lnTo>
                  <a:lnTo>
                    <a:pt x="16" y="80"/>
                  </a:lnTo>
                  <a:lnTo>
                    <a:pt x="0" y="101"/>
                  </a:lnTo>
                  <a:lnTo>
                    <a:pt x="227" y="134"/>
                  </a:lnTo>
                  <a:lnTo>
                    <a:pt x="268" y="118"/>
                  </a:lnTo>
                  <a:lnTo>
                    <a:pt x="308" y="101"/>
                  </a:lnTo>
                  <a:lnTo>
                    <a:pt x="351" y="76"/>
                  </a:lnTo>
                  <a:lnTo>
                    <a:pt x="396" y="45"/>
                  </a:lnTo>
                  <a:lnTo>
                    <a:pt x="409" y="33"/>
                  </a:lnTo>
                  <a:lnTo>
                    <a:pt x="417" y="25"/>
                  </a:lnTo>
                  <a:lnTo>
                    <a:pt x="403" y="6"/>
                  </a:lnTo>
                  <a:lnTo>
                    <a:pt x="380" y="23"/>
                  </a:lnTo>
                  <a:lnTo>
                    <a:pt x="186" y="0"/>
                  </a:lnTo>
                  <a:lnTo>
                    <a:pt x="184" y="6"/>
                  </a:lnTo>
                  <a:lnTo>
                    <a:pt x="372" y="31"/>
                  </a:lnTo>
                  <a:lnTo>
                    <a:pt x="351" y="47"/>
                  </a:lnTo>
                  <a:lnTo>
                    <a:pt x="155" y="21"/>
                  </a:lnTo>
                  <a:lnTo>
                    <a:pt x="149" y="31"/>
                  </a:lnTo>
                  <a:lnTo>
                    <a:pt x="310" y="54"/>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24" name="Freeform 176">
              <a:extLst>
                <a:ext uri="{FF2B5EF4-FFF2-40B4-BE49-F238E27FC236}">
                  <a16:creationId xmlns:a16="http://schemas.microsoft.com/office/drawing/2014/main" id="{7CAC3B48-BDDE-4FC5-A3F1-A8644703E78B}"/>
                </a:ext>
              </a:extLst>
            </p:cNvPr>
            <p:cNvSpPr>
              <a:spLocks/>
            </p:cNvSpPr>
            <p:nvPr/>
          </p:nvSpPr>
          <p:spPr bwMode="auto">
            <a:xfrm>
              <a:off x="869" y="1905"/>
              <a:ext cx="109" cy="21"/>
            </a:xfrm>
            <a:custGeom>
              <a:avLst/>
              <a:gdLst>
                <a:gd name="T0" fmla="*/ 148 w 218"/>
                <a:gd name="T1" fmla="*/ 39 h 43"/>
                <a:gd name="T2" fmla="*/ 175 w 218"/>
                <a:gd name="T3" fmla="*/ 43 h 43"/>
                <a:gd name="T4" fmla="*/ 218 w 218"/>
                <a:gd name="T5" fmla="*/ 27 h 43"/>
                <a:gd name="T6" fmla="*/ 43 w 218"/>
                <a:gd name="T7" fmla="*/ 2 h 43"/>
                <a:gd name="T8" fmla="*/ 22 w 218"/>
                <a:gd name="T9" fmla="*/ 0 h 43"/>
                <a:gd name="T10" fmla="*/ 0 w 218"/>
                <a:gd name="T11" fmla="*/ 2 h 43"/>
                <a:gd name="T12" fmla="*/ 181 w 218"/>
                <a:gd name="T13" fmla="*/ 29 h 43"/>
                <a:gd name="T14" fmla="*/ 163 w 218"/>
                <a:gd name="T15" fmla="*/ 35 h 43"/>
                <a:gd name="T16" fmla="*/ 148 w 218"/>
                <a:gd name="T17"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43">
                  <a:moveTo>
                    <a:pt x="148" y="39"/>
                  </a:moveTo>
                  <a:lnTo>
                    <a:pt x="175" y="43"/>
                  </a:lnTo>
                  <a:lnTo>
                    <a:pt x="218" y="27"/>
                  </a:lnTo>
                  <a:lnTo>
                    <a:pt x="43" y="2"/>
                  </a:lnTo>
                  <a:lnTo>
                    <a:pt x="22" y="0"/>
                  </a:lnTo>
                  <a:lnTo>
                    <a:pt x="0" y="2"/>
                  </a:lnTo>
                  <a:lnTo>
                    <a:pt x="181" y="29"/>
                  </a:lnTo>
                  <a:lnTo>
                    <a:pt x="163" y="35"/>
                  </a:lnTo>
                  <a:lnTo>
                    <a:pt x="148" y="3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5" name="Freeform 177">
              <a:extLst>
                <a:ext uri="{FF2B5EF4-FFF2-40B4-BE49-F238E27FC236}">
                  <a16:creationId xmlns:a16="http://schemas.microsoft.com/office/drawing/2014/main" id="{AA719243-D98F-4F45-A300-F928083A3CF9}"/>
                </a:ext>
              </a:extLst>
            </p:cNvPr>
            <p:cNvSpPr>
              <a:spLocks/>
            </p:cNvSpPr>
            <p:nvPr/>
          </p:nvSpPr>
          <p:spPr bwMode="auto">
            <a:xfrm>
              <a:off x="867" y="1906"/>
              <a:ext cx="92" cy="16"/>
            </a:xfrm>
            <a:custGeom>
              <a:avLst/>
              <a:gdLst>
                <a:gd name="T0" fmla="*/ 166 w 184"/>
                <a:gd name="T1" fmla="*/ 33 h 33"/>
                <a:gd name="T2" fmla="*/ 184 w 184"/>
                <a:gd name="T3" fmla="*/ 27 h 33"/>
                <a:gd name="T4" fmla="*/ 3 w 184"/>
                <a:gd name="T5" fmla="*/ 0 h 33"/>
                <a:gd name="T6" fmla="*/ 0 w 184"/>
                <a:gd name="T7" fmla="*/ 8 h 33"/>
                <a:gd name="T8" fmla="*/ 166 w 184"/>
                <a:gd name="T9" fmla="*/ 33 h 33"/>
              </a:gdLst>
              <a:ahLst/>
              <a:cxnLst>
                <a:cxn ang="0">
                  <a:pos x="T0" y="T1"/>
                </a:cxn>
                <a:cxn ang="0">
                  <a:pos x="T2" y="T3"/>
                </a:cxn>
                <a:cxn ang="0">
                  <a:pos x="T4" y="T5"/>
                </a:cxn>
                <a:cxn ang="0">
                  <a:pos x="T6" y="T7"/>
                </a:cxn>
                <a:cxn ang="0">
                  <a:pos x="T8" y="T9"/>
                </a:cxn>
              </a:cxnLst>
              <a:rect l="0" t="0" r="r" b="b"/>
              <a:pathLst>
                <a:path w="184" h="33">
                  <a:moveTo>
                    <a:pt x="166" y="33"/>
                  </a:moveTo>
                  <a:lnTo>
                    <a:pt x="184" y="27"/>
                  </a:lnTo>
                  <a:lnTo>
                    <a:pt x="3" y="0"/>
                  </a:lnTo>
                  <a:lnTo>
                    <a:pt x="0" y="8"/>
                  </a:lnTo>
                  <a:lnTo>
                    <a:pt x="166" y="33"/>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26" name="Freeform 178">
              <a:extLst>
                <a:ext uri="{FF2B5EF4-FFF2-40B4-BE49-F238E27FC236}">
                  <a16:creationId xmlns:a16="http://schemas.microsoft.com/office/drawing/2014/main" id="{3FA964EF-FAF8-4A4F-9FB3-115EED245C75}"/>
                </a:ext>
              </a:extLst>
            </p:cNvPr>
            <p:cNvSpPr>
              <a:spLocks/>
            </p:cNvSpPr>
            <p:nvPr/>
          </p:nvSpPr>
          <p:spPr bwMode="auto">
            <a:xfrm>
              <a:off x="905" y="1892"/>
              <a:ext cx="85" cy="15"/>
            </a:xfrm>
            <a:custGeom>
              <a:avLst/>
              <a:gdLst>
                <a:gd name="T0" fmla="*/ 171 w 171"/>
                <a:gd name="T1" fmla="*/ 25 h 31"/>
                <a:gd name="T2" fmla="*/ 6 w 171"/>
                <a:gd name="T3" fmla="*/ 0 h 31"/>
                <a:gd name="T4" fmla="*/ 0 w 171"/>
                <a:gd name="T5" fmla="*/ 10 h 31"/>
                <a:gd name="T6" fmla="*/ 159 w 171"/>
                <a:gd name="T7" fmla="*/ 31 h 31"/>
                <a:gd name="T8" fmla="*/ 171 w 171"/>
                <a:gd name="T9" fmla="*/ 25 h 31"/>
              </a:gdLst>
              <a:ahLst/>
              <a:cxnLst>
                <a:cxn ang="0">
                  <a:pos x="T0" y="T1"/>
                </a:cxn>
                <a:cxn ang="0">
                  <a:pos x="T2" y="T3"/>
                </a:cxn>
                <a:cxn ang="0">
                  <a:pos x="T4" y="T5"/>
                </a:cxn>
                <a:cxn ang="0">
                  <a:pos x="T6" y="T7"/>
                </a:cxn>
                <a:cxn ang="0">
                  <a:pos x="T8" y="T9"/>
                </a:cxn>
              </a:cxnLst>
              <a:rect l="0" t="0" r="r" b="b"/>
              <a:pathLst>
                <a:path w="171" h="31">
                  <a:moveTo>
                    <a:pt x="171" y="25"/>
                  </a:moveTo>
                  <a:lnTo>
                    <a:pt x="6" y="0"/>
                  </a:lnTo>
                  <a:lnTo>
                    <a:pt x="0" y="10"/>
                  </a:lnTo>
                  <a:lnTo>
                    <a:pt x="159" y="31"/>
                  </a:lnTo>
                  <a:lnTo>
                    <a:pt x="171" y="25"/>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27" name="Freeform 179">
              <a:extLst>
                <a:ext uri="{FF2B5EF4-FFF2-40B4-BE49-F238E27FC236}">
                  <a16:creationId xmlns:a16="http://schemas.microsoft.com/office/drawing/2014/main" id="{1AE9463E-221E-4B45-868A-1EEB84B4F0FB}"/>
                </a:ext>
              </a:extLst>
            </p:cNvPr>
            <p:cNvSpPr>
              <a:spLocks/>
            </p:cNvSpPr>
            <p:nvPr/>
          </p:nvSpPr>
          <p:spPr bwMode="auto">
            <a:xfrm>
              <a:off x="937" y="1863"/>
              <a:ext cx="109" cy="20"/>
            </a:xfrm>
            <a:custGeom>
              <a:avLst/>
              <a:gdLst>
                <a:gd name="T0" fmla="*/ 217 w 217"/>
                <a:gd name="T1" fmla="*/ 23 h 40"/>
                <a:gd name="T2" fmla="*/ 31 w 217"/>
                <a:gd name="T3" fmla="*/ 0 h 40"/>
                <a:gd name="T4" fmla="*/ 0 w 217"/>
                <a:gd name="T5" fmla="*/ 17 h 40"/>
                <a:gd name="T6" fmla="*/ 194 w 217"/>
                <a:gd name="T7" fmla="*/ 40 h 40"/>
                <a:gd name="T8" fmla="*/ 217 w 217"/>
                <a:gd name="T9" fmla="*/ 23 h 40"/>
              </a:gdLst>
              <a:ahLst/>
              <a:cxnLst>
                <a:cxn ang="0">
                  <a:pos x="T0" y="T1"/>
                </a:cxn>
                <a:cxn ang="0">
                  <a:pos x="T2" y="T3"/>
                </a:cxn>
                <a:cxn ang="0">
                  <a:pos x="T4" y="T5"/>
                </a:cxn>
                <a:cxn ang="0">
                  <a:pos x="T6" y="T7"/>
                </a:cxn>
                <a:cxn ang="0">
                  <a:pos x="T8" y="T9"/>
                </a:cxn>
              </a:cxnLst>
              <a:rect l="0" t="0" r="r" b="b"/>
              <a:pathLst>
                <a:path w="217" h="40">
                  <a:moveTo>
                    <a:pt x="217" y="23"/>
                  </a:moveTo>
                  <a:lnTo>
                    <a:pt x="31" y="0"/>
                  </a:lnTo>
                  <a:lnTo>
                    <a:pt x="0" y="17"/>
                  </a:lnTo>
                  <a:lnTo>
                    <a:pt x="194" y="40"/>
                  </a:lnTo>
                  <a:lnTo>
                    <a:pt x="217" y="2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8" name="Freeform 180">
              <a:extLst>
                <a:ext uri="{FF2B5EF4-FFF2-40B4-BE49-F238E27FC236}">
                  <a16:creationId xmlns:a16="http://schemas.microsoft.com/office/drawing/2014/main" id="{E0600303-4B38-4EE9-9C6C-A225BE99D9FF}"/>
                </a:ext>
              </a:extLst>
            </p:cNvPr>
            <p:cNvSpPr>
              <a:spLocks/>
            </p:cNvSpPr>
            <p:nvPr/>
          </p:nvSpPr>
          <p:spPr bwMode="auto">
            <a:xfrm>
              <a:off x="908" y="1887"/>
              <a:ext cx="91" cy="18"/>
            </a:xfrm>
            <a:custGeom>
              <a:avLst/>
              <a:gdLst>
                <a:gd name="T0" fmla="*/ 182 w 182"/>
                <a:gd name="T1" fmla="*/ 23 h 35"/>
                <a:gd name="T2" fmla="*/ 21 w 182"/>
                <a:gd name="T3" fmla="*/ 0 h 35"/>
                <a:gd name="T4" fmla="*/ 17 w 182"/>
                <a:gd name="T5" fmla="*/ 0 h 35"/>
                <a:gd name="T6" fmla="*/ 0 w 182"/>
                <a:gd name="T7" fmla="*/ 10 h 35"/>
                <a:gd name="T8" fmla="*/ 165 w 182"/>
                <a:gd name="T9" fmla="*/ 35 h 35"/>
                <a:gd name="T10" fmla="*/ 182 w 182"/>
                <a:gd name="T11" fmla="*/ 23 h 35"/>
              </a:gdLst>
              <a:ahLst/>
              <a:cxnLst>
                <a:cxn ang="0">
                  <a:pos x="T0" y="T1"/>
                </a:cxn>
                <a:cxn ang="0">
                  <a:pos x="T2" y="T3"/>
                </a:cxn>
                <a:cxn ang="0">
                  <a:pos x="T4" y="T5"/>
                </a:cxn>
                <a:cxn ang="0">
                  <a:pos x="T6" y="T7"/>
                </a:cxn>
                <a:cxn ang="0">
                  <a:pos x="T8" y="T9"/>
                </a:cxn>
                <a:cxn ang="0">
                  <a:pos x="T10" y="T11"/>
                </a:cxn>
              </a:cxnLst>
              <a:rect l="0" t="0" r="r" b="b"/>
              <a:pathLst>
                <a:path w="182" h="35">
                  <a:moveTo>
                    <a:pt x="182" y="23"/>
                  </a:moveTo>
                  <a:lnTo>
                    <a:pt x="21" y="0"/>
                  </a:lnTo>
                  <a:lnTo>
                    <a:pt x="17" y="0"/>
                  </a:lnTo>
                  <a:lnTo>
                    <a:pt x="0" y="10"/>
                  </a:lnTo>
                  <a:lnTo>
                    <a:pt x="165" y="35"/>
                  </a:lnTo>
                  <a:lnTo>
                    <a:pt x="182" y="2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29" name="Freeform 181">
              <a:extLst>
                <a:ext uri="{FF2B5EF4-FFF2-40B4-BE49-F238E27FC236}">
                  <a16:creationId xmlns:a16="http://schemas.microsoft.com/office/drawing/2014/main" id="{16F78594-3CA6-4998-B15C-D07D22BCEB2A}"/>
                </a:ext>
              </a:extLst>
            </p:cNvPr>
            <p:cNvSpPr>
              <a:spLocks/>
            </p:cNvSpPr>
            <p:nvPr/>
          </p:nvSpPr>
          <p:spPr bwMode="auto">
            <a:xfrm>
              <a:off x="893" y="1897"/>
              <a:ext cx="92" cy="15"/>
            </a:xfrm>
            <a:custGeom>
              <a:avLst/>
              <a:gdLst>
                <a:gd name="T0" fmla="*/ 184 w 184"/>
                <a:gd name="T1" fmla="*/ 21 h 31"/>
                <a:gd name="T2" fmla="*/ 25 w 184"/>
                <a:gd name="T3" fmla="*/ 0 h 31"/>
                <a:gd name="T4" fmla="*/ 0 w 184"/>
                <a:gd name="T5" fmla="*/ 7 h 31"/>
                <a:gd name="T6" fmla="*/ 171 w 184"/>
                <a:gd name="T7" fmla="*/ 31 h 31"/>
                <a:gd name="T8" fmla="*/ 184 w 184"/>
                <a:gd name="T9" fmla="*/ 21 h 31"/>
              </a:gdLst>
              <a:ahLst/>
              <a:cxnLst>
                <a:cxn ang="0">
                  <a:pos x="T0" y="T1"/>
                </a:cxn>
                <a:cxn ang="0">
                  <a:pos x="T2" y="T3"/>
                </a:cxn>
                <a:cxn ang="0">
                  <a:pos x="T4" y="T5"/>
                </a:cxn>
                <a:cxn ang="0">
                  <a:pos x="T6" y="T7"/>
                </a:cxn>
                <a:cxn ang="0">
                  <a:pos x="T8" y="T9"/>
                </a:cxn>
              </a:cxnLst>
              <a:rect l="0" t="0" r="r" b="b"/>
              <a:pathLst>
                <a:path w="184" h="31">
                  <a:moveTo>
                    <a:pt x="184" y="21"/>
                  </a:moveTo>
                  <a:lnTo>
                    <a:pt x="25" y="0"/>
                  </a:lnTo>
                  <a:lnTo>
                    <a:pt x="0" y="7"/>
                  </a:lnTo>
                  <a:lnTo>
                    <a:pt x="171" y="31"/>
                  </a:lnTo>
                  <a:lnTo>
                    <a:pt x="184" y="2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0" name="Freeform 182">
              <a:extLst>
                <a:ext uri="{FF2B5EF4-FFF2-40B4-BE49-F238E27FC236}">
                  <a16:creationId xmlns:a16="http://schemas.microsoft.com/office/drawing/2014/main" id="{552928C2-3D8C-48A7-B2E2-1ABC6FFF5ACE}"/>
                </a:ext>
              </a:extLst>
            </p:cNvPr>
            <p:cNvSpPr>
              <a:spLocks/>
            </p:cNvSpPr>
            <p:nvPr/>
          </p:nvSpPr>
          <p:spPr bwMode="auto">
            <a:xfrm>
              <a:off x="852" y="1909"/>
              <a:ext cx="99" cy="15"/>
            </a:xfrm>
            <a:custGeom>
              <a:avLst/>
              <a:gdLst>
                <a:gd name="T0" fmla="*/ 182 w 197"/>
                <a:gd name="T1" fmla="*/ 29 h 29"/>
                <a:gd name="T2" fmla="*/ 197 w 197"/>
                <a:gd name="T3" fmla="*/ 25 h 29"/>
                <a:gd name="T4" fmla="*/ 31 w 197"/>
                <a:gd name="T5" fmla="*/ 0 h 29"/>
                <a:gd name="T6" fmla="*/ 11 w 197"/>
                <a:gd name="T7" fmla="*/ 2 h 29"/>
                <a:gd name="T8" fmla="*/ 0 w 197"/>
                <a:gd name="T9" fmla="*/ 4 h 29"/>
                <a:gd name="T10" fmla="*/ 182 w 197"/>
                <a:gd name="T11" fmla="*/ 29 h 29"/>
              </a:gdLst>
              <a:ahLst/>
              <a:cxnLst>
                <a:cxn ang="0">
                  <a:pos x="T0" y="T1"/>
                </a:cxn>
                <a:cxn ang="0">
                  <a:pos x="T2" y="T3"/>
                </a:cxn>
                <a:cxn ang="0">
                  <a:pos x="T4" y="T5"/>
                </a:cxn>
                <a:cxn ang="0">
                  <a:pos x="T6" y="T7"/>
                </a:cxn>
                <a:cxn ang="0">
                  <a:pos x="T8" y="T9"/>
                </a:cxn>
                <a:cxn ang="0">
                  <a:pos x="T10" y="T11"/>
                </a:cxn>
              </a:cxnLst>
              <a:rect l="0" t="0" r="r" b="b"/>
              <a:pathLst>
                <a:path w="197" h="29">
                  <a:moveTo>
                    <a:pt x="182" y="29"/>
                  </a:moveTo>
                  <a:lnTo>
                    <a:pt x="197" y="25"/>
                  </a:lnTo>
                  <a:lnTo>
                    <a:pt x="31" y="0"/>
                  </a:lnTo>
                  <a:lnTo>
                    <a:pt x="11" y="2"/>
                  </a:lnTo>
                  <a:lnTo>
                    <a:pt x="0" y="4"/>
                  </a:lnTo>
                  <a:lnTo>
                    <a:pt x="182" y="2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1" name="Freeform 183">
              <a:extLst>
                <a:ext uri="{FF2B5EF4-FFF2-40B4-BE49-F238E27FC236}">
                  <a16:creationId xmlns:a16="http://schemas.microsoft.com/office/drawing/2014/main" id="{860D343B-CE5D-42A9-9FBB-12F03AADC19F}"/>
                </a:ext>
              </a:extLst>
            </p:cNvPr>
            <p:cNvSpPr>
              <a:spLocks/>
            </p:cNvSpPr>
            <p:nvPr/>
          </p:nvSpPr>
          <p:spPr bwMode="auto">
            <a:xfrm>
              <a:off x="978" y="1899"/>
              <a:ext cx="36" cy="14"/>
            </a:xfrm>
            <a:custGeom>
              <a:avLst/>
              <a:gdLst>
                <a:gd name="T0" fmla="*/ 42 w 71"/>
                <a:gd name="T1" fmla="*/ 0 h 30"/>
                <a:gd name="T2" fmla="*/ 25 w 71"/>
                <a:gd name="T3" fmla="*/ 12 h 30"/>
                <a:gd name="T4" fmla="*/ 13 w 71"/>
                <a:gd name="T5" fmla="*/ 18 h 30"/>
                <a:gd name="T6" fmla="*/ 0 w 71"/>
                <a:gd name="T7" fmla="*/ 28 h 30"/>
                <a:gd name="T8" fmla="*/ 21 w 71"/>
                <a:gd name="T9" fmla="*/ 30 h 30"/>
                <a:gd name="T10" fmla="*/ 71 w 71"/>
                <a:gd name="T11" fmla="*/ 4 h 30"/>
                <a:gd name="T12" fmla="*/ 42 w 7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71" h="30">
                  <a:moveTo>
                    <a:pt x="42" y="0"/>
                  </a:moveTo>
                  <a:lnTo>
                    <a:pt x="25" y="12"/>
                  </a:lnTo>
                  <a:lnTo>
                    <a:pt x="13" y="18"/>
                  </a:lnTo>
                  <a:lnTo>
                    <a:pt x="0" y="28"/>
                  </a:lnTo>
                  <a:lnTo>
                    <a:pt x="21" y="30"/>
                  </a:lnTo>
                  <a:lnTo>
                    <a:pt x="71" y="4"/>
                  </a:lnTo>
                  <a:lnTo>
                    <a:pt x="42"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2" name="Freeform 184">
              <a:extLst>
                <a:ext uri="{FF2B5EF4-FFF2-40B4-BE49-F238E27FC236}">
                  <a16:creationId xmlns:a16="http://schemas.microsoft.com/office/drawing/2014/main" id="{802D0F28-3415-4214-B573-71D41060FD71}"/>
                </a:ext>
              </a:extLst>
            </p:cNvPr>
            <p:cNvSpPr>
              <a:spLocks/>
            </p:cNvSpPr>
            <p:nvPr/>
          </p:nvSpPr>
          <p:spPr bwMode="auto">
            <a:xfrm>
              <a:off x="510" y="1840"/>
              <a:ext cx="348" cy="51"/>
            </a:xfrm>
            <a:custGeom>
              <a:avLst/>
              <a:gdLst>
                <a:gd name="T0" fmla="*/ 0 w 696"/>
                <a:gd name="T1" fmla="*/ 8 h 103"/>
                <a:gd name="T2" fmla="*/ 685 w 696"/>
                <a:gd name="T3" fmla="*/ 103 h 103"/>
                <a:gd name="T4" fmla="*/ 696 w 696"/>
                <a:gd name="T5" fmla="*/ 95 h 103"/>
                <a:gd name="T6" fmla="*/ 685 w 696"/>
                <a:gd name="T7" fmla="*/ 93 h 103"/>
                <a:gd name="T8" fmla="*/ 8 w 696"/>
                <a:gd name="T9" fmla="*/ 0 h 103"/>
                <a:gd name="T10" fmla="*/ 0 w 696"/>
                <a:gd name="T11" fmla="*/ 8 h 103"/>
              </a:gdLst>
              <a:ahLst/>
              <a:cxnLst>
                <a:cxn ang="0">
                  <a:pos x="T0" y="T1"/>
                </a:cxn>
                <a:cxn ang="0">
                  <a:pos x="T2" y="T3"/>
                </a:cxn>
                <a:cxn ang="0">
                  <a:pos x="T4" y="T5"/>
                </a:cxn>
                <a:cxn ang="0">
                  <a:pos x="T6" y="T7"/>
                </a:cxn>
                <a:cxn ang="0">
                  <a:pos x="T8" y="T9"/>
                </a:cxn>
                <a:cxn ang="0">
                  <a:pos x="T10" y="T11"/>
                </a:cxn>
              </a:cxnLst>
              <a:rect l="0" t="0" r="r" b="b"/>
              <a:pathLst>
                <a:path w="696" h="103">
                  <a:moveTo>
                    <a:pt x="0" y="8"/>
                  </a:moveTo>
                  <a:lnTo>
                    <a:pt x="685" y="103"/>
                  </a:lnTo>
                  <a:lnTo>
                    <a:pt x="696" y="95"/>
                  </a:lnTo>
                  <a:lnTo>
                    <a:pt x="685" y="93"/>
                  </a:lnTo>
                  <a:lnTo>
                    <a:pt x="8" y="0"/>
                  </a:lnTo>
                  <a:lnTo>
                    <a:pt x="0" y="8"/>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33" name="Freeform 185">
              <a:extLst>
                <a:ext uri="{FF2B5EF4-FFF2-40B4-BE49-F238E27FC236}">
                  <a16:creationId xmlns:a16="http://schemas.microsoft.com/office/drawing/2014/main" id="{630FA394-D4E6-45E3-947F-88D1871EBA29}"/>
                </a:ext>
              </a:extLst>
            </p:cNvPr>
            <p:cNvSpPr>
              <a:spLocks/>
            </p:cNvSpPr>
            <p:nvPr/>
          </p:nvSpPr>
          <p:spPr bwMode="auto">
            <a:xfrm>
              <a:off x="456" y="1853"/>
              <a:ext cx="376" cy="55"/>
            </a:xfrm>
            <a:custGeom>
              <a:avLst/>
              <a:gdLst>
                <a:gd name="T0" fmla="*/ 26 w 753"/>
                <a:gd name="T1" fmla="*/ 0 h 111"/>
                <a:gd name="T2" fmla="*/ 0 w 753"/>
                <a:gd name="T3" fmla="*/ 4 h 111"/>
                <a:gd name="T4" fmla="*/ 435 w 753"/>
                <a:gd name="T5" fmla="*/ 68 h 111"/>
                <a:gd name="T6" fmla="*/ 735 w 753"/>
                <a:gd name="T7" fmla="*/ 111 h 111"/>
                <a:gd name="T8" fmla="*/ 753 w 753"/>
                <a:gd name="T9" fmla="*/ 105 h 111"/>
                <a:gd name="T10" fmla="*/ 35 w 753"/>
                <a:gd name="T11" fmla="*/ 2 h 111"/>
                <a:gd name="T12" fmla="*/ 26 w 753"/>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753" h="111">
                  <a:moveTo>
                    <a:pt x="26" y="0"/>
                  </a:moveTo>
                  <a:lnTo>
                    <a:pt x="0" y="4"/>
                  </a:lnTo>
                  <a:lnTo>
                    <a:pt x="435" y="68"/>
                  </a:lnTo>
                  <a:lnTo>
                    <a:pt x="735" y="111"/>
                  </a:lnTo>
                  <a:lnTo>
                    <a:pt x="753" y="105"/>
                  </a:lnTo>
                  <a:lnTo>
                    <a:pt x="35" y="2"/>
                  </a:lnTo>
                  <a:lnTo>
                    <a:pt x="26"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4" name="Freeform 186">
              <a:extLst>
                <a:ext uri="{FF2B5EF4-FFF2-40B4-BE49-F238E27FC236}">
                  <a16:creationId xmlns:a16="http://schemas.microsoft.com/office/drawing/2014/main" id="{DA5247AE-0A3B-4D94-BA54-54714E9FC009}"/>
                </a:ext>
              </a:extLst>
            </p:cNvPr>
            <p:cNvSpPr>
              <a:spLocks/>
            </p:cNvSpPr>
            <p:nvPr/>
          </p:nvSpPr>
          <p:spPr bwMode="auto">
            <a:xfrm>
              <a:off x="475" y="1850"/>
              <a:ext cx="380" cy="53"/>
            </a:xfrm>
            <a:custGeom>
              <a:avLst/>
              <a:gdLst>
                <a:gd name="T0" fmla="*/ 0 w 760"/>
                <a:gd name="T1" fmla="*/ 3 h 104"/>
                <a:gd name="T2" fmla="*/ 10 w 760"/>
                <a:gd name="T3" fmla="*/ 5 h 104"/>
                <a:gd name="T4" fmla="*/ 743 w 760"/>
                <a:gd name="T5" fmla="*/ 104 h 104"/>
                <a:gd name="T6" fmla="*/ 760 w 760"/>
                <a:gd name="T7" fmla="*/ 98 h 104"/>
                <a:gd name="T8" fmla="*/ 31 w 760"/>
                <a:gd name="T9" fmla="*/ 0 h 104"/>
                <a:gd name="T10" fmla="*/ 0 w 760"/>
                <a:gd name="T11" fmla="*/ 3 h 104"/>
              </a:gdLst>
              <a:ahLst/>
              <a:cxnLst>
                <a:cxn ang="0">
                  <a:pos x="T0" y="T1"/>
                </a:cxn>
                <a:cxn ang="0">
                  <a:pos x="T2" y="T3"/>
                </a:cxn>
                <a:cxn ang="0">
                  <a:pos x="T4" y="T5"/>
                </a:cxn>
                <a:cxn ang="0">
                  <a:pos x="T6" y="T7"/>
                </a:cxn>
                <a:cxn ang="0">
                  <a:pos x="T8" y="T9"/>
                </a:cxn>
                <a:cxn ang="0">
                  <a:pos x="T10" y="T11"/>
                </a:cxn>
              </a:cxnLst>
              <a:rect l="0" t="0" r="r" b="b"/>
              <a:pathLst>
                <a:path w="760" h="104">
                  <a:moveTo>
                    <a:pt x="0" y="3"/>
                  </a:moveTo>
                  <a:lnTo>
                    <a:pt x="10" y="5"/>
                  </a:lnTo>
                  <a:lnTo>
                    <a:pt x="743" y="104"/>
                  </a:lnTo>
                  <a:lnTo>
                    <a:pt x="760" y="98"/>
                  </a:lnTo>
                  <a:lnTo>
                    <a:pt x="31" y="0"/>
                  </a:lnTo>
                  <a:lnTo>
                    <a:pt x="0" y="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5" name="Freeform 187">
              <a:extLst>
                <a:ext uri="{FF2B5EF4-FFF2-40B4-BE49-F238E27FC236}">
                  <a16:creationId xmlns:a16="http://schemas.microsoft.com/office/drawing/2014/main" id="{E074D772-4048-4CA3-B730-85BDFFFEA5DE}"/>
                </a:ext>
              </a:extLst>
            </p:cNvPr>
            <p:cNvSpPr>
              <a:spLocks/>
            </p:cNvSpPr>
            <p:nvPr/>
          </p:nvSpPr>
          <p:spPr bwMode="auto">
            <a:xfrm>
              <a:off x="490" y="1843"/>
              <a:ext cx="362" cy="51"/>
            </a:xfrm>
            <a:custGeom>
              <a:avLst/>
              <a:gdLst>
                <a:gd name="T0" fmla="*/ 39 w 724"/>
                <a:gd name="T1" fmla="*/ 0 h 101"/>
                <a:gd name="T2" fmla="*/ 0 w 724"/>
                <a:gd name="T3" fmla="*/ 6 h 101"/>
                <a:gd name="T4" fmla="*/ 706 w 724"/>
                <a:gd name="T5" fmla="*/ 101 h 101"/>
                <a:gd name="T6" fmla="*/ 724 w 724"/>
                <a:gd name="T7" fmla="*/ 95 h 101"/>
                <a:gd name="T8" fmla="*/ 39 w 724"/>
                <a:gd name="T9" fmla="*/ 0 h 101"/>
              </a:gdLst>
              <a:ahLst/>
              <a:cxnLst>
                <a:cxn ang="0">
                  <a:pos x="T0" y="T1"/>
                </a:cxn>
                <a:cxn ang="0">
                  <a:pos x="T2" y="T3"/>
                </a:cxn>
                <a:cxn ang="0">
                  <a:pos x="T4" y="T5"/>
                </a:cxn>
                <a:cxn ang="0">
                  <a:pos x="T6" y="T7"/>
                </a:cxn>
                <a:cxn ang="0">
                  <a:pos x="T8" y="T9"/>
                </a:cxn>
              </a:cxnLst>
              <a:rect l="0" t="0" r="r" b="b"/>
              <a:pathLst>
                <a:path w="724" h="101">
                  <a:moveTo>
                    <a:pt x="39" y="0"/>
                  </a:moveTo>
                  <a:lnTo>
                    <a:pt x="0" y="6"/>
                  </a:lnTo>
                  <a:lnTo>
                    <a:pt x="706" y="101"/>
                  </a:lnTo>
                  <a:lnTo>
                    <a:pt x="724" y="95"/>
                  </a:lnTo>
                  <a:lnTo>
                    <a:pt x="39"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6" name="Freeform 188">
              <a:extLst>
                <a:ext uri="{FF2B5EF4-FFF2-40B4-BE49-F238E27FC236}">
                  <a16:creationId xmlns:a16="http://schemas.microsoft.com/office/drawing/2014/main" id="{D86B8172-0BD7-4ECC-BF32-16AE92DEC467}"/>
                </a:ext>
              </a:extLst>
            </p:cNvPr>
            <p:cNvSpPr>
              <a:spLocks/>
            </p:cNvSpPr>
            <p:nvPr/>
          </p:nvSpPr>
          <p:spPr bwMode="auto">
            <a:xfrm>
              <a:off x="843" y="1880"/>
              <a:ext cx="42" cy="16"/>
            </a:xfrm>
            <a:custGeom>
              <a:avLst/>
              <a:gdLst>
                <a:gd name="T0" fmla="*/ 18 w 83"/>
                <a:gd name="T1" fmla="*/ 11 h 31"/>
                <a:gd name="T2" fmla="*/ 29 w 83"/>
                <a:gd name="T3" fmla="*/ 13 h 31"/>
                <a:gd name="T4" fmla="*/ 18 w 83"/>
                <a:gd name="T5" fmla="*/ 21 h 31"/>
                <a:gd name="T6" fmla="*/ 0 w 83"/>
                <a:gd name="T7" fmla="*/ 27 h 31"/>
                <a:gd name="T8" fmla="*/ 35 w 83"/>
                <a:gd name="T9" fmla="*/ 31 h 31"/>
                <a:gd name="T10" fmla="*/ 83 w 83"/>
                <a:gd name="T11" fmla="*/ 5 h 31"/>
                <a:gd name="T12" fmla="*/ 35 w 83"/>
                <a:gd name="T13" fmla="*/ 0 h 31"/>
                <a:gd name="T14" fmla="*/ 18 w 83"/>
                <a:gd name="T15" fmla="*/ 1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1">
                  <a:moveTo>
                    <a:pt x="18" y="11"/>
                  </a:moveTo>
                  <a:lnTo>
                    <a:pt x="29" y="13"/>
                  </a:lnTo>
                  <a:lnTo>
                    <a:pt x="18" y="21"/>
                  </a:lnTo>
                  <a:lnTo>
                    <a:pt x="0" y="27"/>
                  </a:lnTo>
                  <a:lnTo>
                    <a:pt x="35" y="31"/>
                  </a:lnTo>
                  <a:lnTo>
                    <a:pt x="83" y="5"/>
                  </a:lnTo>
                  <a:lnTo>
                    <a:pt x="35" y="0"/>
                  </a:lnTo>
                  <a:lnTo>
                    <a:pt x="18" y="1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7" name="Freeform 189">
              <a:extLst>
                <a:ext uri="{FF2B5EF4-FFF2-40B4-BE49-F238E27FC236}">
                  <a16:creationId xmlns:a16="http://schemas.microsoft.com/office/drawing/2014/main" id="{8ACB9242-06CF-44C9-BAE3-F4C720CF040D}"/>
                </a:ext>
              </a:extLst>
            </p:cNvPr>
            <p:cNvSpPr>
              <a:spLocks/>
            </p:cNvSpPr>
            <p:nvPr/>
          </p:nvSpPr>
          <p:spPr bwMode="auto">
            <a:xfrm>
              <a:off x="513" y="1835"/>
              <a:ext cx="348" cy="51"/>
            </a:xfrm>
            <a:custGeom>
              <a:avLst/>
              <a:gdLst>
                <a:gd name="T0" fmla="*/ 29 w 694"/>
                <a:gd name="T1" fmla="*/ 0 h 103"/>
                <a:gd name="T2" fmla="*/ 0 w 694"/>
                <a:gd name="T3" fmla="*/ 10 h 103"/>
                <a:gd name="T4" fmla="*/ 677 w 694"/>
                <a:gd name="T5" fmla="*/ 103 h 103"/>
                <a:gd name="T6" fmla="*/ 694 w 694"/>
                <a:gd name="T7" fmla="*/ 92 h 103"/>
                <a:gd name="T8" fmla="*/ 29 w 694"/>
                <a:gd name="T9" fmla="*/ 0 h 103"/>
              </a:gdLst>
              <a:ahLst/>
              <a:cxnLst>
                <a:cxn ang="0">
                  <a:pos x="T0" y="T1"/>
                </a:cxn>
                <a:cxn ang="0">
                  <a:pos x="T2" y="T3"/>
                </a:cxn>
                <a:cxn ang="0">
                  <a:pos x="T4" y="T5"/>
                </a:cxn>
                <a:cxn ang="0">
                  <a:pos x="T6" y="T7"/>
                </a:cxn>
                <a:cxn ang="0">
                  <a:pos x="T8" y="T9"/>
                </a:cxn>
              </a:cxnLst>
              <a:rect l="0" t="0" r="r" b="b"/>
              <a:pathLst>
                <a:path w="694" h="103">
                  <a:moveTo>
                    <a:pt x="29" y="0"/>
                  </a:moveTo>
                  <a:lnTo>
                    <a:pt x="0" y="10"/>
                  </a:lnTo>
                  <a:lnTo>
                    <a:pt x="677" y="103"/>
                  </a:lnTo>
                  <a:lnTo>
                    <a:pt x="694" y="92"/>
                  </a:lnTo>
                  <a:lnTo>
                    <a:pt x="29"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8" name="Freeform 190">
              <a:extLst>
                <a:ext uri="{FF2B5EF4-FFF2-40B4-BE49-F238E27FC236}">
                  <a16:creationId xmlns:a16="http://schemas.microsoft.com/office/drawing/2014/main" id="{7887B069-8E62-47DE-9A67-2E6B0CDEC674}"/>
                </a:ext>
              </a:extLst>
            </p:cNvPr>
            <p:cNvSpPr>
              <a:spLocks/>
            </p:cNvSpPr>
            <p:nvPr/>
          </p:nvSpPr>
          <p:spPr bwMode="auto">
            <a:xfrm>
              <a:off x="531" y="1824"/>
              <a:ext cx="351" cy="51"/>
            </a:xfrm>
            <a:custGeom>
              <a:avLst/>
              <a:gdLst>
                <a:gd name="T0" fmla="*/ 0 w 702"/>
                <a:gd name="T1" fmla="*/ 14 h 103"/>
                <a:gd name="T2" fmla="*/ 684 w 702"/>
                <a:gd name="T3" fmla="*/ 103 h 103"/>
                <a:gd name="T4" fmla="*/ 702 w 702"/>
                <a:gd name="T5" fmla="*/ 87 h 103"/>
                <a:gd name="T6" fmla="*/ 31 w 702"/>
                <a:gd name="T7" fmla="*/ 0 h 103"/>
                <a:gd name="T8" fmla="*/ 0 w 702"/>
                <a:gd name="T9" fmla="*/ 14 h 103"/>
              </a:gdLst>
              <a:ahLst/>
              <a:cxnLst>
                <a:cxn ang="0">
                  <a:pos x="T0" y="T1"/>
                </a:cxn>
                <a:cxn ang="0">
                  <a:pos x="T2" y="T3"/>
                </a:cxn>
                <a:cxn ang="0">
                  <a:pos x="T4" y="T5"/>
                </a:cxn>
                <a:cxn ang="0">
                  <a:pos x="T6" y="T7"/>
                </a:cxn>
                <a:cxn ang="0">
                  <a:pos x="T8" y="T9"/>
                </a:cxn>
              </a:cxnLst>
              <a:rect l="0" t="0" r="r" b="b"/>
              <a:pathLst>
                <a:path w="702" h="103">
                  <a:moveTo>
                    <a:pt x="0" y="14"/>
                  </a:moveTo>
                  <a:lnTo>
                    <a:pt x="684" y="103"/>
                  </a:lnTo>
                  <a:lnTo>
                    <a:pt x="702" y="87"/>
                  </a:lnTo>
                  <a:lnTo>
                    <a:pt x="31" y="0"/>
                  </a:lnTo>
                  <a:lnTo>
                    <a:pt x="0" y="1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39" name="Freeform 191">
              <a:extLst>
                <a:ext uri="{FF2B5EF4-FFF2-40B4-BE49-F238E27FC236}">
                  <a16:creationId xmlns:a16="http://schemas.microsoft.com/office/drawing/2014/main" id="{CC8FAE22-E777-4F4E-B478-BABC6252BEA5}"/>
                </a:ext>
              </a:extLst>
            </p:cNvPr>
            <p:cNvSpPr>
              <a:spLocks/>
            </p:cNvSpPr>
            <p:nvPr/>
          </p:nvSpPr>
          <p:spPr bwMode="auto">
            <a:xfrm>
              <a:off x="873" y="1868"/>
              <a:ext cx="33" cy="10"/>
            </a:xfrm>
            <a:custGeom>
              <a:avLst/>
              <a:gdLst>
                <a:gd name="T0" fmla="*/ 18 w 66"/>
                <a:gd name="T1" fmla="*/ 0 h 22"/>
                <a:gd name="T2" fmla="*/ 0 w 66"/>
                <a:gd name="T3" fmla="*/ 16 h 22"/>
                <a:gd name="T4" fmla="*/ 41 w 66"/>
                <a:gd name="T5" fmla="*/ 22 h 22"/>
                <a:gd name="T6" fmla="*/ 66 w 66"/>
                <a:gd name="T7" fmla="*/ 6 h 22"/>
                <a:gd name="T8" fmla="*/ 18 w 66"/>
                <a:gd name="T9" fmla="*/ 0 h 22"/>
              </a:gdLst>
              <a:ahLst/>
              <a:cxnLst>
                <a:cxn ang="0">
                  <a:pos x="T0" y="T1"/>
                </a:cxn>
                <a:cxn ang="0">
                  <a:pos x="T2" y="T3"/>
                </a:cxn>
                <a:cxn ang="0">
                  <a:pos x="T4" y="T5"/>
                </a:cxn>
                <a:cxn ang="0">
                  <a:pos x="T6" y="T7"/>
                </a:cxn>
                <a:cxn ang="0">
                  <a:pos x="T8" y="T9"/>
                </a:cxn>
              </a:cxnLst>
              <a:rect l="0" t="0" r="r" b="b"/>
              <a:pathLst>
                <a:path w="66" h="22">
                  <a:moveTo>
                    <a:pt x="18" y="0"/>
                  </a:moveTo>
                  <a:lnTo>
                    <a:pt x="0" y="16"/>
                  </a:lnTo>
                  <a:lnTo>
                    <a:pt x="41" y="22"/>
                  </a:lnTo>
                  <a:lnTo>
                    <a:pt x="66" y="6"/>
                  </a:lnTo>
                  <a:lnTo>
                    <a:pt x="18"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0" name="Freeform 192">
              <a:extLst>
                <a:ext uri="{FF2B5EF4-FFF2-40B4-BE49-F238E27FC236}">
                  <a16:creationId xmlns:a16="http://schemas.microsoft.com/office/drawing/2014/main" id="{C1876233-9EF1-4318-AE6C-1AAC789F2859}"/>
                </a:ext>
              </a:extLst>
            </p:cNvPr>
            <p:cNvSpPr>
              <a:spLocks/>
            </p:cNvSpPr>
            <p:nvPr/>
          </p:nvSpPr>
          <p:spPr bwMode="auto">
            <a:xfrm>
              <a:off x="548" y="1811"/>
              <a:ext cx="353" cy="52"/>
            </a:xfrm>
            <a:custGeom>
              <a:avLst/>
              <a:gdLst>
                <a:gd name="T0" fmla="*/ 705 w 705"/>
                <a:gd name="T1" fmla="*/ 87 h 103"/>
                <a:gd name="T2" fmla="*/ 29 w 705"/>
                <a:gd name="T3" fmla="*/ 0 h 103"/>
                <a:gd name="T4" fmla="*/ 0 w 705"/>
                <a:gd name="T5" fmla="*/ 17 h 103"/>
                <a:gd name="T6" fmla="*/ 686 w 705"/>
                <a:gd name="T7" fmla="*/ 103 h 103"/>
                <a:gd name="T8" fmla="*/ 705 w 705"/>
                <a:gd name="T9" fmla="*/ 87 h 103"/>
              </a:gdLst>
              <a:ahLst/>
              <a:cxnLst>
                <a:cxn ang="0">
                  <a:pos x="T0" y="T1"/>
                </a:cxn>
                <a:cxn ang="0">
                  <a:pos x="T2" y="T3"/>
                </a:cxn>
                <a:cxn ang="0">
                  <a:pos x="T4" y="T5"/>
                </a:cxn>
                <a:cxn ang="0">
                  <a:pos x="T6" y="T7"/>
                </a:cxn>
                <a:cxn ang="0">
                  <a:pos x="T8" y="T9"/>
                </a:cxn>
              </a:cxnLst>
              <a:rect l="0" t="0" r="r" b="b"/>
              <a:pathLst>
                <a:path w="705" h="103">
                  <a:moveTo>
                    <a:pt x="705" y="87"/>
                  </a:moveTo>
                  <a:lnTo>
                    <a:pt x="29" y="0"/>
                  </a:lnTo>
                  <a:lnTo>
                    <a:pt x="0" y="17"/>
                  </a:lnTo>
                  <a:lnTo>
                    <a:pt x="686" y="103"/>
                  </a:lnTo>
                  <a:lnTo>
                    <a:pt x="705" y="87"/>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1" name="Freeform 193">
              <a:extLst>
                <a:ext uri="{FF2B5EF4-FFF2-40B4-BE49-F238E27FC236}">
                  <a16:creationId xmlns:a16="http://schemas.microsoft.com/office/drawing/2014/main" id="{B5B882BB-2CB0-4930-8E14-F05689A72B72}"/>
                </a:ext>
              </a:extLst>
            </p:cNvPr>
            <p:cNvSpPr>
              <a:spLocks/>
            </p:cNvSpPr>
            <p:nvPr/>
          </p:nvSpPr>
          <p:spPr bwMode="auto">
            <a:xfrm>
              <a:off x="892" y="1855"/>
              <a:ext cx="31" cy="11"/>
            </a:xfrm>
            <a:custGeom>
              <a:avLst/>
              <a:gdLst>
                <a:gd name="T0" fmla="*/ 62 w 62"/>
                <a:gd name="T1" fmla="*/ 6 h 22"/>
                <a:gd name="T2" fmla="*/ 19 w 62"/>
                <a:gd name="T3" fmla="*/ 0 h 22"/>
                <a:gd name="T4" fmla="*/ 0 w 62"/>
                <a:gd name="T5" fmla="*/ 16 h 22"/>
                <a:gd name="T6" fmla="*/ 39 w 62"/>
                <a:gd name="T7" fmla="*/ 22 h 22"/>
                <a:gd name="T8" fmla="*/ 62 w 62"/>
                <a:gd name="T9" fmla="*/ 6 h 22"/>
              </a:gdLst>
              <a:ahLst/>
              <a:cxnLst>
                <a:cxn ang="0">
                  <a:pos x="T0" y="T1"/>
                </a:cxn>
                <a:cxn ang="0">
                  <a:pos x="T2" y="T3"/>
                </a:cxn>
                <a:cxn ang="0">
                  <a:pos x="T4" y="T5"/>
                </a:cxn>
                <a:cxn ang="0">
                  <a:pos x="T6" y="T7"/>
                </a:cxn>
                <a:cxn ang="0">
                  <a:pos x="T8" y="T9"/>
                </a:cxn>
              </a:cxnLst>
              <a:rect l="0" t="0" r="r" b="b"/>
              <a:pathLst>
                <a:path w="62" h="22">
                  <a:moveTo>
                    <a:pt x="62" y="6"/>
                  </a:moveTo>
                  <a:lnTo>
                    <a:pt x="19" y="0"/>
                  </a:lnTo>
                  <a:lnTo>
                    <a:pt x="0" y="16"/>
                  </a:lnTo>
                  <a:lnTo>
                    <a:pt x="39" y="22"/>
                  </a:lnTo>
                  <a:lnTo>
                    <a:pt x="62"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2" name="Freeform 194">
              <a:extLst>
                <a:ext uri="{FF2B5EF4-FFF2-40B4-BE49-F238E27FC236}">
                  <a16:creationId xmlns:a16="http://schemas.microsoft.com/office/drawing/2014/main" id="{EFB6EF06-4881-49ED-BA1E-F3FE1B3AEAB6}"/>
                </a:ext>
              </a:extLst>
            </p:cNvPr>
            <p:cNvSpPr>
              <a:spLocks/>
            </p:cNvSpPr>
            <p:nvPr/>
          </p:nvSpPr>
          <p:spPr bwMode="auto">
            <a:xfrm>
              <a:off x="387" y="1809"/>
              <a:ext cx="156" cy="55"/>
            </a:xfrm>
            <a:custGeom>
              <a:avLst/>
              <a:gdLst>
                <a:gd name="T0" fmla="*/ 174 w 312"/>
                <a:gd name="T1" fmla="*/ 87 h 111"/>
                <a:gd name="T2" fmla="*/ 190 w 312"/>
                <a:gd name="T3" fmla="*/ 82 h 111"/>
                <a:gd name="T4" fmla="*/ 205 w 312"/>
                <a:gd name="T5" fmla="*/ 76 h 111"/>
                <a:gd name="T6" fmla="*/ 221 w 312"/>
                <a:gd name="T7" fmla="*/ 68 h 111"/>
                <a:gd name="T8" fmla="*/ 250 w 312"/>
                <a:gd name="T9" fmla="*/ 52 h 111"/>
                <a:gd name="T10" fmla="*/ 273 w 312"/>
                <a:gd name="T11" fmla="*/ 39 h 111"/>
                <a:gd name="T12" fmla="*/ 302 w 312"/>
                <a:gd name="T13" fmla="*/ 23 h 111"/>
                <a:gd name="T14" fmla="*/ 312 w 312"/>
                <a:gd name="T15" fmla="*/ 16 h 111"/>
                <a:gd name="T16" fmla="*/ 304 w 312"/>
                <a:gd name="T17" fmla="*/ 0 h 111"/>
                <a:gd name="T18" fmla="*/ 273 w 312"/>
                <a:gd name="T19" fmla="*/ 18 h 111"/>
                <a:gd name="T20" fmla="*/ 205 w 312"/>
                <a:gd name="T21" fmla="*/ 8 h 111"/>
                <a:gd name="T22" fmla="*/ 203 w 312"/>
                <a:gd name="T23" fmla="*/ 18 h 111"/>
                <a:gd name="T24" fmla="*/ 263 w 312"/>
                <a:gd name="T25" fmla="*/ 25 h 111"/>
                <a:gd name="T26" fmla="*/ 238 w 312"/>
                <a:gd name="T27" fmla="*/ 39 h 111"/>
                <a:gd name="T28" fmla="*/ 174 w 312"/>
                <a:gd name="T29" fmla="*/ 31 h 111"/>
                <a:gd name="T30" fmla="*/ 170 w 312"/>
                <a:gd name="T31" fmla="*/ 41 h 111"/>
                <a:gd name="T32" fmla="*/ 223 w 312"/>
                <a:gd name="T33" fmla="*/ 47 h 111"/>
                <a:gd name="T34" fmla="*/ 201 w 312"/>
                <a:gd name="T35" fmla="*/ 56 h 111"/>
                <a:gd name="T36" fmla="*/ 139 w 312"/>
                <a:gd name="T37" fmla="*/ 49 h 111"/>
                <a:gd name="T38" fmla="*/ 136 w 312"/>
                <a:gd name="T39" fmla="*/ 56 h 111"/>
                <a:gd name="T40" fmla="*/ 186 w 312"/>
                <a:gd name="T41" fmla="*/ 64 h 111"/>
                <a:gd name="T42" fmla="*/ 165 w 312"/>
                <a:gd name="T43" fmla="*/ 70 h 111"/>
                <a:gd name="T44" fmla="*/ 108 w 312"/>
                <a:gd name="T45" fmla="*/ 62 h 111"/>
                <a:gd name="T46" fmla="*/ 103 w 312"/>
                <a:gd name="T47" fmla="*/ 68 h 111"/>
                <a:gd name="T48" fmla="*/ 155 w 312"/>
                <a:gd name="T49" fmla="*/ 78 h 111"/>
                <a:gd name="T50" fmla="*/ 137 w 312"/>
                <a:gd name="T51" fmla="*/ 82 h 111"/>
                <a:gd name="T52" fmla="*/ 72 w 312"/>
                <a:gd name="T53" fmla="*/ 72 h 111"/>
                <a:gd name="T54" fmla="*/ 50 w 312"/>
                <a:gd name="T55" fmla="*/ 82 h 111"/>
                <a:gd name="T56" fmla="*/ 17 w 312"/>
                <a:gd name="T57" fmla="*/ 78 h 111"/>
                <a:gd name="T58" fmla="*/ 0 w 312"/>
                <a:gd name="T59" fmla="*/ 97 h 111"/>
                <a:gd name="T60" fmla="*/ 89 w 312"/>
                <a:gd name="T61" fmla="*/ 111 h 111"/>
                <a:gd name="T62" fmla="*/ 126 w 312"/>
                <a:gd name="T63" fmla="*/ 101 h 111"/>
                <a:gd name="T64" fmla="*/ 137 w 312"/>
                <a:gd name="T65" fmla="*/ 93 h 111"/>
                <a:gd name="T66" fmla="*/ 163 w 312"/>
                <a:gd name="T67" fmla="*/ 89 h 111"/>
                <a:gd name="T68" fmla="*/ 174 w 312"/>
                <a:gd name="T69" fmla="*/ 8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2" h="111">
                  <a:moveTo>
                    <a:pt x="174" y="87"/>
                  </a:moveTo>
                  <a:lnTo>
                    <a:pt x="190" y="82"/>
                  </a:lnTo>
                  <a:lnTo>
                    <a:pt x="205" y="76"/>
                  </a:lnTo>
                  <a:lnTo>
                    <a:pt x="221" y="68"/>
                  </a:lnTo>
                  <a:lnTo>
                    <a:pt x="250" y="52"/>
                  </a:lnTo>
                  <a:lnTo>
                    <a:pt x="273" y="39"/>
                  </a:lnTo>
                  <a:lnTo>
                    <a:pt x="302" y="23"/>
                  </a:lnTo>
                  <a:lnTo>
                    <a:pt x="312" y="16"/>
                  </a:lnTo>
                  <a:lnTo>
                    <a:pt x="304" y="0"/>
                  </a:lnTo>
                  <a:lnTo>
                    <a:pt x="273" y="18"/>
                  </a:lnTo>
                  <a:lnTo>
                    <a:pt x="205" y="8"/>
                  </a:lnTo>
                  <a:lnTo>
                    <a:pt x="203" y="18"/>
                  </a:lnTo>
                  <a:lnTo>
                    <a:pt x="263" y="25"/>
                  </a:lnTo>
                  <a:lnTo>
                    <a:pt x="238" y="39"/>
                  </a:lnTo>
                  <a:lnTo>
                    <a:pt x="174" y="31"/>
                  </a:lnTo>
                  <a:lnTo>
                    <a:pt x="170" y="41"/>
                  </a:lnTo>
                  <a:lnTo>
                    <a:pt x="223" y="47"/>
                  </a:lnTo>
                  <a:lnTo>
                    <a:pt x="201" y="56"/>
                  </a:lnTo>
                  <a:lnTo>
                    <a:pt x="139" y="49"/>
                  </a:lnTo>
                  <a:lnTo>
                    <a:pt x="136" y="56"/>
                  </a:lnTo>
                  <a:lnTo>
                    <a:pt x="186" y="64"/>
                  </a:lnTo>
                  <a:lnTo>
                    <a:pt x="165" y="70"/>
                  </a:lnTo>
                  <a:lnTo>
                    <a:pt x="108" y="62"/>
                  </a:lnTo>
                  <a:lnTo>
                    <a:pt x="103" y="68"/>
                  </a:lnTo>
                  <a:lnTo>
                    <a:pt x="155" y="78"/>
                  </a:lnTo>
                  <a:lnTo>
                    <a:pt x="137" y="82"/>
                  </a:lnTo>
                  <a:lnTo>
                    <a:pt x="72" y="72"/>
                  </a:lnTo>
                  <a:lnTo>
                    <a:pt x="50" y="82"/>
                  </a:lnTo>
                  <a:lnTo>
                    <a:pt x="17" y="78"/>
                  </a:lnTo>
                  <a:lnTo>
                    <a:pt x="0" y="97"/>
                  </a:lnTo>
                  <a:lnTo>
                    <a:pt x="89" y="111"/>
                  </a:lnTo>
                  <a:lnTo>
                    <a:pt x="126" y="101"/>
                  </a:lnTo>
                  <a:lnTo>
                    <a:pt x="137" y="93"/>
                  </a:lnTo>
                  <a:lnTo>
                    <a:pt x="163" y="89"/>
                  </a:lnTo>
                  <a:lnTo>
                    <a:pt x="174" y="87"/>
                  </a:lnTo>
                  <a:close/>
                </a:path>
              </a:pathLst>
            </a:custGeom>
            <a:solidFill>
              <a:srgbClr val="000000"/>
            </a:solidFill>
            <a:ln w="1588">
              <a:solidFill>
                <a:schemeClr val="tx1"/>
              </a:solidFill>
              <a:prstDash val="solid"/>
              <a:round/>
              <a:headEnd/>
              <a:tailEnd/>
            </a:ln>
          </p:spPr>
          <p:txBody>
            <a:bodyPr/>
            <a:lstStyle/>
            <a:p>
              <a:endParaRPr lang="ja-JP" altLang="en-US"/>
            </a:p>
          </p:txBody>
        </p:sp>
        <p:sp>
          <p:nvSpPr>
            <p:cNvPr id="847043" name="Freeform 195">
              <a:extLst>
                <a:ext uri="{FF2B5EF4-FFF2-40B4-BE49-F238E27FC236}">
                  <a16:creationId xmlns:a16="http://schemas.microsoft.com/office/drawing/2014/main" id="{5645CBE9-F007-4750-A849-CEAFDF18032E}"/>
                </a:ext>
              </a:extLst>
            </p:cNvPr>
            <p:cNvSpPr>
              <a:spLocks/>
            </p:cNvSpPr>
            <p:nvPr/>
          </p:nvSpPr>
          <p:spPr bwMode="auto">
            <a:xfrm>
              <a:off x="490" y="1805"/>
              <a:ext cx="50" cy="12"/>
            </a:xfrm>
            <a:custGeom>
              <a:avLst/>
              <a:gdLst>
                <a:gd name="T0" fmla="*/ 0 w 99"/>
                <a:gd name="T1" fmla="*/ 16 h 26"/>
                <a:gd name="T2" fmla="*/ 68 w 99"/>
                <a:gd name="T3" fmla="*/ 26 h 26"/>
                <a:gd name="T4" fmla="*/ 99 w 99"/>
                <a:gd name="T5" fmla="*/ 8 h 26"/>
                <a:gd name="T6" fmla="*/ 33 w 99"/>
                <a:gd name="T7" fmla="*/ 0 h 26"/>
                <a:gd name="T8" fmla="*/ 0 w 99"/>
                <a:gd name="T9" fmla="*/ 16 h 26"/>
              </a:gdLst>
              <a:ahLst/>
              <a:cxnLst>
                <a:cxn ang="0">
                  <a:pos x="T0" y="T1"/>
                </a:cxn>
                <a:cxn ang="0">
                  <a:pos x="T2" y="T3"/>
                </a:cxn>
                <a:cxn ang="0">
                  <a:pos x="T4" y="T5"/>
                </a:cxn>
                <a:cxn ang="0">
                  <a:pos x="T6" y="T7"/>
                </a:cxn>
                <a:cxn ang="0">
                  <a:pos x="T8" y="T9"/>
                </a:cxn>
              </a:cxnLst>
              <a:rect l="0" t="0" r="r" b="b"/>
              <a:pathLst>
                <a:path w="99" h="26">
                  <a:moveTo>
                    <a:pt x="0" y="16"/>
                  </a:moveTo>
                  <a:lnTo>
                    <a:pt x="68" y="26"/>
                  </a:lnTo>
                  <a:lnTo>
                    <a:pt x="99" y="8"/>
                  </a:lnTo>
                  <a:lnTo>
                    <a:pt x="33" y="0"/>
                  </a:lnTo>
                  <a:lnTo>
                    <a:pt x="0" y="1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4" name="Freeform 196">
              <a:extLst>
                <a:ext uri="{FF2B5EF4-FFF2-40B4-BE49-F238E27FC236}">
                  <a16:creationId xmlns:a16="http://schemas.microsoft.com/office/drawing/2014/main" id="{B2CE8454-1F74-4C49-AD4B-3A5C08948872}"/>
                </a:ext>
              </a:extLst>
            </p:cNvPr>
            <p:cNvSpPr>
              <a:spLocks/>
            </p:cNvSpPr>
            <p:nvPr/>
          </p:nvSpPr>
          <p:spPr bwMode="auto">
            <a:xfrm>
              <a:off x="475" y="1817"/>
              <a:ext cx="44" cy="11"/>
            </a:xfrm>
            <a:custGeom>
              <a:avLst/>
              <a:gdLst>
                <a:gd name="T0" fmla="*/ 29 w 89"/>
                <a:gd name="T1" fmla="*/ 0 h 21"/>
                <a:gd name="T2" fmla="*/ 25 w 89"/>
                <a:gd name="T3" fmla="*/ 0 h 21"/>
                <a:gd name="T4" fmla="*/ 0 w 89"/>
                <a:gd name="T5" fmla="*/ 13 h 21"/>
                <a:gd name="T6" fmla="*/ 64 w 89"/>
                <a:gd name="T7" fmla="*/ 21 h 21"/>
                <a:gd name="T8" fmla="*/ 89 w 89"/>
                <a:gd name="T9" fmla="*/ 7 h 21"/>
                <a:gd name="T10" fmla="*/ 29 w 89"/>
                <a:gd name="T11" fmla="*/ 0 h 21"/>
              </a:gdLst>
              <a:ahLst/>
              <a:cxnLst>
                <a:cxn ang="0">
                  <a:pos x="T0" y="T1"/>
                </a:cxn>
                <a:cxn ang="0">
                  <a:pos x="T2" y="T3"/>
                </a:cxn>
                <a:cxn ang="0">
                  <a:pos x="T4" y="T5"/>
                </a:cxn>
                <a:cxn ang="0">
                  <a:pos x="T6" y="T7"/>
                </a:cxn>
                <a:cxn ang="0">
                  <a:pos x="T8" y="T9"/>
                </a:cxn>
                <a:cxn ang="0">
                  <a:pos x="T10" y="T11"/>
                </a:cxn>
              </a:cxnLst>
              <a:rect l="0" t="0" r="r" b="b"/>
              <a:pathLst>
                <a:path w="89" h="21">
                  <a:moveTo>
                    <a:pt x="29" y="0"/>
                  </a:moveTo>
                  <a:lnTo>
                    <a:pt x="25" y="0"/>
                  </a:lnTo>
                  <a:lnTo>
                    <a:pt x="0" y="13"/>
                  </a:lnTo>
                  <a:lnTo>
                    <a:pt x="64" y="21"/>
                  </a:lnTo>
                  <a:lnTo>
                    <a:pt x="89" y="7"/>
                  </a:lnTo>
                  <a:lnTo>
                    <a:pt x="29"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5" name="Freeform 197">
              <a:extLst>
                <a:ext uri="{FF2B5EF4-FFF2-40B4-BE49-F238E27FC236}">
                  <a16:creationId xmlns:a16="http://schemas.microsoft.com/office/drawing/2014/main" id="{96869A0B-86AF-47E6-AA98-9A893EE39EF7}"/>
                </a:ext>
              </a:extLst>
            </p:cNvPr>
            <p:cNvSpPr>
              <a:spLocks/>
            </p:cNvSpPr>
            <p:nvPr/>
          </p:nvSpPr>
          <p:spPr bwMode="auto">
            <a:xfrm>
              <a:off x="457" y="1828"/>
              <a:ext cx="42" cy="9"/>
            </a:xfrm>
            <a:custGeom>
              <a:avLst/>
              <a:gdLst>
                <a:gd name="T0" fmla="*/ 0 w 84"/>
                <a:gd name="T1" fmla="*/ 10 h 17"/>
                <a:gd name="T2" fmla="*/ 62 w 84"/>
                <a:gd name="T3" fmla="*/ 17 h 17"/>
                <a:gd name="T4" fmla="*/ 84 w 84"/>
                <a:gd name="T5" fmla="*/ 8 h 17"/>
                <a:gd name="T6" fmla="*/ 31 w 84"/>
                <a:gd name="T7" fmla="*/ 2 h 17"/>
                <a:gd name="T8" fmla="*/ 20 w 84"/>
                <a:gd name="T9" fmla="*/ 0 h 17"/>
                <a:gd name="T10" fmla="*/ 0 w 84"/>
                <a:gd name="T11" fmla="*/ 10 h 17"/>
              </a:gdLst>
              <a:ahLst/>
              <a:cxnLst>
                <a:cxn ang="0">
                  <a:pos x="T0" y="T1"/>
                </a:cxn>
                <a:cxn ang="0">
                  <a:pos x="T2" y="T3"/>
                </a:cxn>
                <a:cxn ang="0">
                  <a:pos x="T4" y="T5"/>
                </a:cxn>
                <a:cxn ang="0">
                  <a:pos x="T6" y="T7"/>
                </a:cxn>
                <a:cxn ang="0">
                  <a:pos x="T8" y="T9"/>
                </a:cxn>
                <a:cxn ang="0">
                  <a:pos x="T10" y="T11"/>
                </a:cxn>
              </a:cxnLst>
              <a:rect l="0" t="0" r="r" b="b"/>
              <a:pathLst>
                <a:path w="84" h="17">
                  <a:moveTo>
                    <a:pt x="0" y="10"/>
                  </a:moveTo>
                  <a:lnTo>
                    <a:pt x="62" y="17"/>
                  </a:lnTo>
                  <a:lnTo>
                    <a:pt x="84" y="8"/>
                  </a:lnTo>
                  <a:lnTo>
                    <a:pt x="31" y="2"/>
                  </a:lnTo>
                  <a:lnTo>
                    <a:pt x="20" y="0"/>
                  </a:lnTo>
                  <a:lnTo>
                    <a:pt x="0" y="1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6" name="Freeform 198">
              <a:extLst>
                <a:ext uri="{FF2B5EF4-FFF2-40B4-BE49-F238E27FC236}">
                  <a16:creationId xmlns:a16="http://schemas.microsoft.com/office/drawing/2014/main" id="{52C579E9-A787-42AE-A6A9-12D3B1433A6F}"/>
                </a:ext>
              </a:extLst>
            </p:cNvPr>
            <p:cNvSpPr>
              <a:spLocks/>
            </p:cNvSpPr>
            <p:nvPr/>
          </p:nvSpPr>
          <p:spPr bwMode="auto">
            <a:xfrm>
              <a:off x="442" y="1837"/>
              <a:ext cx="38" cy="6"/>
            </a:xfrm>
            <a:custGeom>
              <a:avLst/>
              <a:gdLst>
                <a:gd name="T0" fmla="*/ 0 w 78"/>
                <a:gd name="T1" fmla="*/ 6 h 14"/>
                <a:gd name="T2" fmla="*/ 57 w 78"/>
                <a:gd name="T3" fmla="*/ 14 h 14"/>
                <a:gd name="T4" fmla="*/ 78 w 78"/>
                <a:gd name="T5" fmla="*/ 8 h 14"/>
                <a:gd name="T6" fmla="*/ 28 w 78"/>
                <a:gd name="T7" fmla="*/ 0 h 14"/>
                <a:gd name="T8" fmla="*/ 18 w 78"/>
                <a:gd name="T9" fmla="*/ 0 h 14"/>
                <a:gd name="T10" fmla="*/ 0 w 78"/>
                <a:gd name="T11" fmla="*/ 6 h 14"/>
              </a:gdLst>
              <a:ahLst/>
              <a:cxnLst>
                <a:cxn ang="0">
                  <a:pos x="T0" y="T1"/>
                </a:cxn>
                <a:cxn ang="0">
                  <a:pos x="T2" y="T3"/>
                </a:cxn>
                <a:cxn ang="0">
                  <a:pos x="T4" y="T5"/>
                </a:cxn>
                <a:cxn ang="0">
                  <a:pos x="T6" y="T7"/>
                </a:cxn>
                <a:cxn ang="0">
                  <a:pos x="T8" y="T9"/>
                </a:cxn>
                <a:cxn ang="0">
                  <a:pos x="T10" y="T11"/>
                </a:cxn>
              </a:cxnLst>
              <a:rect l="0" t="0" r="r" b="b"/>
              <a:pathLst>
                <a:path w="78" h="14">
                  <a:moveTo>
                    <a:pt x="0" y="6"/>
                  </a:moveTo>
                  <a:lnTo>
                    <a:pt x="57" y="14"/>
                  </a:lnTo>
                  <a:lnTo>
                    <a:pt x="78" y="8"/>
                  </a:lnTo>
                  <a:lnTo>
                    <a:pt x="28" y="0"/>
                  </a:lnTo>
                  <a:lnTo>
                    <a:pt x="18" y="0"/>
                  </a:lnTo>
                  <a:lnTo>
                    <a:pt x="0" y="6"/>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7" name="Freeform 199">
              <a:extLst>
                <a:ext uri="{FF2B5EF4-FFF2-40B4-BE49-F238E27FC236}">
                  <a16:creationId xmlns:a16="http://schemas.microsoft.com/office/drawing/2014/main" id="{9FF5C43E-AE41-43D3-A605-8BE3B7EC82ED}"/>
                </a:ext>
              </a:extLst>
            </p:cNvPr>
            <p:cNvSpPr>
              <a:spLocks/>
            </p:cNvSpPr>
            <p:nvPr/>
          </p:nvSpPr>
          <p:spPr bwMode="auto">
            <a:xfrm>
              <a:off x="423" y="1842"/>
              <a:ext cx="42" cy="7"/>
            </a:xfrm>
            <a:custGeom>
              <a:avLst/>
              <a:gdLst>
                <a:gd name="T0" fmla="*/ 31 w 83"/>
                <a:gd name="T1" fmla="*/ 2 h 16"/>
                <a:gd name="T2" fmla="*/ 15 w 83"/>
                <a:gd name="T3" fmla="*/ 0 h 16"/>
                <a:gd name="T4" fmla="*/ 0 w 83"/>
                <a:gd name="T5" fmla="*/ 6 h 16"/>
                <a:gd name="T6" fmla="*/ 65 w 83"/>
                <a:gd name="T7" fmla="*/ 16 h 16"/>
                <a:gd name="T8" fmla="*/ 83 w 83"/>
                <a:gd name="T9" fmla="*/ 12 h 16"/>
                <a:gd name="T10" fmla="*/ 31 w 83"/>
                <a:gd name="T11" fmla="*/ 2 h 16"/>
              </a:gdLst>
              <a:ahLst/>
              <a:cxnLst>
                <a:cxn ang="0">
                  <a:pos x="T0" y="T1"/>
                </a:cxn>
                <a:cxn ang="0">
                  <a:pos x="T2" y="T3"/>
                </a:cxn>
                <a:cxn ang="0">
                  <a:pos x="T4" y="T5"/>
                </a:cxn>
                <a:cxn ang="0">
                  <a:pos x="T6" y="T7"/>
                </a:cxn>
                <a:cxn ang="0">
                  <a:pos x="T8" y="T9"/>
                </a:cxn>
                <a:cxn ang="0">
                  <a:pos x="T10" y="T11"/>
                </a:cxn>
              </a:cxnLst>
              <a:rect l="0" t="0" r="r" b="b"/>
              <a:pathLst>
                <a:path w="83" h="16">
                  <a:moveTo>
                    <a:pt x="31" y="2"/>
                  </a:moveTo>
                  <a:lnTo>
                    <a:pt x="15" y="0"/>
                  </a:lnTo>
                  <a:lnTo>
                    <a:pt x="0" y="6"/>
                  </a:lnTo>
                  <a:lnTo>
                    <a:pt x="65" y="16"/>
                  </a:lnTo>
                  <a:lnTo>
                    <a:pt x="83" y="12"/>
                  </a:lnTo>
                  <a:lnTo>
                    <a:pt x="31" y="2"/>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8" name="Freeform 200">
              <a:extLst>
                <a:ext uri="{FF2B5EF4-FFF2-40B4-BE49-F238E27FC236}">
                  <a16:creationId xmlns:a16="http://schemas.microsoft.com/office/drawing/2014/main" id="{E0804E6B-CF75-45C4-812A-17191127FCD9}"/>
                </a:ext>
              </a:extLst>
            </p:cNvPr>
            <p:cNvSpPr>
              <a:spLocks/>
            </p:cNvSpPr>
            <p:nvPr/>
          </p:nvSpPr>
          <p:spPr bwMode="auto">
            <a:xfrm>
              <a:off x="475" y="1846"/>
              <a:ext cx="15" cy="6"/>
            </a:xfrm>
            <a:custGeom>
              <a:avLst/>
              <a:gdLst>
                <a:gd name="T0" fmla="*/ 0 w 31"/>
                <a:gd name="T1" fmla="*/ 11 h 11"/>
                <a:gd name="T2" fmla="*/ 31 w 31"/>
                <a:gd name="T3" fmla="*/ 8 h 11"/>
                <a:gd name="T4" fmla="*/ 31 w 31"/>
                <a:gd name="T5" fmla="*/ 0 h 11"/>
                <a:gd name="T6" fmla="*/ 16 w 31"/>
                <a:gd name="T7" fmla="*/ 6 h 11"/>
                <a:gd name="T8" fmla="*/ 0 w 31"/>
                <a:gd name="T9" fmla="*/ 11 h 11"/>
              </a:gdLst>
              <a:ahLst/>
              <a:cxnLst>
                <a:cxn ang="0">
                  <a:pos x="T0" y="T1"/>
                </a:cxn>
                <a:cxn ang="0">
                  <a:pos x="T2" y="T3"/>
                </a:cxn>
                <a:cxn ang="0">
                  <a:pos x="T4" y="T5"/>
                </a:cxn>
                <a:cxn ang="0">
                  <a:pos x="T6" y="T7"/>
                </a:cxn>
                <a:cxn ang="0">
                  <a:pos x="T8" y="T9"/>
                </a:cxn>
              </a:cxnLst>
              <a:rect l="0" t="0" r="r" b="b"/>
              <a:pathLst>
                <a:path w="31" h="11">
                  <a:moveTo>
                    <a:pt x="0" y="11"/>
                  </a:moveTo>
                  <a:lnTo>
                    <a:pt x="31" y="8"/>
                  </a:lnTo>
                  <a:lnTo>
                    <a:pt x="31" y="0"/>
                  </a:lnTo>
                  <a:lnTo>
                    <a:pt x="16" y="6"/>
                  </a:lnTo>
                  <a:lnTo>
                    <a:pt x="0" y="11"/>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49" name="Freeform 201">
              <a:extLst>
                <a:ext uri="{FF2B5EF4-FFF2-40B4-BE49-F238E27FC236}">
                  <a16:creationId xmlns:a16="http://schemas.microsoft.com/office/drawing/2014/main" id="{14EBCFE5-8062-485F-B71E-22DEA3B566AF}"/>
                </a:ext>
              </a:extLst>
            </p:cNvPr>
            <p:cNvSpPr>
              <a:spLocks/>
            </p:cNvSpPr>
            <p:nvPr/>
          </p:nvSpPr>
          <p:spPr bwMode="auto">
            <a:xfrm>
              <a:off x="469" y="1852"/>
              <a:ext cx="6" cy="2"/>
            </a:xfrm>
            <a:custGeom>
              <a:avLst/>
              <a:gdLst>
                <a:gd name="T0" fmla="*/ 11 w 11"/>
                <a:gd name="T1" fmla="*/ 0 h 4"/>
                <a:gd name="T2" fmla="*/ 0 w 11"/>
                <a:gd name="T3" fmla="*/ 2 h 4"/>
                <a:gd name="T4" fmla="*/ 9 w 11"/>
                <a:gd name="T5" fmla="*/ 4 h 4"/>
                <a:gd name="T6" fmla="*/ 11 w 11"/>
                <a:gd name="T7" fmla="*/ 0 h 4"/>
              </a:gdLst>
              <a:ahLst/>
              <a:cxnLst>
                <a:cxn ang="0">
                  <a:pos x="T0" y="T1"/>
                </a:cxn>
                <a:cxn ang="0">
                  <a:pos x="T2" y="T3"/>
                </a:cxn>
                <a:cxn ang="0">
                  <a:pos x="T4" y="T5"/>
                </a:cxn>
                <a:cxn ang="0">
                  <a:pos x="T6" y="T7"/>
                </a:cxn>
              </a:cxnLst>
              <a:rect l="0" t="0" r="r" b="b"/>
              <a:pathLst>
                <a:path w="11" h="4">
                  <a:moveTo>
                    <a:pt x="11" y="0"/>
                  </a:moveTo>
                  <a:lnTo>
                    <a:pt x="0" y="2"/>
                  </a:lnTo>
                  <a:lnTo>
                    <a:pt x="9" y="4"/>
                  </a:lnTo>
                  <a:lnTo>
                    <a:pt x="11"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0" name="Freeform 202">
              <a:extLst>
                <a:ext uri="{FF2B5EF4-FFF2-40B4-BE49-F238E27FC236}">
                  <a16:creationId xmlns:a16="http://schemas.microsoft.com/office/drawing/2014/main" id="{B3C6ACC8-DF7F-4EA9-BF6F-83AEFBF56B40}"/>
                </a:ext>
              </a:extLst>
            </p:cNvPr>
            <p:cNvSpPr>
              <a:spLocks/>
            </p:cNvSpPr>
            <p:nvPr/>
          </p:nvSpPr>
          <p:spPr bwMode="auto">
            <a:xfrm>
              <a:off x="1034" y="1901"/>
              <a:ext cx="64" cy="45"/>
            </a:xfrm>
            <a:custGeom>
              <a:avLst/>
              <a:gdLst>
                <a:gd name="T0" fmla="*/ 124 w 128"/>
                <a:gd name="T1" fmla="*/ 47 h 91"/>
                <a:gd name="T2" fmla="*/ 128 w 128"/>
                <a:gd name="T3" fmla="*/ 0 h 91"/>
                <a:gd name="T4" fmla="*/ 107 w 128"/>
                <a:gd name="T5" fmla="*/ 8 h 91"/>
                <a:gd name="T6" fmla="*/ 93 w 128"/>
                <a:gd name="T7" fmla="*/ 16 h 91"/>
                <a:gd name="T8" fmla="*/ 78 w 128"/>
                <a:gd name="T9" fmla="*/ 26 h 91"/>
                <a:gd name="T10" fmla="*/ 58 w 128"/>
                <a:gd name="T11" fmla="*/ 39 h 91"/>
                <a:gd name="T12" fmla="*/ 41 w 128"/>
                <a:gd name="T13" fmla="*/ 53 h 91"/>
                <a:gd name="T14" fmla="*/ 27 w 128"/>
                <a:gd name="T15" fmla="*/ 66 h 91"/>
                <a:gd name="T16" fmla="*/ 8 w 128"/>
                <a:gd name="T17" fmla="*/ 84 h 91"/>
                <a:gd name="T18" fmla="*/ 0 w 128"/>
                <a:gd name="T19" fmla="*/ 91 h 91"/>
                <a:gd name="T20" fmla="*/ 31 w 128"/>
                <a:gd name="T21" fmla="*/ 78 h 91"/>
                <a:gd name="T22" fmla="*/ 124 w 128"/>
                <a:gd name="T23" fmla="*/ 4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91">
                  <a:moveTo>
                    <a:pt x="124" y="47"/>
                  </a:moveTo>
                  <a:lnTo>
                    <a:pt x="128" y="0"/>
                  </a:lnTo>
                  <a:lnTo>
                    <a:pt x="107" y="8"/>
                  </a:lnTo>
                  <a:lnTo>
                    <a:pt x="93" y="16"/>
                  </a:lnTo>
                  <a:lnTo>
                    <a:pt x="78" y="26"/>
                  </a:lnTo>
                  <a:lnTo>
                    <a:pt x="58" y="39"/>
                  </a:lnTo>
                  <a:lnTo>
                    <a:pt x="41" y="53"/>
                  </a:lnTo>
                  <a:lnTo>
                    <a:pt x="27" y="66"/>
                  </a:lnTo>
                  <a:lnTo>
                    <a:pt x="8" y="84"/>
                  </a:lnTo>
                  <a:lnTo>
                    <a:pt x="0" y="91"/>
                  </a:lnTo>
                  <a:lnTo>
                    <a:pt x="31" y="78"/>
                  </a:lnTo>
                  <a:lnTo>
                    <a:pt x="124" y="47"/>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1" name="Freeform 203">
              <a:extLst>
                <a:ext uri="{FF2B5EF4-FFF2-40B4-BE49-F238E27FC236}">
                  <a16:creationId xmlns:a16="http://schemas.microsoft.com/office/drawing/2014/main" id="{25225CFD-46DB-45D6-BBA4-8A875207A874}"/>
                </a:ext>
              </a:extLst>
            </p:cNvPr>
            <p:cNvSpPr>
              <a:spLocks/>
            </p:cNvSpPr>
            <p:nvPr/>
          </p:nvSpPr>
          <p:spPr bwMode="auto">
            <a:xfrm>
              <a:off x="1098" y="1894"/>
              <a:ext cx="140" cy="51"/>
            </a:xfrm>
            <a:custGeom>
              <a:avLst/>
              <a:gdLst>
                <a:gd name="T0" fmla="*/ 0 w 279"/>
                <a:gd name="T1" fmla="*/ 13 h 102"/>
                <a:gd name="T2" fmla="*/ 21 w 279"/>
                <a:gd name="T3" fmla="*/ 13 h 102"/>
                <a:gd name="T4" fmla="*/ 49 w 279"/>
                <a:gd name="T5" fmla="*/ 13 h 102"/>
                <a:gd name="T6" fmla="*/ 82 w 279"/>
                <a:gd name="T7" fmla="*/ 17 h 102"/>
                <a:gd name="T8" fmla="*/ 126 w 279"/>
                <a:gd name="T9" fmla="*/ 25 h 102"/>
                <a:gd name="T10" fmla="*/ 186 w 279"/>
                <a:gd name="T11" fmla="*/ 39 h 102"/>
                <a:gd name="T12" fmla="*/ 221 w 279"/>
                <a:gd name="T13" fmla="*/ 52 h 102"/>
                <a:gd name="T14" fmla="*/ 239 w 279"/>
                <a:gd name="T15" fmla="*/ 60 h 102"/>
                <a:gd name="T16" fmla="*/ 246 w 279"/>
                <a:gd name="T17" fmla="*/ 66 h 102"/>
                <a:gd name="T18" fmla="*/ 254 w 279"/>
                <a:gd name="T19" fmla="*/ 71 h 102"/>
                <a:gd name="T20" fmla="*/ 258 w 279"/>
                <a:gd name="T21" fmla="*/ 77 h 102"/>
                <a:gd name="T22" fmla="*/ 260 w 279"/>
                <a:gd name="T23" fmla="*/ 83 h 102"/>
                <a:gd name="T24" fmla="*/ 258 w 279"/>
                <a:gd name="T25" fmla="*/ 89 h 102"/>
                <a:gd name="T26" fmla="*/ 256 w 279"/>
                <a:gd name="T27" fmla="*/ 91 h 102"/>
                <a:gd name="T28" fmla="*/ 250 w 279"/>
                <a:gd name="T29" fmla="*/ 93 h 102"/>
                <a:gd name="T30" fmla="*/ 242 w 279"/>
                <a:gd name="T31" fmla="*/ 95 h 102"/>
                <a:gd name="T32" fmla="*/ 268 w 279"/>
                <a:gd name="T33" fmla="*/ 99 h 102"/>
                <a:gd name="T34" fmla="*/ 268 w 279"/>
                <a:gd name="T35" fmla="*/ 102 h 102"/>
                <a:gd name="T36" fmla="*/ 272 w 279"/>
                <a:gd name="T37" fmla="*/ 101 h 102"/>
                <a:gd name="T38" fmla="*/ 273 w 279"/>
                <a:gd name="T39" fmla="*/ 97 h 102"/>
                <a:gd name="T40" fmla="*/ 277 w 279"/>
                <a:gd name="T41" fmla="*/ 93 h 102"/>
                <a:gd name="T42" fmla="*/ 279 w 279"/>
                <a:gd name="T43" fmla="*/ 87 h 102"/>
                <a:gd name="T44" fmla="*/ 277 w 279"/>
                <a:gd name="T45" fmla="*/ 79 h 102"/>
                <a:gd name="T46" fmla="*/ 275 w 279"/>
                <a:gd name="T47" fmla="*/ 75 h 102"/>
                <a:gd name="T48" fmla="*/ 272 w 279"/>
                <a:gd name="T49" fmla="*/ 68 h 102"/>
                <a:gd name="T50" fmla="*/ 266 w 279"/>
                <a:gd name="T51" fmla="*/ 60 h 102"/>
                <a:gd name="T52" fmla="*/ 252 w 279"/>
                <a:gd name="T53" fmla="*/ 50 h 102"/>
                <a:gd name="T54" fmla="*/ 237 w 279"/>
                <a:gd name="T55" fmla="*/ 44 h 102"/>
                <a:gd name="T56" fmla="*/ 217 w 279"/>
                <a:gd name="T57" fmla="*/ 37 h 102"/>
                <a:gd name="T58" fmla="*/ 188 w 279"/>
                <a:gd name="T59" fmla="*/ 27 h 102"/>
                <a:gd name="T60" fmla="*/ 151 w 279"/>
                <a:gd name="T61" fmla="*/ 17 h 102"/>
                <a:gd name="T62" fmla="*/ 99 w 279"/>
                <a:gd name="T63" fmla="*/ 9 h 102"/>
                <a:gd name="T64" fmla="*/ 29 w 279"/>
                <a:gd name="T65" fmla="*/ 0 h 102"/>
                <a:gd name="T66" fmla="*/ 14 w 279"/>
                <a:gd name="T67" fmla="*/ 7 h 102"/>
                <a:gd name="T68" fmla="*/ 0 w 279"/>
                <a:gd name="T69"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9" h="102">
                  <a:moveTo>
                    <a:pt x="0" y="13"/>
                  </a:moveTo>
                  <a:lnTo>
                    <a:pt x="21" y="13"/>
                  </a:lnTo>
                  <a:lnTo>
                    <a:pt x="49" y="13"/>
                  </a:lnTo>
                  <a:lnTo>
                    <a:pt x="82" y="17"/>
                  </a:lnTo>
                  <a:lnTo>
                    <a:pt x="126" y="25"/>
                  </a:lnTo>
                  <a:lnTo>
                    <a:pt x="186" y="39"/>
                  </a:lnTo>
                  <a:lnTo>
                    <a:pt x="221" y="52"/>
                  </a:lnTo>
                  <a:lnTo>
                    <a:pt x="239" y="60"/>
                  </a:lnTo>
                  <a:lnTo>
                    <a:pt x="246" y="66"/>
                  </a:lnTo>
                  <a:lnTo>
                    <a:pt x="254" y="71"/>
                  </a:lnTo>
                  <a:lnTo>
                    <a:pt x="258" y="77"/>
                  </a:lnTo>
                  <a:lnTo>
                    <a:pt x="260" y="83"/>
                  </a:lnTo>
                  <a:lnTo>
                    <a:pt x="258" y="89"/>
                  </a:lnTo>
                  <a:lnTo>
                    <a:pt x="256" y="91"/>
                  </a:lnTo>
                  <a:lnTo>
                    <a:pt x="250" y="93"/>
                  </a:lnTo>
                  <a:lnTo>
                    <a:pt x="242" y="95"/>
                  </a:lnTo>
                  <a:lnTo>
                    <a:pt x="268" y="99"/>
                  </a:lnTo>
                  <a:lnTo>
                    <a:pt x="268" y="102"/>
                  </a:lnTo>
                  <a:lnTo>
                    <a:pt x="272" y="101"/>
                  </a:lnTo>
                  <a:lnTo>
                    <a:pt x="273" y="97"/>
                  </a:lnTo>
                  <a:lnTo>
                    <a:pt x="277" y="93"/>
                  </a:lnTo>
                  <a:lnTo>
                    <a:pt x="279" y="87"/>
                  </a:lnTo>
                  <a:lnTo>
                    <a:pt x="277" y="79"/>
                  </a:lnTo>
                  <a:lnTo>
                    <a:pt x="275" y="75"/>
                  </a:lnTo>
                  <a:lnTo>
                    <a:pt x="272" y="68"/>
                  </a:lnTo>
                  <a:lnTo>
                    <a:pt x="266" y="60"/>
                  </a:lnTo>
                  <a:lnTo>
                    <a:pt x="252" y="50"/>
                  </a:lnTo>
                  <a:lnTo>
                    <a:pt x="237" y="44"/>
                  </a:lnTo>
                  <a:lnTo>
                    <a:pt x="217" y="37"/>
                  </a:lnTo>
                  <a:lnTo>
                    <a:pt x="188" y="27"/>
                  </a:lnTo>
                  <a:lnTo>
                    <a:pt x="151" y="17"/>
                  </a:lnTo>
                  <a:lnTo>
                    <a:pt x="99" y="9"/>
                  </a:lnTo>
                  <a:lnTo>
                    <a:pt x="29" y="0"/>
                  </a:lnTo>
                  <a:lnTo>
                    <a:pt x="14" y="7"/>
                  </a:lnTo>
                  <a:lnTo>
                    <a:pt x="0" y="1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2" name="Freeform 204">
              <a:extLst>
                <a:ext uri="{FF2B5EF4-FFF2-40B4-BE49-F238E27FC236}">
                  <a16:creationId xmlns:a16="http://schemas.microsoft.com/office/drawing/2014/main" id="{46AA205A-1CA6-483E-865F-52405FC9CB17}"/>
                </a:ext>
              </a:extLst>
            </p:cNvPr>
            <p:cNvSpPr>
              <a:spLocks/>
            </p:cNvSpPr>
            <p:nvPr/>
          </p:nvSpPr>
          <p:spPr bwMode="auto">
            <a:xfrm>
              <a:off x="1047" y="1931"/>
              <a:ext cx="172" cy="32"/>
            </a:xfrm>
            <a:custGeom>
              <a:avLst/>
              <a:gdLst>
                <a:gd name="T0" fmla="*/ 0 w 345"/>
                <a:gd name="T1" fmla="*/ 43 h 64"/>
                <a:gd name="T2" fmla="*/ 183 w 345"/>
                <a:gd name="T3" fmla="*/ 64 h 64"/>
                <a:gd name="T4" fmla="*/ 190 w 345"/>
                <a:gd name="T5" fmla="*/ 61 h 64"/>
                <a:gd name="T6" fmla="*/ 260 w 345"/>
                <a:gd name="T7" fmla="*/ 33 h 64"/>
                <a:gd name="T8" fmla="*/ 345 w 345"/>
                <a:gd name="T9" fmla="*/ 22 h 64"/>
                <a:gd name="T10" fmla="*/ 181 w 345"/>
                <a:gd name="T11" fmla="*/ 0 h 64"/>
                <a:gd name="T12" fmla="*/ 93 w 345"/>
                <a:gd name="T13" fmla="*/ 6 h 64"/>
                <a:gd name="T14" fmla="*/ 0 w 345"/>
                <a:gd name="T15" fmla="*/ 43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64">
                  <a:moveTo>
                    <a:pt x="0" y="43"/>
                  </a:moveTo>
                  <a:lnTo>
                    <a:pt x="183" y="64"/>
                  </a:lnTo>
                  <a:lnTo>
                    <a:pt x="190" y="61"/>
                  </a:lnTo>
                  <a:lnTo>
                    <a:pt x="260" y="33"/>
                  </a:lnTo>
                  <a:lnTo>
                    <a:pt x="345" y="22"/>
                  </a:lnTo>
                  <a:lnTo>
                    <a:pt x="181" y="0"/>
                  </a:lnTo>
                  <a:lnTo>
                    <a:pt x="93" y="6"/>
                  </a:lnTo>
                  <a:lnTo>
                    <a:pt x="0" y="4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3" name="Freeform 205">
              <a:extLst>
                <a:ext uri="{FF2B5EF4-FFF2-40B4-BE49-F238E27FC236}">
                  <a16:creationId xmlns:a16="http://schemas.microsoft.com/office/drawing/2014/main" id="{C1C4E7AC-0D30-4D11-893E-FB8328EDEF07}"/>
                </a:ext>
              </a:extLst>
            </p:cNvPr>
            <p:cNvSpPr>
              <a:spLocks/>
            </p:cNvSpPr>
            <p:nvPr/>
          </p:nvSpPr>
          <p:spPr bwMode="auto">
            <a:xfrm>
              <a:off x="1044" y="1952"/>
              <a:ext cx="94" cy="36"/>
            </a:xfrm>
            <a:custGeom>
              <a:avLst/>
              <a:gdLst>
                <a:gd name="T0" fmla="*/ 0 w 188"/>
                <a:gd name="T1" fmla="*/ 54 h 72"/>
                <a:gd name="T2" fmla="*/ 188 w 188"/>
                <a:gd name="T3" fmla="*/ 72 h 72"/>
                <a:gd name="T4" fmla="*/ 188 w 188"/>
                <a:gd name="T5" fmla="*/ 21 h 72"/>
                <a:gd name="T6" fmla="*/ 5 w 188"/>
                <a:gd name="T7" fmla="*/ 0 h 72"/>
                <a:gd name="T8" fmla="*/ 0 w 188"/>
                <a:gd name="T9" fmla="*/ 54 h 72"/>
              </a:gdLst>
              <a:ahLst/>
              <a:cxnLst>
                <a:cxn ang="0">
                  <a:pos x="T0" y="T1"/>
                </a:cxn>
                <a:cxn ang="0">
                  <a:pos x="T2" y="T3"/>
                </a:cxn>
                <a:cxn ang="0">
                  <a:pos x="T4" y="T5"/>
                </a:cxn>
                <a:cxn ang="0">
                  <a:pos x="T6" y="T7"/>
                </a:cxn>
                <a:cxn ang="0">
                  <a:pos x="T8" y="T9"/>
                </a:cxn>
              </a:cxnLst>
              <a:rect l="0" t="0" r="r" b="b"/>
              <a:pathLst>
                <a:path w="188" h="72">
                  <a:moveTo>
                    <a:pt x="0" y="54"/>
                  </a:moveTo>
                  <a:lnTo>
                    <a:pt x="188" y="72"/>
                  </a:lnTo>
                  <a:lnTo>
                    <a:pt x="188" y="21"/>
                  </a:lnTo>
                  <a:lnTo>
                    <a:pt x="5" y="0"/>
                  </a:lnTo>
                  <a:lnTo>
                    <a:pt x="0" y="5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4" name="Freeform 206">
              <a:extLst>
                <a:ext uri="{FF2B5EF4-FFF2-40B4-BE49-F238E27FC236}">
                  <a16:creationId xmlns:a16="http://schemas.microsoft.com/office/drawing/2014/main" id="{E031B825-28AA-43B6-9F75-46469A90AD40}"/>
                </a:ext>
              </a:extLst>
            </p:cNvPr>
            <p:cNvSpPr>
              <a:spLocks/>
            </p:cNvSpPr>
            <p:nvPr/>
          </p:nvSpPr>
          <p:spPr bwMode="auto">
            <a:xfrm>
              <a:off x="1044" y="1979"/>
              <a:ext cx="97" cy="24"/>
            </a:xfrm>
            <a:custGeom>
              <a:avLst/>
              <a:gdLst>
                <a:gd name="T0" fmla="*/ 0 w 193"/>
                <a:gd name="T1" fmla="*/ 0 h 49"/>
                <a:gd name="T2" fmla="*/ 9 w 193"/>
                <a:gd name="T3" fmla="*/ 31 h 49"/>
                <a:gd name="T4" fmla="*/ 193 w 193"/>
                <a:gd name="T5" fmla="*/ 49 h 49"/>
                <a:gd name="T6" fmla="*/ 188 w 193"/>
                <a:gd name="T7" fmla="*/ 18 h 49"/>
                <a:gd name="T8" fmla="*/ 0 w 193"/>
                <a:gd name="T9" fmla="*/ 0 h 49"/>
              </a:gdLst>
              <a:ahLst/>
              <a:cxnLst>
                <a:cxn ang="0">
                  <a:pos x="T0" y="T1"/>
                </a:cxn>
                <a:cxn ang="0">
                  <a:pos x="T2" y="T3"/>
                </a:cxn>
                <a:cxn ang="0">
                  <a:pos x="T4" y="T5"/>
                </a:cxn>
                <a:cxn ang="0">
                  <a:pos x="T6" y="T7"/>
                </a:cxn>
                <a:cxn ang="0">
                  <a:pos x="T8" y="T9"/>
                </a:cxn>
              </a:cxnLst>
              <a:rect l="0" t="0" r="r" b="b"/>
              <a:pathLst>
                <a:path w="193" h="49">
                  <a:moveTo>
                    <a:pt x="0" y="0"/>
                  </a:moveTo>
                  <a:lnTo>
                    <a:pt x="9" y="31"/>
                  </a:lnTo>
                  <a:lnTo>
                    <a:pt x="193" y="49"/>
                  </a:lnTo>
                  <a:lnTo>
                    <a:pt x="188" y="18"/>
                  </a:lnTo>
                  <a:lnTo>
                    <a:pt x="0" y="0"/>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5" name="Freeform 207">
              <a:extLst>
                <a:ext uri="{FF2B5EF4-FFF2-40B4-BE49-F238E27FC236}">
                  <a16:creationId xmlns:a16="http://schemas.microsoft.com/office/drawing/2014/main" id="{44B9FC50-7771-4428-8594-3D1519EFBC7B}"/>
                </a:ext>
              </a:extLst>
            </p:cNvPr>
            <p:cNvSpPr>
              <a:spLocks/>
            </p:cNvSpPr>
            <p:nvPr/>
          </p:nvSpPr>
          <p:spPr bwMode="auto">
            <a:xfrm>
              <a:off x="1138" y="1941"/>
              <a:ext cx="94" cy="47"/>
            </a:xfrm>
            <a:custGeom>
              <a:avLst/>
              <a:gdLst>
                <a:gd name="T0" fmla="*/ 0 w 188"/>
                <a:gd name="T1" fmla="*/ 93 h 93"/>
                <a:gd name="T2" fmla="*/ 186 w 188"/>
                <a:gd name="T3" fmla="*/ 29 h 93"/>
                <a:gd name="T4" fmla="*/ 188 w 188"/>
                <a:gd name="T5" fmla="*/ 7 h 93"/>
                <a:gd name="T6" fmla="*/ 188 w 188"/>
                <a:gd name="T7" fmla="*/ 4 h 93"/>
                <a:gd name="T8" fmla="*/ 162 w 188"/>
                <a:gd name="T9" fmla="*/ 0 h 93"/>
                <a:gd name="T10" fmla="*/ 77 w 188"/>
                <a:gd name="T11" fmla="*/ 11 h 93"/>
                <a:gd name="T12" fmla="*/ 7 w 188"/>
                <a:gd name="T13" fmla="*/ 39 h 93"/>
                <a:gd name="T14" fmla="*/ 0 w 188"/>
                <a:gd name="T15" fmla="*/ 42 h 93"/>
                <a:gd name="T16" fmla="*/ 0 w 188"/>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93">
                  <a:moveTo>
                    <a:pt x="0" y="93"/>
                  </a:moveTo>
                  <a:lnTo>
                    <a:pt x="186" y="29"/>
                  </a:lnTo>
                  <a:lnTo>
                    <a:pt x="188" y="7"/>
                  </a:lnTo>
                  <a:lnTo>
                    <a:pt x="188" y="4"/>
                  </a:lnTo>
                  <a:lnTo>
                    <a:pt x="162" y="0"/>
                  </a:lnTo>
                  <a:lnTo>
                    <a:pt x="77" y="11"/>
                  </a:lnTo>
                  <a:lnTo>
                    <a:pt x="7" y="39"/>
                  </a:lnTo>
                  <a:lnTo>
                    <a:pt x="0" y="42"/>
                  </a:lnTo>
                  <a:lnTo>
                    <a:pt x="0" y="93"/>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6" name="Freeform 208">
              <a:extLst>
                <a:ext uri="{FF2B5EF4-FFF2-40B4-BE49-F238E27FC236}">
                  <a16:creationId xmlns:a16="http://schemas.microsoft.com/office/drawing/2014/main" id="{FECEE097-75AD-468F-81E7-F5C437EA377B}"/>
                </a:ext>
              </a:extLst>
            </p:cNvPr>
            <p:cNvSpPr>
              <a:spLocks/>
            </p:cNvSpPr>
            <p:nvPr/>
          </p:nvSpPr>
          <p:spPr bwMode="auto">
            <a:xfrm>
              <a:off x="1138" y="1956"/>
              <a:ext cx="93" cy="47"/>
            </a:xfrm>
            <a:custGeom>
              <a:avLst/>
              <a:gdLst>
                <a:gd name="T0" fmla="*/ 0 w 186"/>
                <a:gd name="T1" fmla="*/ 64 h 95"/>
                <a:gd name="T2" fmla="*/ 5 w 186"/>
                <a:gd name="T3" fmla="*/ 95 h 95"/>
                <a:gd name="T4" fmla="*/ 186 w 186"/>
                <a:gd name="T5" fmla="*/ 21 h 95"/>
                <a:gd name="T6" fmla="*/ 186 w 186"/>
                <a:gd name="T7" fmla="*/ 0 h 95"/>
                <a:gd name="T8" fmla="*/ 0 w 186"/>
                <a:gd name="T9" fmla="*/ 64 h 95"/>
              </a:gdLst>
              <a:ahLst/>
              <a:cxnLst>
                <a:cxn ang="0">
                  <a:pos x="T0" y="T1"/>
                </a:cxn>
                <a:cxn ang="0">
                  <a:pos x="T2" y="T3"/>
                </a:cxn>
                <a:cxn ang="0">
                  <a:pos x="T4" y="T5"/>
                </a:cxn>
                <a:cxn ang="0">
                  <a:pos x="T6" y="T7"/>
                </a:cxn>
                <a:cxn ang="0">
                  <a:pos x="T8" y="T9"/>
                </a:cxn>
              </a:cxnLst>
              <a:rect l="0" t="0" r="r" b="b"/>
              <a:pathLst>
                <a:path w="186" h="95">
                  <a:moveTo>
                    <a:pt x="0" y="64"/>
                  </a:moveTo>
                  <a:lnTo>
                    <a:pt x="5" y="95"/>
                  </a:lnTo>
                  <a:lnTo>
                    <a:pt x="186" y="21"/>
                  </a:lnTo>
                  <a:lnTo>
                    <a:pt x="186" y="0"/>
                  </a:lnTo>
                  <a:lnTo>
                    <a:pt x="0" y="64"/>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7" name="Freeform 209">
              <a:extLst>
                <a:ext uri="{FF2B5EF4-FFF2-40B4-BE49-F238E27FC236}">
                  <a16:creationId xmlns:a16="http://schemas.microsoft.com/office/drawing/2014/main" id="{38B9DA9D-3F9B-4062-B829-FA3A090C0920}"/>
                </a:ext>
              </a:extLst>
            </p:cNvPr>
            <p:cNvSpPr>
              <a:spLocks/>
            </p:cNvSpPr>
            <p:nvPr/>
          </p:nvSpPr>
          <p:spPr bwMode="auto">
            <a:xfrm>
              <a:off x="1108" y="1912"/>
              <a:ext cx="82" cy="15"/>
            </a:xfrm>
            <a:custGeom>
              <a:avLst/>
              <a:gdLst>
                <a:gd name="T0" fmla="*/ 0 w 165"/>
                <a:gd name="T1" fmla="*/ 19 h 29"/>
                <a:gd name="T2" fmla="*/ 74 w 165"/>
                <a:gd name="T3" fmla="*/ 15 h 29"/>
                <a:gd name="T4" fmla="*/ 165 w 165"/>
                <a:gd name="T5" fmla="*/ 29 h 29"/>
                <a:gd name="T6" fmla="*/ 152 w 165"/>
                <a:gd name="T7" fmla="*/ 25 h 29"/>
                <a:gd name="T8" fmla="*/ 142 w 165"/>
                <a:gd name="T9" fmla="*/ 21 h 29"/>
                <a:gd name="T10" fmla="*/ 128 w 165"/>
                <a:gd name="T11" fmla="*/ 15 h 29"/>
                <a:gd name="T12" fmla="*/ 111 w 165"/>
                <a:gd name="T13" fmla="*/ 11 h 29"/>
                <a:gd name="T14" fmla="*/ 90 w 165"/>
                <a:gd name="T15" fmla="*/ 7 h 29"/>
                <a:gd name="T16" fmla="*/ 70 w 165"/>
                <a:gd name="T17" fmla="*/ 5 h 29"/>
                <a:gd name="T18" fmla="*/ 53 w 165"/>
                <a:gd name="T19" fmla="*/ 2 h 29"/>
                <a:gd name="T20" fmla="*/ 2 w 165"/>
                <a:gd name="T21" fmla="*/ 0 h 29"/>
                <a:gd name="T22" fmla="*/ 0 w 165"/>
                <a:gd name="T23"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9">
                  <a:moveTo>
                    <a:pt x="0" y="19"/>
                  </a:moveTo>
                  <a:lnTo>
                    <a:pt x="74" y="15"/>
                  </a:lnTo>
                  <a:lnTo>
                    <a:pt x="165" y="29"/>
                  </a:lnTo>
                  <a:lnTo>
                    <a:pt x="152" y="25"/>
                  </a:lnTo>
                  <a:lnTo>
                    <a:pt x="142" y="21"/>
                  </a:lnTo>
                  <a:lnTo>
                    <a:pt x="128" y="15"/>
                  </a:lnTo>
                  <a:lnTo>
                    <a:pt x="111" y="11"/>
                  </a:lnTo>
                  <a:lnTo>
                    <a:pt x="90" y="7"/>
                  </a:lnTo>
                  <a:lnTo>
                    <a:pt x="70" y="5"/>
                  </a:lnTo>
                  <a:lnTo>
                    <a:pt x="53" y="2"/>
                  </a:lnTo>
                  <a:lnTo>
                    <a:pt x="2" y="0"/>
                  </a:lnTo>
                  <a:lnTo>
                    <a:pt x="0" y="19"/>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8" name="Freeform 210">
              <a:extLst>
                <a:ext uri="{FF2B5EF4-FFF2-40B4-BE49-F238E27FC236}">
                  <a16:creationId xmlns:a16="http://schemas.microsoft.com/office/drawing/2014/main" id="{41D92041-32E0-4809-85A7-634CF9D124F8}"/>
                </a:ext>
              </a:extLst>
            </p:cNvPr>
            <p:cNvSpPr>
              <a:spLocks/>
            </p:cNvSpPr>
            <p:nvPr/>
          </p:nvSpPr>
          <p:spPr bwMode="auto">
            <a:xfrm>
              <a:off x="922" y="1874"/>
              <a:ext cx="108" cy="21"/>
            </a:xfrm>
            <a:custGeom>
              <a:avLst/>
              <a:gdLst>
                <a:gd name="T0" fmla="*/ 0 w 217"/>
                <a:gd name="T1" fmla="*/ 15 h 41"/>
                <a:gd name="T2" fmla="*/ 196 w 217"/>
                <a:gd name="T3" fmla="*/ 41 h 41"/>
                <a:gd name="T4" fmla="*/ 217 w 217"/>
                <a:gd name="T5" fmla="*/ 25 h 41"/>
                <a:gd name="T6" fmla="*/ 29 w 217"/>
                <a:gd name="T7" fmla="*/ 0 h 41"/>
                <a:gd name="T8" fmla="*/ 0 w 217"/>
                <a:gd name="T9" fmla="*/ 15 h 41"/>
              </a:gdLst>
              <a:ahLst/>
              <a:cxnLst>
                <a:cxn ang="0">
                  <a:pos x="T0" y="T1"/>
                </a:cxn>
                <a:cxn ang="0">
                  <a:pos x="T2" y="T3"/>
                </a:cxn>
                <a:cxn ang="0">
                  <a:pos x="T4" y="T5"/>
                </a:cxn>
                <a:cxn ang="0">
                  <a:pos x="T6" y="T7"/>
                </a:cxn>
                <a:cxn ang="0">
                  <a:pos x="T8" y="T9"/>
                </a:cxn>
              </a:cxnLst>
              <a:rect l="0" t="0" r="r" b="b"/>
              <a:pathLst>
                <a:path w="217" h="41">
                  <a:moveTo>
                    <a:pt x="0" y="15"/>
                  </a:moveTo>
                  <a:lnTo>
                    <a:pt x="196" y="41"/>
                  </a:lnTo>
                  <a:lnTo>
                    <a:pt x="217" y="25"/>
                  </a:lnTo>
                  <a:lnTo>
                    <a:pt x="29" y="0"/>
                  </a:lnTo>
                  <a:lnTo>
                    <a:pt x="0" y="15"/>
                  </a:lnTo>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847059" name="Line 211">
              <a:extLst>
                <a:ext uri="{FF2B5EF4-FFF2-40B4-BE49-F238E27FC236}">
                  <a16:creationId xmlns:a16="http://schemas.microsoft.com/office/drawing/2014/main" id="{38BB5C71-D5B5-48EB-A5A8-A4530881FCC4}"/>
                </a:ext>
              </a:extLst>
            </p:cNvPr>
            <p:cNvSpPr>
              <a:spLocks noChangeShapeType="1"/>
            </p:cNvSpPr>
            <p:nvPr/>
          </p:nvSpPr>
          <p:spPr bwMode="auto">
            <a:xfrm>
              <a:off x="413" y="1849"/>
              <a:ext cx="32" cy="4"/>
            </a:xfrm>
            <a:prstGeom prst="line">
              <a:avLst/>
            </a:prstGeom>
            <a:noFill/>
            <a:ln w="1588">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847060" name="Line 212">
            <a:extLst>
              <a:ext uri="{FF2B5EF4-FFF2-40B4-BE49-F238E27FC236}">
                <a16:creationId xmlns:a16="http://schemas.microsoft.com/office/drawing/2014/main" id="{ADE593C2-EF1A-4175-B180-B1161A345279}"/>
              </a:ext>
            </a:extLst>
          </p:cNvPr>
          <p:cNvSpPr>
            <a:spLocks noChangeShapeType="1"/>
          </p:cNvSpPr>
          <p:nvPr/>
        </p:nvSpPr>
        <p:spPr bwMode="auto">
          <a:xfrm>
            <a:off x="8991600" y="4038600"/>
            <a:ext cx="152400" cy="533400"/>
          </a:xfrm>
          <a:prstGeom prst="line">
            <a:avLst/>
          </a:prstGeom>
          <a:noFill/>
          <a:ln w="57150">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ja-JP" altLang="en-US"/>
          </a:p>
        </p:txBody>
      </p:sp>
      <p:sp>
        <p:nvSpPr>
          <p:cNvPr id="847061" name="AutoShape 213">
            <a:extLst>
              <a:ext uri="{FF2B5EF4-FFF2-40B4-BE49-F238E27FC236}">
                <a16:creationId xmlns:a16="http://schemas.microsoft.com/office/drawing/2014/main" id="{E1539DCD-4461-4C94-8667-7EA66CD42974}"/>
              </a:ext>
            </a:extLst>
          </p:cNvPr>
          <p:cNvSpPr>
            <a:spLocks noChangeArrowheads="1"/>
          </p:cNvSpPr>
          <p:nvPr/>
        </p:nvSpPr>
        <p:spPr bwMode="auto">
          <a:xfrm>
            <a:off x="6019800" y="4648200"/>
            <a:ext cx="1447800" cy="1066800"/>
          </a:xfrm>
          <a:prstGeom prst="flowChartPunchedTape">
            <a:avLst/>
          </a:prstGeom>
          <a:solidFill>
            <a:srgbClr val="00B0F0"/>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ja-JP">
                <a:solidFill>
                  <a:schemeClr val="bg2"/>
                </a:solidFill>
                <a:latin typeface="+mn-lt"/>
              </a:rPr>
              <a:t>Compiled</a:t>
            </a:r>
          </a:p>
        </p:txBody>
      </p:sp>
      <p:sp>
        <p:nvSpPr>
          <p:cNvPr id="847062" name="Line 214">
            <a:extLst>
              <a:ext uri="{FF2B5EF4-FFF2-40B4-BE49-F238E27FC236}">
                <a16:creationId xmlns:a16="http://schemas.microsoft.com/office/drawing/2014/main" id="{DE1B3266-A434-4C96-9CAC-CA15E20D8A42}"/>
              </a:ext>
            </a:extLst>
          </p:cNvPr>
          <p:cNvSpPr>
            <a:spLocks noChangeShapeType="1"/>
          </p:cNvSpPr>
          <p:nvPr/>
        </p:nvSpPr>
        <p:spPr bwMode="auto">
          <a:xfrm flipH="1">
            <a:off x="7772400" y="5181600"/>
            <a:ext cx="685800" cy="0"/>
          </a:xfrm>
          <a:prstGeom prst="line">
            <a:avLst/>
          </a:prstGeom>
          <a:noFill/>
          <a:ln w="57150">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ja-JP" altLang="en-US">
              <a:latin typeface="+mn-lt"/>
            </a:endParaRPr>
          </a:p>
        </p:txBody>
      </p:sp>
      <p:sp>
        <p:nvSpPr>
          <p:cNvPr id="847063" name="Line 215">
            <a:extLst>
              <a:ext uri="{FF2B5EF4-FFF2-40B4-BE49-F238E27FC236}">
                <a16:creationId xmlns:a16="http://schemas.microsoft.com/office/drawing/2014/main" id="{D0752447-9E5D-45E8-AFE6-BD3F95734929}"/>
              </a:ext>
            </a:extLst>
          </p:cNvPr>
          <p:cNvSpPr>
            <a:spLocks noChangeShapeType="1"/>
          </p:cNvSpPr>
          <p:nvPr/>
        </p:nvSpPr>
        <p:spPr bwMode="auto">
          <a:xfrm flipV="1">
            <a:off x="7162800" y="3505200"/>
            <a:ext cx="838200" cy="838200"/>
          </a:xfrm>
          <a:prstGeom prst="line">
            <a:avLst/>
          </a:prstGeom>
          <a:noFill/>
          <a:ln w="57150">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ja-JP" altLang="en-US"/>
          </a:p>
        </p:txBody>
      </p:sp>
      <p:sp>
        <p:nvSpPr>
          <p:cNvPr id="847064" name="Line 216">
            <a:extLst>
              <a:ext uri="{FF2B5EF4-FFF2-40B4-BE49-F238E27FC236}">
                <a16:creationId xmlns:a16="http://schemas.microsoft.com/office/drawing/2014/main" id="{E1166F39-A725-4776-9F57-3829A4AADC90}"/>
              </a:ext>
            </a:extLst>
          </p:cNvPr>
          <p:cNvSpPr>
            <a:spLocks noChangeShapeType="1"/>
          </p:cNvSpPr>
          <p:nvPr/>
        </p:nvSpPr>
        <p:spPr bwMode="auto">
          <a:xfrm flipH="1" flipV="1">
            <a:off x="4343400" y="3124200"/>
            <a:ext cx="3429000" cy="0"/>
          </a:xfrm>
          <a:prstGeom prst="line">
            <a:avLst/>
          </a:prstGeom>
          <a:noFill/>
          <a:ln w="57150">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lstStyle/>
          <a:p>
            <a:endParaRPr lang="ja-JP" altLang="en-US"/>
          </a:p>
        </p:txBody>
      </p:sp>
      <p:sp>
        <p:nvSpPr>
          <p:cNvPr id="847065" name="AutoShape 217">
            <a:extLst>
              <a:ext uri="{FF2B5EF4-FFF2-40B4-BE49-F238E27FC236}">
                <a16:creationId xmlns:a16="http://schemas.microsoft.com/office/drawing/2014/main" id="{9D5C2C6D-E83A-44D2-B944-F9140EC27778}"/>
              </a:ext>
            </a:extLst>
          </p:cNvPr>
          <p:cNvSpPr>
            <a:spLocks noChangeArrowheads="1"/>
          </p:cNvSpPr>
          <p:nvPr/>
        </p:nvSpPr>
        <p:spPr bwMode="auto">
          <a:xfrm>
            <a:off x="8686800" y="4648200"/>
            <a:ext cx="1447800" cy="1066800"/>
          </a:xfrm>
          <a:prstGeom prst="flowChartPunchedTape">
            <a:avLst/>
          </a:prstGeom>
          <a:solidFill>
            <a:srgbClr val="00B0F0"/>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ja-JP" sz="3200">
                <a:solidFill>
                  <a:schemeClr val="bg2"/>
                </a:solidFill>
                <a:latin typeface="+mn-lt"/>
              </a:rPr>
              <a:t>.ASPX</a:t>
            </a:r>
          </a:p>
        </p:txBody>
      </p:sp>
      <p:sp>
        <p:nvSpPr>
          <p:cNvPr id="847066" name="AutoShape 218">
            <a:extLst>
              <a:ext uri="{FF2B5EF4-FFF2-40B4-BE49-F238E27FC236}">
                <a16:creationId xmlns:a16="http://schemas.microsoft.com/office/drawing/2014/main" id="{D5474DDD-4EEC-46CE-AC93-40CBBDA807B5}"/>
              </a:ext>
            </a:extLst>
          </p:cNvPr>
          <p:cNvSpPr>
            <a:spLocks noChangeArrowheads="1"/>
          </p:cNvSpPr>
          <p:nvPr/>
        </p:nvSpPr>
        <p:spPr bwMode="auto">
          <a:xfrm>
            <a:off x="6019800" y="4648200"/>
            <a:ext cx="1447800" cy="1066800"/>
          </a:xfrm>
          <a:prstGeom prst="flowChartPunchedTape">
            <a:avLst/>
          </a:prstGeom>
          <a:solidFill>
            <a:srgbClr val="00B0F0"/>
          </a:solidFill>
          <a:ln w="9525">
            <a:solidFill>
              <a:schemeClr val="tx1"/>
            </a:solidFill>
            <a:miter lim="800000"/>
            <a:headEnd/>
            <a:tailEnd/>
          </a:ln>
          <a:effectLst>
            <a:outerShdw dist="107763" dir="2700000" algn="ctr" rotWithShape="0">
              <a:schemeClr val="bg2"/>
            </a:outerShdw>
          </a:effectLst>
        </p:spPr>
        <p:txBody>
          <a:bodyPr wrap="none" anchor="ctr"/>
          <a:lstStyle/>
          <a:p>
            <a:pPr algn="ctr" eaLnBrk="0" hangingPunct="0"/>
            <a:r>
              <a:rPr lang="en-US" altLang="ja-JP" dirty="0">
                <a:solidFill>
                  <a:schemeClr val="bg2"/>
                </a:solidFill>
                <a:latin typeface="+mn-lt"/>
              </a:rPr>
              <a:t>Compiled</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47065"/>
                                        </p:tgtEl>
                                        <p:attrNameLst>
                                          <p:attrName>style.visibility</p:attrName>
                                        </p:attrNameLst>
                                      </p:cBhvr>
                                      <p:to>
                                        <p:strVal val="visible"/>
                                      </p:to>
                                    </p:set>
                                    <p:animEffect transition="in" filter="dissolve">
                                      <p:cBhvr>
                                        <p:cTn id="7" dur="500"/>
                                        <p:tgtEl>
                                          <p:spTgt spid="8470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46852"/>
                                        </p:tgtEl>
                                        <p:attrNameLst>
                                          <p:attrName>style.visibility</p:attrName>
                                        </p:attrNameLst>
                                      </p:cBhvr>
                                      <p:to>
                                        <p:strVal val="visible"/>
                                      </p:to>
                                    </p:set>
                                    <p:animEffect transition="in" filter="wipe(left)">
                                      <p:cBhvr>
                                        <p:cTn id="12" dur="500"/>
                                        <p:tgtEl>
                                          <p:spTgt spid="846852"/>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847060"/>
                                        </p:tgtEl>
                                        <p:attrNameLst>
                                          <p:attrName>style.visibility</p:attrName>
                                        </p:attrNameLst>
                                      </p:cBhvr>
                                      <p:to>
                                        <p:strVal val="visible"/>
                                      </p:to>
                                    </p:set>
                                    <p:animEffect transition="in" filter="wipe(up)">
                                      <p:cBhvr>
                                        <p:cTn id="16" dur="500"/>
                                        <p:tgtEl>
                                          <p:spTgt spid="8470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nodeType="clickEffect">
                                  <p:stCondLst>
                                    <p:cond delay="0"/>
                                  </p:stCondLst>
                                  <p:childTnLst>
                                    <p:set>
                                      <p:cBhvr>
                                        <p:cTn id="20" dur="1" fill="hold">
                                          <p:stCondLst>
                                            <p:cond delay="0"/>
                                          </p:stCondLst>
                                        </p:cTn>
                                        <p:tgtEl>
                                          <p:spTgt spid="847062"/>
                                        </p:tgtEl>
                                        <p:attrNameLst>
                                          <p:attrName>style.visibility</p:attrName>
                                        </p:attrNameLst>
                                      </p:cBhvr>
                                      <p:to>
                                        <p:strVal val="visible"/>
                                      </p:to>
                                    </p:set>
                                    <p:animEffect transition="in" filter="wipe(right)">
                                      <p:cBhvr>
                                        <p:cTn id="21" dur="500"/>
                                        <p:tgtEl>
                                          <p:spTgt spid="847062"/>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847066"/>
                                        </p:tgtEl>
                                        <p:attrNameLst>
                                          <p:attrName>style.visibility</p:attrName>
                                        </p:attrNameLst>
                                      </p:cBhvr>
                                      <p:to>
                                        <p:strVal val="visible"/>
                                      </p:to>
                                    </p:set>
                                    <p:animEffect transition="in" filter="dissolve">
                                      <p:cBhvr>
                                        <p:cTn id="25" dur="500"/>
                                        <p:tgtEl>
                                          <p:spTgt spid="84706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847063"/>
                                        </p:tgtEl>
                                        <p:attrNameLst>
                                          <p:attrName>style.visibility</p:attrName>
                                        </p:attrNameLst>
                                      </p:cBhvr>
                                      <p:to>
                                        <p:strVal val="visible"/>
                                      </p:to>
                                    </p:set>
                                    <p:animEffect transition="in" filter="wipe(down)">
                                      <p:cBhvr>
                                        <p:cTn id="30" dur="500"/>
                                        <p:tgtEl>
                                          <p:spTgt spid="847063"/>
                                        </p:tgtEl>
                                      </p:cBhvr>
                                    </p:animEffect>
                                  </p:childTnLst>
                                </p:cTn>
                              </p:par>
                            </p:childTnLst>
                          </p:cTn>
                        </p:par>
                        <p:par>
                          <p:cTn id="31" fill="hold" nodeType="afterGroup">
                            <p:stCondLst>
                              <p:cond delay="500"/>
                            </p:stCondLst>
                            <p:childTnLst>
                              <p:par>
                                <p:cTn id="32" presetID="22" presetClass="entr" presetSubtype="2" fill="hold" nodeType="afterEffect">
                                  <p:stCondLst>
                                    <p:cond delay="0"/>
                                  </p:stCondLst>
                                  <p:childTnLst>
                                    <p:set>
                                      <p:cBhvr>
                                        <p:cTn id="33" dur="1" fill="hold">
                                          <p:stCondLst>
                                            <p:cond delay="0"/>
                                          </p:stCondLst>
                                        </p:cTn>
                                        <p:tgtEl>
                                          <p:spTgt spid="847064"/>
                                        </p:tgtEl>
                                        <p:attrNameLst>
                                          <p:attrName>style.visibility</p:attrName>
                                        </p:attrNameLst>
                                      </p:cBhvr>
                                      <p:to>
                                        <p:strVal val="visible"/>
                                      </p:to>
                                    </p:set>
                                    <p:animEffect transition="in" filter="wipe(right)">
                                      <p:cBhvr>
                                        <p:cTn id="34" dur="500"/>
                                        <p:tgtEl>
                                          <p:spTgt spid="847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065" grpId="0" animBg="1" autoUpdateAnimBg="0"/>
      <p:bldP spid="847066"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a:extLst>
              <a:ext uri="{FF2B5EF4-FFF2-40B4-BE49-F238E27FC236}">
                <a16:creationId xmlns:a16="http://schemas.microsoft.com/office/drawing/2014/main" id="{EBD834F5-3BB2-483D-A43F-9D9C8E2A8693}"/>
              </a:ext>
            </a:extLst>
          </p:cNvPr>
          <p:cNvSpPr>
            <a:spLocks noGrp="1" noChangeArrowheads="1"/>
          </p:cNvSpPr>
          <p:nvPr>
            <p:ph type="title"/>
          </p:nvPr>
        </p:nvSpPr>
        <p:spPr/>
        <p:txBody>
          <a:bodyPr/>
          <a:lstStyle/>
          <a:p>
            <a:r>
              <a:rPr lang="en-US" altLang="ja-JP">
                <a:ea typeface="ＭＳ Ｐゴシック" panose="020B0600070205080204" pitchFamily="50" charset="-128"/>
              </a:rPr>
              <a:t>Sample Web Application</a:t>
            </a:r>
          </a:p>
        </p:txBody>
      </p:sp>
      <p:sp>
        <p:nvSpPr>
          <p:cNvPr id="1165315" name="Rectangle 3">
            <a:extLst>
              <a:ext uri="{FF2B5EF4-FFF2-40B4-BE49-F238E27FC236}">
                <a16:creationId xmlns:a16="http://schemas.microsoft.com/office/drawing/2014/main" id="{B2D46340-6742-40D9-A43D-A3645F07E9F7}"/>
              </a:ext>
            </a:extLst>
          </p:cNvPr>
          <p:cNvSpPr>
            <a:spLocks noGrp="1" noChangeArrowheads="1"/>
          </p:cNvSpPr>
          <p:nvPr>
            <p:ph type="body" sz="quarter" idx="10"/>
          </p:nvPr>
        </p:nvSpPr>
        <p:spPr>
          <a:xfrm>
            <a:off x="269239" y="1197322"/>
            <a:ext cx="11653523" cy="5317778"/>
          </a:xfrm>
          <a:solidFill>
            <a:schemeClr val="accent6"/>
          </a:solidFill>
        </p:spPr>
        <p:txBody>
          <a:bodyPr>
            <a:normAutofit/>
          </a:bodyPr>
          <a:lstStyle/>
          <a:p>
            <a:pPr>
              <a:lnSpc>
                <a:spcPct val="70000"/>
              </a:lnSpc>
              <a:buFont typeface="Wingdings 2" panose="05020102010507070707" pitchFamily="18" charset="2"/>
              <a:buNone/>
            </a:pPr>
            <a:r>
              <a:rPr lang="en-US" altLang="ja-JP" sz="1400" dirty="0">
                <a:ea typeface="ＭＳ Ｐゴシック" panose="020B0600070205080204" pitchFamily="50" charset="-128"/>
              </a:rPr>
              <a:t>protected void Button1_Click(object sender, </a:t>
            </a:r>
            <a:r>
              <a:rPr lang="en-US" altLang="ja-JP" sz="1400" dirty="0" err="1">
                <a:ea typeface="ＭＳ Ｐゴシック" panose="020B0600070205080204" pitchFamily="50" charset="-128"/>
              </a:rPr>
              <a:t>EventArgs</a:t>
            </a:r>
            <a:r>
              <a:rPr lang="en-US" altLang="ja-JP" sz="1400" dirty="0">
                <a:ea typeface="ＭＳ Ｐゴシック" panose="020B0600070205080204" pitchFamily="50" charset="-128"/>
              </a:rPr>
              <a:t> e)</a:t>
            </a:r>
          </a:p>
          <a:p>
            <a:pPr>
              <a:lnSpc>
                <a:spcPct val="70000"/>
              </a:lnSpc>
              <a:buFont typeface="Wingdings 2" panose="05020102010507070707" pitchFamily="18" charset="2"/>
              <a:buNone/>
            </a:pP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int </a:t>
            </a:r>
            <a:r>
              <a:rPr lang="en-US" altLang="ja-JP" sz="1400" dirty="0" err="1">
                <a:ea typeface="ＭＳ Ｐゴシック" panose="020B0600070205080204" pitchFamily="50" charset="-128"/>
              </a:rPr>
              <a:t>intMax</a:t>
            </a: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intLoop</a:t>
            </a: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intCount</a:t>
            </a:r>
            <a:r>
              <a:rPr lang="en-US" altLang="ja-JP" sz="1400" dirty="0">
                <a:ea typeface="ＭＳ Ｐゴシック" panose="020B0600070205080204" pitchFamily="50" charset="-128"/>
              </a:rPr>
              <a:t> = 0;</a:t>
            </a:r>
          </a:p>
          <a:p>
            <a:pPr>
              <a:lnSpc>
                <a:spcPct val="70000"/>
              </a:lnSpc>
              <a:buFont typeface="Wingdings 2" panose="05020102010507070707" pitchFamily="18" charset="2"/>
              <a:buNone/>
            </a:pPr>
            <a:r>
              <a:rPr lang="en-US" altLang="ja-JP" sz="1400" dirty="0">
                <a:ea typeface="ＭＳ Ｐゴシック" panose="020B0600070205080204" pitchFamily="50" charset="-128"/>
              </a:rPr>
              <a:t>	bool </a:t>
            </a:r>
            <a:r>
              <a:rPr lang="en-US" altLang="ja-JP" sz="1400" dirty="0" err="1">
                <a:ea typeface="ＭＳ Ｐゴシック" panose="020B0600070205080204" pitchFamily="50" charset="-128"/>
              </a:rPr>
              <a:t>boolPrime</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intMax</a:t>
            </a:r>
            <a:r>
              <a:rPr lang="en-US" altLang="ja-JP" sz="1400" dirty="0">
                <a:ea typeface="ＭＳ Ｐゴシック" panose="020B0600070205080204" pitchFamily="50" charset="-128"/>
              </a:rPr>
              <a:t> = Convert.ToInt32(TextBox1.Text);</a:t>
            </a:r>
          </a:p>
          <a:p>
            <a:pPr>
              <a:lnSpc>
                <a:spcPct val="70000"/>
              </a:lnSpc>
              <a:buFont typeface="Wingdings 2" panose="05020102010507070707" pitchFamily="18" charset="2"/>
              <a:buNone/>
            </a:pPr>
            <a:r>
              <a:rPr lang="en-US" altLang="ja-JP" sz="1400" dirty="0">
                <a:ea typeface="ＭＳ Ｐゴシック" panose="020B0600070205080204" pitchFamily="50" charset="-128"/>
              </a:rPr>
              <a:t>	for (</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 = 1; </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 &lt; </a:t>
            </a:r>
            <a:r>
              <a:rPr lang="en-US" altLang="ja-JP" sz="1400" dirty="0" err="1">
                <a:ea typeface="ＭＳ Ｐゴシック" panose="020B0600070205080204" pitchFamily="50" charset="-128"/>
              </a:rPr>
              <a:t>intMax</a:t>
            </a: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boolPrime</a:t>
            </a:r>
            <a:r>
              <a:rPr lang="en-US" altLang="ja-JP" sz="1400" dirty="0">
                <a:ea typeface="ＭＳ Ｐゴシック" panose="020B0600070205080204" pitchFamily="50" charset="-128"/>
              </a:rPr>
              <a:t> = true;</a:t>
            </a:r>
          </a:p>
          <a:p>
            <a:pPr>
              <a:lnSpc>
                <a:spcPct val="70000"/>
              </a:lnSpc>
              <a:buFont typeface="Wingdings 2" panose="05020102010507070707" pitchFamily="18" charset="2"/>
              <a:buNone/>
            </a:pPr>
            <a:r>
              <a:rPr lang="en-US" altLang="ja-JP" sz="1400" dirty="0">
                <a:ea typeface="ＭＳ Ｐゴシック" panose="020B0600070205080204" pitchFamily="50" charset="-128"/>
              </a:rPr>
              <a:t>		for (</a:t>
            </a:r>
            <a:r>
              <a:rPr lang="en-US" altLang="ja-JP" sz="1400" dirty="0" err="1">
                <a:ea typeface="ＭＳ Ｐゴシック" panose="020B0600070205080204" pitchFamily="50" charset="-128"/>
              </a:rPr>
              <a:t>intLoop</a:t>
            </a:r>
            <a:r>
              <a:rPr lang="en-US" altLang="ja-JP" sz="1400" dirty="0">
                <a:ea typeface="ＭＳ Ｐゴシック" panose="020B0600070205080204" pitchFamily="50" charset="-128"/>
              </a:rPr>
              <a:t> = 2; </a:t>
            </a:r>
            <a:r>
              <a:rPr lang="en-US" altLang="ja-JP" sz="1400" dirty="0" err="1">
                <a:ea typeface="ＭＳ Ｐゴシック" panose="020B0600070205080204" pitchFamily="50" charset="-128"/>
              </a:rPr>
              <a:t>intLoop</a:t>
            </a:r>
            <a:r>
              <a:rPr lang="en-US" altLang="ja-JP" sz="1400" dirty="0">
                <a:ea typeface="ＭＳ Ｐゴシック" panose="020B0600070205080204" pitchFamily="50" charset="-128"/>
              </a:rPr>
              <a:t> &lt; </a:t>
            </a:r>
            <a:r>
              <a:rPr lang="en-US" altLang="ja-JP" sz="1400" dirty="0" err="1">
                <a:ea typeface="ＭＳ Ｐゴシック" panose="020B0600070205080204" pitchFamily="50" charset="-128"/>
              </a:rPr>
              <a:t>Math.Sqrt</a:t>
            </a:r>
            <a:r>
              <a:rPr lang="en-US" altLang="ja-JP" sz="1400" dirty="0">
                <a:ea typeface="ＭＳ Ｐゴシック" panose="020B0600070205080204" pitchFamily="50" charset="-128"/>
              </a:rPr>
              <a:t>(</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intLoop</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if (</a:t>
            </a:r>
            <a:r>
              <a:rPr lang="en-US" altLang="ja-JP" sz="1400" dirty="0" err="1">
                <a:ea typeface="ＭＳ Ｐゴシック" panose="020B0600070205080204" pitchFamily="50" charset="-128"/>
              </a:rPr>
              <a:t>intNumber</a:t>
            </a:r>
            <a:r>
              <a:rPr lang="en-US" altLang="ja-JP" sz="1400" dirty="0">
                <a:ea typeface="ＭＳ Ｐゴシック" panose="020B0600070205080204" pitchFamily="50" charset="-128"/>
              </a:rPr>
              <a:t> % </a:t>
            </a:r>
            <a:r>
              <a:rPr lang="en-US" altLang="ja-JP" sz="1400" dirty="0" err="1">
                <a:ea typeface="ＭＳ Ｐゴシック" panose="020B0600070205080204" pitchFamily="50" charset="-128"/>
              </a:rPr>
              <a:t>intLoop</a:t>
            </a:r>
            <a:r>
              <a:rPr lang="en-US" altLang="ja-JP" sz="1400" dirty="0">
                <a:ea typeface="ＭＳ Ｐゴシック" panose="020B0600070205080204" pitchFamily="50" charset="-128"/>
              </a:rPr>
              <a:t> == 0)</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boolPrime</a:t>
            </a:r>
            <a:r>
              <a:rPr lang="en-US" altLang="ja-JP" sz="1400" dirty="0">
                <a:ea typeface="ＭＳ Ｐゴシック" panose="020B0600070205080204" pitchFamily="50" charset="-128"/>
              </a:rPr>
              <a:t> = false;</a:t>
            </a:r>
          </a:p>
          <a:p>
            <a:pPr>
              <a:lnSpc>
                <a:spcPct val="70000"/>
              </a:lnSpc>
              <a:buFont typeface="Wingdings 2" panose="05020102010507070707" pitchFamily="18" charset="2"/>
              <a:buNone/>
            </a:pPr>
            <a:r>
              <a:rPr lang="en-US" altLang="ja-JP" sz="1400" dirty="0">
                <a:ea typeface="ＭＳ Ｐゴシック" panose="020B0600070205080204" pitchFamily="50" charset="-128"/>
              </a:rPr>
              <a:t>				break;</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if (</a:t>
            </a:r>
            <a:r>
              <a:rPr lang="en-US" altLang="ja-JP" sz="1400" dirty="0" err="1">
                <a:ea typeface="ＭＳ Ｐゴシック" panose="020B0600070205080204" pitchFamily="50" charset="-128"/>
              </a:rPr>
              <a:t>boolPrime</a:t>
            </a:r>
            <a:r>
              <a:rPr lang="en-US" altLang="ja-JP" sz="1400" dirty="0">
                <a:ea typeface="ＭＳ Ｐゴシック" panose="020B0600070205080204" pitchFamily="50" charset="-128"/>
              </a:rPr>
              <a:t>) </a:t>
            </a:r>
            <a:r>
              <a:rPr lang="en-US" altLang="ja-JP" sz="1400" dirty="0" err="1">
                <a:ea typeface="ＭＳ Ｐゴシック" panose="020B0600070205080204" pitchFamily="50" charset="-128"/>
              </a:rPr>
              <a:t>intCount</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r>
              <a:rPr lang="en-US" altLang="ja-JP" sz="1400" dirty="0">
                <a:ea typeface="ＭＳ Ｐゴシック" panose="020B0600070205080204" pitchFamily="50" charset="-128"/>
              </a:rPr>
              <a:t>	Label1.Text = </a:t>
            </a:r>
            <a:r>
              <a:rPr lang="en-US" altLang="ja-JP" sz="1400" dirty="0" err="1">
                <a:ea typeface="ＭＳ Ｐゴシック" panose="020B0600070205080204" pitchFamily="50" charset="-128"/>
              </a:rPr>
              <a:t>Convert.ToString</a:t>
            </a:r>
            <a:r>
              <a:rPr lang="en-US" altLang="ja-JP" sz="1400" dirty="0">
                <a:ea typeface="ＭＳ Ｐゴシック" panose="020B0600070205080204" pitchFamily="50" charset="-128"/>
              </a:rPr>
              <a:t>(</a:t>
            </a:r>
            <a:r>
              <a:rPr lang="en-US" altLang="ja-JP" sz="1400" dirty="0" err="1">
                <a:ea typeface="ＭＳ Ｐゴシック" panose="020B0600070205080204" pitchFamily="50" charset="-128"/>
              </a:rPr>
              <a:t>intCount</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Label2.Text = </a:t>
            </a:r>
            <a:r>
              <a:rPr lang="en-US" altLang="ja-JP" sz="1400" dirty="0" err="1">
                <a:ea typeface="ＭＳ Ｐゴシック" panose="020B0600070205080204" pitchFamily="50" charset="-128"/>
              </a:rPr>
              <a:t>Convert.ToString</a:t>
            </a:r>
            <a:r>
              <a:rPr lang="en-US" altLang="ja-JP" sz="1400" dirty="0">
                <a:ea typeface="ＭＳ Ｐゴシック" panose="020B0600070205080204" pitchFamily="50" charset="-128"/>
              </a:rPr>
              <a:t>(</a:t>
            </a:r>
            <a:r>
              <a:rPr lang="en-US" altLang="ja-JP" sz="1400" dirty="0" err="1">
                <a:ea typeface="ＭＳ Ｐゴシック" panose="020B0600070205080204" pitchFamily="50" charset="-128"/>
              </a:rPr>
              <a:t>intCount</a:t>
            </a:r>
            <a:r>
              <a:rPr lang="en-US" altLang="ja-JP" sz="1400" dirty="0">
                <a:ea typeface="ＭＳ Ｐゴシック" panose="020B0600070205080204" pitchFamily="50" charset="-128"/>
              </a:rPr>
              <a:t> * </a:t>
            </a:r>
          </a:p>
          <a:p>
            <a:pPr>
              <a:lnSpc>
                <a:spcPct val="70000"/>
              </a:lnSpc>
              <a:buFont typeface="Wingdings 2" panose="05020102010507070707" pitchFamily="18" charset="2"/>
              <a:buNone/>
            </a:pPr>
            <a:r>
              <a:rPr lang="en-US" altLang="ja-JP" sz="1400" dirty="0">
                <a:ea typeface="ＭＳ Ｐゴシック" panose="020B0600070205080204" pitchFamily="50" charset="-128"/>
              </a:rPr>
              <a:t>		100 / </a:t>
            </a:r>
            <a:r>
              <a:rPr lang="en-US" altLang="ja-JP" sz="1400" dirty="0" err="1">
                <a:ea typeface="ＭＳ Ｐゴシック" panose="020B0600070205080204" pitchFamily="50" charset="-128"/>
              </a:rPr>
              <a:t>intMax</a:t>
            </a:r>
            <a:r>
              <a:rPr lang="en-US" altLang="ja-JP" sz="1400" dirty="0">
                <a:ea typeface="ＭＳ Ｐゴシック" panose="020B0600070205080204" pitchFamily="50" charset="-128"/>
              </a:rPr>
              <a:t>);</a:t>
            </a:r>
          </a:p>
          <a:p>
            <a:pPr>
              <a:lnSpc>
                <a:spcPct val="70000"/>
              </a:lnSpc>
              <a:buFont typeface="Wingdings 2" panose="05020102010507070707" pitchFamily="18" charset="2"/>
              <a:buNone/>
            </a:pPr>
            <a:r>
              <a:rPr lang="en-US" altLang="ja-JP" sz="1400" dirty="0">
                <a:ea typeface="ＭＳ Ｐゴシック" panose="020B0600070205080204" pitchFamily="50" charset="-128"/>
              </a:rPr>
              <a:t>}  </a:t>
            </a:r>
          </a:p>
          <a:p>
            <a:pPr>
              <a:lnSpc>
                <a:spcPct val="70000"/>
              </a:lnSpc>
              <a:buFont typeface="Wingdings 2" panose="05020102010507070707" pitchFamily="18" charset="2"/>
              <a:buNone/>
            </a:pPr>
            <a:endParaRPr lang="en-US" altLang="ja-JP" sz="1400" dirty="0">
              <a:ea typeface="ＭＳ Ｐゴシック" panose="020B0600070205080204" pitchFamily="50" charset="-128"/>
            </a:endParaRPr>
          </a:p>
        </p:txBody>
      </p:sp>
      <p:pic>
        <p:nvPicPr>
          <p:cNvPr id="1165316" name="Picture 4">
            <a:extLst>
              <a:ext uri="{FF2B5EF4-FFF2-40B4-BE49-F238E27FC236}">
                <a16:creationId xmlns:a16="http://schemas.microsoft.com/office/drawing/2014/main" id="{05FCF452-CAA8-4AFC-A20A-DAA0306D8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1303"/>
          <a:stretch>
            <a:fillRect/>
          </a:stretch>
        </p:blipFill>
        <p:spPr bwMode="auto">
          <a:xfrm>
            <a:off x="7696200" y="3657601"/>
            <a:ext cx="2794000"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93BC8E7-AEDA-4708-896F-C818FEEEADEF}"/>
              </a:ext>
            </a:extLst>
          </p:cNvPr>
          <p:cNvSpPr>
            <a:spLocks noGrp="1"/>
          </p:cNvSpPr>
          <p:nvPr>
            <p:ph type="title"/>
          </p:nvPr>
        </p:nvSpPr>
        <p:spPr/>
        <p:txBody>
          <a:bodyPr/>
          <a:lstStyle/>
          <a:p>
            <a:r>
              <a:rPr kumimoji="1" lang="en-US" altLang="ja-JP" dirty="0"/>
              <a:t>IIS</a:t>
            </a:r>
            <a:endParaRPr kumimoji="1" lang="ja-JP" altLang="en-US" dirty="0"/>
          </a:p>
        </p:txBody>
      </p:sp>
    </p:spTree>
    <p:extLst>
      <p:ext uri="{BB962C8B-B14F-4D97-AF65-F5344CB8AC3E}">
        <p14:creationId xmlns:p14="http://schemas.microsoft.com/office/powerpoint/2010/main" val="35121091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IMING" val="|16.9|16.3|37.8|10.9|11.4|.7"/>
</p:tagLst>
</file>

<file path=ppt/theme/theme1.xml><?xml version="1.0" encoding="utf-8"?>
<a:theme xmlns:a="http://schemas.openxmlformats.org/drawingml/2006/main" name="3_5-30721_Build_2016_Template_Light">
  <a:themeElements>
    <a:clrScheme name="TechSummit2018">
      <a:dk1>
        <a:srgbClr val="1A1A1A"/>
      </a:dk1>
      <a:lt1>
        <a:srgbClr val="FFFFFF"/>
      </a:lt1>
      <a:dk2>
        <a:srgbClr val="0D0D0D"/>
      </a:dk2>
      <a:lt2>
        <a:srgbClr val="0D0D0D"/>
      </a:lt2>
      <a:accent1>
        <a:srgbClr val="0070C0"/>
      </a:accent1>
      <a:accent2>
        <a:srgbClr val="002060"/>
      </a:accent2>
      <a:accent3>
        <a:srgbClr val="D83B01"/>
      </a:accent3>
      <a:accent4>
        <a:srgbClr val="FF8C00"/>
      </a:accent4>
      <a:accent5>
        <a:srgbClr val="757575"/>
      </a:accent5>
      <a:accent6>
        <a:srgbClr val="C4C4C4"/>
      </a:accent6>
      <a:hlink>
        <a:srgbClr val="00B0F0"/>
      </a:hlink>
      <a:folHlink>
        <a:srgbClr val="505050"/>
      </a:folHlink>
    </a:clrScheme>
    <a:fontScheme name="Segoe UI x Yu Gp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kumimoji="1" sz="2400" dirty="0" smtClean="0">
            <a:gradFill>
              <a:gsLst>
                <a:gs pos="0">
                  <a:srgbClr val="FFFFFF"/>
                </a:gs>
                <a:gs pos="100000">
                  <a:srgbClr val="FFFFFF"/>
                </a:gs>
              </a:gsLst>
              <a:lin ang="5400000" scaled="0"/>
            </a:gradFill>
            <a:latin typeface="+mn-ea"/>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2297</Words>
  <Application>Microsoft Office PowerPoint</Application>
  <PresentationFormat>ワイド画面</PresentationFormat>
  <Paragraphs>343</Paragraphs>
  <Slides>17</Slides>
  <Notes>6</Notes>
  <HiddenSlides>0</HiddenSlides>
  <MMClips>0</MMClips>
  <ScaleCrop>false</ScaleCrop>
  <HeadingPairs>
    <vt:vector size="8" baseType="variant">
      <vt:variant>
        <vt:lpstr>使用されているフォント</vt:lpstr>
      </vt:variant>
      <vt:variant>
        <vt:i4>9</vt:i4>
      </vt:variant>
      <vt:variant>
        <vt:lpstr>テーマ</vt:lpstr>
      </vt:variant>
      <vt:variant>
        <vt:i4>1</vt:i4>
      </vt:variant>
      <vt:variant>
        <vt:lpstr>埋め込まれた OLE サーバー</vt:lpstr>
      </vt:variant>
      <vt:variant>
        <vt:i4>1</vt:i4>
      </vt:variant>
      <vt:variant>
        <vt:lpstr>スライド タイトル</vt:lpstr>
      </vt:variant>
      <vt:variant>
        <vt:i4>17</vt:i4>
      </vt:variant>
    </vt:vector>
  </HeadingPairs>
  <TitlesOfParts>
    <vt:vector size="28" baseType="lpstr">
      <vt:lpstr>Consolas</vt:lpstr>
      <vt:lpstr>ＭＳ Ｐゴシック</vt:lpstr>
      <vt:lpstr>Segoe UI</vt:lpstr>
      <vt:lpstr>Arial</vt:lpstr>
      <vt:lpstr>Segoe</vt:lpstr>
      <vt:lpstr>Yu Gothic UI Semibold</vt:lpstr>
      <vt:lpstr>Segoe UI Semibold</vt:lpstr>
      <vt:lpstr>Yu Gothic UI</vt:lpstr>
      <vt:lpstr>Wingdings 2</vt:lpstr>
      <vt:lpstr>3_5-30721_Build_2016_Template_Light</vt:lpstr>
      <vt:lpstr>Visio</vt:lpstr>
      <vt:lpstr>Web - IIS を参考程度に…</vt:lpstr>
      <vt:lpstr>Web</vt:lpstr>
      <vt:lpstr>Request と Response</vt:lpstr>
      <vt:lpstr>HTTP の大原則</vt:lpstr>
      <vt:lpstr>Web ブラウザー でHTTP通信は簡単にトレースできる</vt:lpstr>
      <vt:lpstr>HTTP の限界を打ち破る挑戦</vt:lpstr>
      <vt:lpstr>ASP.NET  Architecture</vt:lpstr>
      <vt:lpstr>Sample Web Application</vt:lpstr>
      <vt:lpstr>IIS</vt:lpstr>
      <vt:lpstr>IIS の変遷の歴史 －大きな変更ポイントについて</vt:lpstr>
      <vt:lpstr>IIS6.0 アーキテクチャ ワーカー プロセスとアプリケーション プール</vt:lpstr>
      <vt:lpstr>IIS Process Model</vt:lpstr>
      <vt:lpstr>Component interaction</vt:lpstr>
      <vt:lpstr>HTTP.SYS architecture</vt:lpstr>
      <vt:lpstr>ワーカプロセスとは何か</vt:lpstr>
      <vt:lpstr>ワーカプロセスの機能 －プロセスリサイクリング機能について</vt:lpstr>
      <vt:lpstr>構成ファイルのレイアウト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 IIS を参考に</dc:title>
  <dc:creator>Daiyu Hatakeyama</dc:creator>
  <cp:lastModifiedBy>Daiyu Hatakeyama</cp:lastModifiedBy>
  <cp:revision>3</cp:revision>
  <dcterms:created xsi:type="dcterms:W3CDTF">2019-10-08T10:23:12Z</dcterms:created>
  <dcterms:modified xsi:type="dcterms:W3CDTF">2019-10-08T12:13:23Z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dahatake@microsoft.com</vt:lpwstr>
  </property>
  <property fmtid="{D5CDD505-2E9C-101B-9397-08002B2CF9AE}" pid="5" name="MSIP_Label_f42aa342-8706-4288-bd11-ebb85995028c_SetDate">
    <vt:lpwstr>2019-10-08T12:05:27.1720446Z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3fcee834-c2ab-436a-99c9-a1c27710ef8f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